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28"/>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x="18288000" cy="10287000"/>
  <p:notesSz cx="6858000" cy="9144000"/>
  <p:embeddedFontLst>
    <p:embeddedFont>
      <p:font typeface="Canva Sans Bold" charset="1" panose="020B0803030501040103"/>
      <p:regular r:id="rId26"/>
    </p:embeddedFont>
    <p:embeddedFont>
      <p:font typeface="Canva Sans" charset="1" panose="020B0503030501040103"/>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fonts/font26.fntdata" Type="http://schemas.openxmlformats.org/officeDocument/2006/relationships/font"/><Relationship Id="rId27" Target="fonts/font27.fntdata" Type="http://schemas.openxmlformats.org/officeDocument/2006/relationships/font"/><Relationship Id="rId28" Target="notesMasters/notesMaster1.xml" Type="http://schemas.openxmlformats.org/officeDocument/2006/relationships/notesMaster"/><Relationship Id="rId29" Target="theme/theme2.xml" Type="http://schemas.openxmlformats.org/officeDocument/2006/relationships/theme"/><Relationship Id="rId3" Target="viewProps.xml" Type="http://schemas.openxmlformats.org/officeDocument/2006/relationships/viewProps"/><Relationship Id="rId30" Target="notesSlides/notesSlide1.xml" Type="http://schemas.openxmlformats.org/officeDocument/2006/relationships/notesSlide"/><Relationship Id="rId31" Target="notesSlides/notesSlide2.xml" Type="http://schemas.openxmlformats.org/officeDocument/2006/relationships/notesSlide"/><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9.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0.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Click icon to open kahoot page - login needed</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Thank you to all our partners who are a part of the Regional Youth Units </a:t>
            </a:r>
          </a:p>
          <a:p>
            <a:r>
              <a:rPr lang="en-US"/>
              <a:t>and Thank you to our Funder the National Lotteries Community Fund.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png" Type="http://schemas.openxmlformats.org/officeDocument/2006/relationships/image"/><Relationship Id="rId3" Target="../media/image25.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6.jpeg" Type="http://schemas.openxmlformats.org/officeDocument/2006/relationships/image"/><Relationship Id="rId3" Target="../media/image27.png" Type="http://schemas.openxmlformats.org/officeDocument/2006/relationships/image"/><Relationship Id="rId4" Target="../media/image16.png" Type="http://schemas.openxmlformats.org/officeDocument/2006/relationships/image"/><Relationship Id="rId5" Target="../media/image28.png" Type="http://schemas.openxmlformats.org/officeDocument/2006/relationships/image"/><Relationship Id="rId6" Target="../media/image29.png" Type="http://schemas.openxmlformats.org/officeDocument/2006/relationships/image"/><Relationship Id="rId7" Target="../media/image30.sv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1.png" Type="http://schemas.openxmlformats.org/officeDocument/2006/relationships/image"/><Relationship Id="rId3" Target="../media/image32.png" Type="http://schemas.openxmlformats.org/officeDocument/2006/relationships/image"/><Relationship Id="rId4" Target="../media/image16.png" Type="http://schemas.openxmlformats.org/officeDocument/2006/relationships/image"/><Relationship Id="rId5" Target="../media/image33.png" Type="http://schemas.openxmlformats.org/officeDocument/2006/relationships/image"/><Relationship Id="rId6" Target="../media/image34.svg" Type="http://schemas.openxmlformats.org/officeDocument/2006/relationships/image"/><Relationship Id="rId7" Target="../media/image35.png" Type="http://schemas.openxmlformats.org/officeDocument/2006/relationships/image"/><Relationship Id="rId8" Target="../media/image36.sv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png" Type="http://schemas.openxmlformats.org/officeDocument/2006/relationships/image"/><Relationship Id="rId3" Target="../media/image31.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2.svg" Type="http://schemas.openxmlformats.org/officeDocument/2006/relationships/image"/><Relationship Id="rId11" Target="../media/image43.png" Type="http://schemas.openxmlformats.org/officeDocument/2006/relationships/image"/><Relationship Id="rId12" Target="../media/image44.svg" Type="http://schemas.openxmlformats.org/officeDocument/2006/relationships/image"/><Relationship Id="rId2" Target="../media/image16.png" Type="http://schemas.openxmlformats.org/officeDocument/2006/relationships/image"/><Relationship Id="rId3" Target="../media/image37.png" Type="http://schemas.openxmlformats.org/officeDocument/2006/relationships/image"/><Relationship Id="rId4" Target="../media/image38.svg" Type="http://schemas.openxmlformats.org/officeDocument/2006/relationships/image"/><Relationship Id="rId5" Target="../media/image39.png" Type="http://schemas.openxmlformats.org/officeDocument/2006/relationships/image"/><Relationship Id="rId6" Target="../media/image40.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41.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png" Type="http://schemas.openxmlformats.org/officeDocument/2006/relationships/image"/><Relationship Id="rId3" Target="../media/image45.png" Type="http://schemas.openxmlformats.org/officeDocument/2006/relationships/image"/><Relationship Id="rId4" Target="../media/image46.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6.png" Type="http://schemas.openxmlformats.org/officeDocument/2006/relationships/image"/><Relationship Id="rId4" Target="../media/image47.png" Type="http://schemas.openxmlformats.org/officeDocument/2006/relationships/image"/><Relationship Id="rId5" Target="../media/image48.svg" Type="http://schemas.openxmlformats.org/officeDocument/2006/relationships/image"/><Relationship Id="rId6" Target="https://kahoot.it"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 Id="rId3" Target="../media/image10.png" Type="http://schemas.openxmlformats.org/officeDocument/2006/relationships/image"/><Relationship Id="rId4" Target="../media/image11.svg" Type="http://schemas.openxmlformats.org/officeDocument/2006/relationships/image"/><Relationship Id="rId5" Target="../media/image12.png" Type="http://schemas.openxmlformats.org/officeDocument/2006/relationships/image"/><Relationship Id="rId6" Target="../media/image13.svg" Type="http://schemas.openxmlformats.org/officeDocument/2006/relationships/image"/><Relationship Id="rId7" Target="../media/image14.png" Type="http://schemas.openxmlformats.org/officeDocument/2006/relationships/image"/><Relationship Id="rId8" Target="../media/image15.sv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edia/image16.png" Type="http://schemas.openxmlformats.org/officeDocument/2006/relationships/image"/><Relationship Id="rId4" Target="../media/image49.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png" Type="http://schemas.openxmlformats.org/officeDocument/2006/relationships/image"/><Relationship Id="rId3" Target="../media/image17.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png" Type="http://schemas.openxmlformats.org/officeDocument/2006/relationships/image"/><Relationship Id="rId3" Target="../media/image18.png" Type="http://schemas.openxmlformats.org/officeDocument/2006/relationships/image"/><Relationship Id="rId4" Target="../media/image19.svg" Type="http://schemas.openxmlformats.org/officeDocument/2006/relationships/image"/><Relationship Id="rId5" Target="../media/image20.png" Type="http://schemas.openxmlformats.org/officeDocument/2006/relationships/image"/><Relationship Id="rId6" Target="../media/image21.svg" Type="http://schemas.openxmlformats.org/officeDocument/2006/relationships/image"/><Relationship Id="rId7" Target="../media/image22.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png" Type="http://schemas.openxmlformats.org/officeDocument/2006/relationships/image"/><Relationship Id="rId3" Target="../media/image23.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png" Type="http://schemas.openxmlformats.org/officeDocument/2006/relationships/image"/><Relationship Id="rId3" Target="../media/image24.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9144000" cy="10287000"/>
            <a:chOff x="0" y="0"/>
            <a:chExt cx="2408296" cy="2709333"/>
          </a:xfrm>
        </p:grpSpPr>
        <p:sp>
          <p:nvSpPr>
            <p:cNvPr name="Freeform 3" id="3"/>
            <p:cNvSpPr/>
            <p:nvPr/>
          </p:nvSpPr>
          <p:spPr>
            <a:xfrm flipH="false" flipV="false" rot="0">
              <a:off x="0" y="0"/>
              <a:ext cx="2408296" cy="2709333"/>
            </a:xfrm>
            <a:custGeom>
              <a:avLst/>
              <a:gdLst/>
              <a:ahLst/>
              <a:cxnLst/>
              <a:rect r="r" b="b" t="t" l="l"/>
              <a:pathLst>
                <a:path h="2709333" w="2408296">
                  <a:moveTo>
                    <a:pt x="0" y="0"/>
                  </a:moveTo>
                  <a:lnTo>
                    <a:pt x="2408296" y="0"/>
                  </a:lnTo>
                  <a:lnTo>
                    <a:pt x="2408296" y="2709333"/>
                  </a:lnTo>
                  <a:lnTo>
                    <a:pt x="0" y="2709333"/>
                  </a:lnTo>
                  <a:close/>
                </a:path>
              </a:pathLst>
            </a:custGeom>
            <a:solidFill>
              <a:srgbClr val="4CC9F0"/>
            </a:solidFill>
          </p:spPr>
        </p:sp>
        <p:sp>
          <p:nvSpPr>
            <p:cNvPr name="TextBox 4" id="4"/>
            <p:cNvSpPr txBox="true"/>
            <p:nvPr/>
          </p:nvSpPr>
          <p:spPr>
            <a:xfrm>
              <a:off x="0" y="-47625"/>
              <a:ext cx="2408296" cy="2756958"/>
            </a:xfrm>
            <a:prstGeom prst="rect">
              <a:avLst/>
            </a:prstGeom>
          </p:spPr>
          <p:txBody>
            <a:bodyPr anchor="ctr" rtlCol="false" tIns="50800" lIns="50800" bIns="50800" rIns="50800"/>
            <a:lstStyle/>
            <a:p>
              <a:pPr algn="ctr">
                <a:lnSpc>
                  <a:spcPts val="3333"/>
                </a:lnSpc>
              </a:pPr>
            </a:p>
          </p:txBody>
        </p:sp>
      </p:grpSp>
      <p:grpSp>
        <p:nvGrpSpPr>
          <p:cNvPr name="Group 5" id="5"/>
          <p:cNvGrpSpPr/>
          <p:nvPr/>
        </p:nvGrpSpPr>
        <p:grpSpPr>
          <a:xfrm rot="0">
            <a:off x="9144000" y="0"/>
            <a:ext cx="247135" cy="10287000"/>
            <a:chOff x="0" y="0"/>
            <a:chExt cx="65089" cy="2709333"/>
          </a:xfrm>
        </p:grpSpPr>
        <p:sp>
          <p:nvSpPr>
            <p:cNvPr name="Freeform 6" id="6"/>
            <p:cNvSpPr/>
            <p:nvPr/>
          </p:nvSpPr>
          <p:spPr>
            <a:xfrm flipH="false" flipV="false" rot="0">
              <a:off x="0" y="0"/>
              <a:ext cx="65089" cy="2709333"/>
            </a:xfrm>
            <a:custGeom>
              <a:avLst/>
              <a:gdLst/>
              <a:ahLst/>
              <a:cxnLst/>
              <a:rect r="r" b="b" t="t" l="l"/>
              <a:pathLst>
                <a:path h="2709333" w="65089">
                  <a:moveTo>
                    <a:pt x="0" y="0"/>
                  </a:moveTo>
                  <a:lnTo>
                    <a:pt x="65089" y="0"/>
                  </a:lnTo>
                  <a:lnTo>
                    <a:pt x="65089" y="2709333"/>
                  </a:lnTo>
                  <a:lnTo>
                    <a:pt x="0" y="2709333"/>
                  </a:lnTo>
                  <a:close/>
                </a:path>
              </a:pathLst>
            </a:custGeom>
            <a:solidFill>
              <a:srgbClr val="5769D4"/>
            </a:solidFill>
          </p:spPr>
        </p:sp>
        <p:sp>
          <p:nvSpPr>
            <p:cNvPr name="TextBox 7" id="7"/>
            <p:cNvSpPr txBox="true"/>
            <p:nvPr/>
          </p:nvSpPr>
          <p:spPr>
            <a:xfrm>
              <a:off x="0" y="-47625"/>
              <a:ext cx="65089" cy="2756958"/>
            </a:xfrm>
            <a:prstGeom prst="rect">
              <a:avLst/>
            </a:prstGeom>
          </p:spPr>
          <p:txBody>
            <a:bodyPr anchor="ctr" rtlCol="false" tIns="50800" lIns="50800" bIns="50800" rIns="50800"/>
            <a:lstStyle/>
            <a:p>
              <a:pPr algn="ctr">
                <a:lnSpc>
                  <a:spcPts val="3333"/>
                </a:lnSpc>
              </a:pPr>
            </a:p>
          </p:txBody>
        </p:sp>
      </p:grpSp>
      <p:sp>
        <p:nvSpPr>
          <p:cNvPr name="Freeform 8" id="8"/>
          <p:cNvSpPr/>
          <p:nvPr/>
        </p:nvSpPr>
        <p:spPr>
          <a:xfrm flipH="false" flipV="false" rot="0">
            <a:off x="2437554" y="636356"/>
            <a:ext cx="4268893" cy="4268893"/>
          </a:xfrm>
          <a:custGeom>
            <a:avLst/>
            <a:gdLst/>
            <a:ahLst/>
            <a:cxnLst/>
            <a:rect r="r" b="b" t="t" l="l"/>
            <a:pathLst>
              <a:path h="4268893" w="4268893">
                <a:moveTo>
                  <a:pt x="0" y="0"/>
                </a:moveTo>
                <a:lnTo>
                  <a:pt x="4268892" y="0"/>
                </a:lnTo>
                <a:lnTo>
                  <a:pt x="4268892" y="4268892"/>
                </a:lnTo>
                <a:lnTo>
                  <a:pt x="0" y="4268892"/>
                </a:lnTo>
                <a:lnTo>
                  <a:pt x="0" y="0"/>
                </a:lnTo>
                <a:close/>
              </a:path>
            </a:pathLst>
          </a:custGeom>
          <a:blipFill>
            <a:blip r:embed="rId2"/>
            <a:stretch>
              <a:fillRect l="0" t="0" r="0" b="0"/>
            </a:stretch>
          </a:blipFill>
        </p:spPr>
      </p:sp>
      <p:grpSp>
        <p:nvGrpSpPr>
          <p:cNvPr name="Group 9" id="9"/>
          <p:cNvGrpSpPr/>
          <p:nvPr/>
        </p:nvGrpSpPr>
        <p:grpSpPr>
          <a:xfrm rot="0">
            <a:off x="10437327" y="3942226"/>
            <a:ext cx="6998303" cy="5097788"/>
            <a:chOff x="0" y="0"/>
            <a:chExt cx="1843174" cy="1342627"/>
          </a:xfrm>
        </p:grpSpPr>
        <p:sp>
          <p:nvSpPr>
            <p:cNvPr name="Freeform 10" id="10"/>
            <p:cNvSpPr/>
            <p:nvPr/>
          </p:nvSpPr>
          <p:spPr>
            <a:xfrm flipH="false" flipV="false" rot="0">
              <a:off x="0" y="0"/>
              <a:ext cx="1843175" cy="1342627"/>
            </a:xfrm>
            <a:custGeom>
              <a:avLst/>
              <a:gdLst/>
              <a:ahLst/>
              <a:cxnLst/>
              <a:rect r="r" b="b" t="t" l="l"/>
              <a:pathLst>
                <a:path h="1342627" w="1843175">
                  <a:moveTo>
                    <a:pt x="56419" y="0"/>
                  </a:moveTo>
                  <a:lnTo>
                    <a:pt x="1786755" y="0"/>
                  </a:lnTo>
                  <a:cubicBezTo>
                    <a:pt x="1801719" y="0"/>
                    <a:pt x="1816069" y="5944"/>
                    <a:pt x="1826650" y="16525"/>
                  </a:cubicBezTo>
                  <a:cubicBezTo>
                    <a:pt x="1837230" y="27105"/>
                    <a:pt x="1843175" y="41456"/>
                    <a:pt x="1843175" y="56419"/>
                  </a:cubicBezTo>
                  <a:lnTo>
                    <a:pt x="1843175" y="1286208"/>
                  </a:lnTo>
                  <a:cubicBezTo>
                    <a:pt x="1843175" y="1301171"/>
                    <a:pt x="1837230" y="1315522"/>
                    <a:pt x="1826650" y="1326102"/>
                  </a:cubicBezTo>
                  <a:cubicBezTo>
                    <a:pt x="1816069" y="1336683"/>
                    <a:pt x="1801719" y="1342627"/>
                    <a:pt x="1786755" y="1342627"/>
                  </a:cubicBezTo>
                  <a:lnTo>
                    <a:pt x="56419" y="1342627"/>
                  </a:lnTo>
                  <a:cubicBezTo>
                    <a:pt x="41456" y="1342627"/>
                    <a:pt x="27105" y="1336683"/>
                    <a:pt x="16525" y="1326102"/>
                  </a:cubicBezTo>
                  <a:cubicBezTo>
                    <a:pt x="5944" y="1315522"/>
                    <a:pt x="0" y="1301171"/>
                    <a:pt x="0" y="1286208"/>
                  </a:cubicBezTo>
                  <a:lnTo>
                    <a:pt x="0" y="56419"/>
                  </a:lnTo>
                  <a:cubicBezTo>
                    <a:pt x="0" y="41456"/>
                    <a:pt x="5944" y="27105"/>
                    <a:pt x="16525" y="16525"/>
                  </a:cubicBezTo>
                  <a:cubicBezTo>
                    <a:pt x="27105" y="5944"/>
                    <a:pt x="41456" y="0"/>
                    <a:pt x="56419" y="0"/>
                  </a:cubicBezTo>
                  <a:close/>
                </a:path>
              </a:pathLst>
            </a:custGeom>
            <a:solidFill>
              <a:srgbClr val="BBE2F7"/>
            </a:solidFill>
          </p:spPr>
        </p:sp>
        <p:sp>
          <p:nvSpPr>
            <p:cNvPr name="TextBox 11" id="11"/>
            <p:cNvSpPr txBox="true"/>
            <p:nvPr/>
          </p:nvSpPr>
          <p:spPr>
            <a:xfrm>
              <a:off x="0" y="-47625"/>
              <a:ext cx="1843174" cy="1390252"/>
            </a:xfrm>
            <a:prstGeom prst="rect">
              <a:avLst/>
            </a:prstGeom>
          </p:spPr>
          <p:txBody>
            <a:bodyPr anchor="ctr" rtlCol="false" tIns="50800" lIns="50800" bIns="50800" rIns="50800"/>
            <a:lstStyle/>
            <a:p>
              <a:pPr algn="ctr">
                <a:lnSpc>
                  <a:spcPts val="3333"/>
                </a:lnSpc>
              </a:pPr>
            </a:p>
          </p:txBody>
        </p:sp>
      </p:grpSp>
      <p:sp>
        <p:nvSpPr>
          <p:cNvPr name="Freeform 12" id="12"/>
          <p:cNvSpPr/>
          <p:nvPr/>
        </p:nvSpPr>
        <p:spPr>
          <a:xfrm flipH="false" flipV="false" rot="0">
            <a:off x="10884822" y="4905248"/>
            <a:ext cx="520925" cy="520925"/>
          </a:xfrm>
          <a:custGeom>
            <a:avLst/>
            <a:gdLst/>
            <a:ahLst/>
            <a:cxnLst/>
            <a:rect r="r" b="b" t="t" l="l"/>
            <a:pathLst>
              <a:path h="520925" w="520925">
                <a:moveTo>
                  <a:pt x="0" y="0"/>
                </a:moveTo>
                <a:lnTo>
                  <a:pt x="520925" y="0"/>
                </a:lnTo>
                <a:lnTo>
                  <a:pt x="520925" y="520925"/>
                </a:lnTo>
                <a:lnTo>
                  <a:pt x="0" y="52092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3" id="13"/>
          <p:cNvSpPr/>
          <p:nvPr/>
        </p:nvSpPr>
        <p:spPr>
          <a:xfrm flipH="false" flipV="false" rot="0">
            <a:off x="10812326" y="6076673"/>
            <a:ext cx="665916" cy="665916"/>
          </a:xfrm>
          <a:custGeom>
            <a:avLst/>
            <a:gdLst/>
            <a:ahLst/>
            <a:cxnLst/>
            <a:rect r="r" b="b" t="t" l="l"/>
            <a:pathLst>
              <a:path h="665916" w="665916">
                <a:moveTo>
                  <a:pt x="0" y="0"/>
                </a:moveTo>
                <a:lnTo>
                  <a:pt x="665916" y="0"/>
                </a:lnTo>
                <a:lnTo>
                  <a:pt x="665916" y="665915"/>
                </a:lnTo>
                <a:lnTo>
                  <a:pt x="0" y="66591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4" id="14"/>
          <p:cNvSpPr/>
          <p:nvPr/>
        </p:nvSpPr>
        <p:spPr>
          <a:xfrm flipH="false" flipV="false" rot="0">
            <a:off x="10884822" y="7281753"/>
            <a:ext cx="615648" cy="615648"/>
          </a:xfrm>
          <a:custGeom>
            <a:avLst/>
            <a:gdLst/>
            <a:ahLst/>
            <a:cxnLst/>
            <a:rect r="r" b="b" t="t" l="l"/>
            <a:pathLst>
              <a:path h="615648" w="615648">
                <a:moveTo>
                  <a:pt x="0" y="0"/>
                </a:moveTo>
                <a:lnTo>
                  <a:pt x="615648" y="0"/>
                </a:lnTo>
                <a:lnTo>
                  <a:pt x="615648" y="615648"/>
                </a:lnTo>
                <a:lnTo>
                  <a:pt x="0" y="61564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5" id="15"/>
          <p:cNvSpPr/>
          <p:nvPr/>
        </p:nvSpPr>
        <p:spPr>
          <a:xfrm flipH="false" flipV="false" rot="0">
            <a:off x="14056596" y="-397694"/>
            <a:ext cx="4231404" cy="2068099"/>
          </a:xfrm>
          <a:custGeom>
            <a:avLst/>
            <a:gdLst/>
            <a:ahLst/>
            <a:cxnLst/>
            <a:rect r="r" b="b" t="t" l="l"/>
            <a:pathLst>
              <a:path h="2068099" w="4231404">
                <a:moveTo>
                  <a:pt x="0" y="0"/>
                </a:moveTo>
                <a:lnTo>
                  <a:pt x="4231404" y="0"/>
                </a:lnTo>
                <a:lnTo>
                  <a:pt x="4231404" y="2068099"/>
                </a:lnTo>
                <a:lnTo>
                  <a:pt x="0" y="2068099"/>
                </a:lnTo>
                <a:lnTo>
                  <a:pt x="0" y="0"/>
                </a:lnTo>
                <a:close/>
              </a:path>
            </a:pathLst>
          </a:custGeom>
          <a:blipFill>
            <a:blip r:embed="rId9"/>
            <a:stretch>
              <a:fillRect l="0" t="0" r="0" b="0"/>
            </a:stretch>
          </a:blipFill>
        </p:spPr>
      </p:sp>
      <p:sp>
        <p:nvSpPr>
          <p:cNvPr name="TextBox 16" id="16"/>
          <p:cNvSpPr txBox="true"/>
          <p:nvPr/>
        </p:nvSpPr>
        <p:spPr>
          <a:xfrm rot="0">
            <a:off x="69101" y="5132711"/>
            <a:ext cx="9005797" cy="4125589"/>
          </a:xfrm>
          <a:prstGeom prst="rect">
            <a:avLst/>
          </a:prstGeom>
        </p:spPr>
        <p:txBody>
          <a:bodyPr anchor="t" rtlCol="false" tIns="0" lIns="0" bIns="0" rIns="0">
            <a:spAutoFit/>
          </a:bodyPr>
          <a:lstStyle/>
          <a:p>
            <a:pPr algn="ctr">
              <a:lnSpc>
                <a:spcPts val="10220"/>
              </a:lnSpc>
            </a:pPr>
            <a:r>
              <a:rPr lang="en-US" sz="7300" b="true">
                <a:solidFill>
                  <a:srgbClr val="FFFFFF"/>
                </a:solidFill>
                <a:latin typeface="Canva Sans Bold"/>
                <a:ea typeface="Canva Sans Bold"/>
                <a:cs typeface="Canva Sans Bold"/>
                <a:sym typeface="Canva Sans Bold"/>
              </a:rPr>
              <a:t>Amplify: Regional voices in practice</a:t>
            </a:r>
          </a:p>
          <a:p>
            <a:pPr algn="ctr">
              <a:lnSpc>
                <a:spcPts val="12740"/>
              </a:lnSpc>
            </a:pPr>
          </a:p>
        </p:txBody>
      </p:sp>
      <p:sp>
        <p:nvSpPr>
          <p:cNvPr name="TextBox 17" id="17"/>
          <p:cNvSpPr txBox="true"/>
          <p:nvPr/>
        </p:nvSpPr>
        <p:spPr>
          <a:xfrm rot="0">
            <a:off x="954272" y="7849776"/>
            <a:ext cx="7541548" cy="825195"/>
          </a:xfrm>
          <a:prstGeom prst="rect">
            <a:avLst/>
          </a:prstGeom>
        </p:spPr>
        <p:txBody>
          <a:bodyPr anchor="t" rtlCol="false" tIns="0" lIns="0" bIns="0" rIns="0">
            <a:spAutoFit/>
          </a:bodyPr>
          <a:lstStyle/>
          <a:p>
            <a:pPr algn="just">
              <a:lnSpc>
                <a:spcPts val="3333"/>
              </a:lnSpc>
              <a:spcBef>
                <a:spcPct val="0"/>
              </a:spcBef>
            </a:pPr>
            <a:r>
              <a:rPr lang="en-US" b="true" sz="2381">
                <a:solidFill>
                  <a:srgbClr val="5769D4"/>
                </a:solidFill>
                <a:latin typeface="Canva Sans Bold"/>
                <a:ea typeface="Canva Sans Bold"/>
                <a:cs typeface="Canva Sans Bold"/>
                <a:sym typeface="Canva Sans Bold"/>
              </a:rPr>
              <a:t>Semin</a:t>
            </a:r>
            <a:r>
              <a:rPr lang="en-US" b="true" sz="2381">
                <a:solidFill>
                  <a:srgbClr val="5769D4"/>
                </a:solidFill>
                <a:latin typeface="Canva Sans Bold"/>
                <a:ea typeface="Canva Sans Bold"/>
                <a:cs typeface="Canva Sans Bold"/>
                <a:sym typeface="Canva Sans Bold"/>
              </a:rPr>
              <a:t>ar: Stakeholder mapping with young people</a:t>
            </a:r>
          </a:p>
          <a:p>
            <a:pPr algn="just">
              <a:lnSpc>
                <a:spcPts val="3333"/>
              </a:lnSpc>
              <a:spcBef>
                <a:spcPct val="0"/>
              </a:spcBef>
            </a:pPr>
          </a:p>
        </p:txBody>
      </p:sp>
      <p:sp>
        <p:nvSpPr>
          <p:cNvPr name="TextBox 18" id="18"/>
          <p:cNvSpPr txBox="true"/>
          <p:nvPr/>
        </p:nvSpPr>
        <p:spPr>
          <a:xfrm rot="0">
            <a:off x="10934740" y="4196937"/>
            <a:ext cx="3595574" cy="406244"/>
          </a:xfrm>
          <a:prstGeom prst="rect">
            <a:avLst/>
          </a:prstGeom>
        </p:spPr>
        <p:txBody>
          <a:bodyPr anchor="t" rtlCol="false" tIns="0" lIns="0" bIns="0" rIns="0">
            <a:spAutoFit/>
          </a:bodyPr>
          <a:lstStyle/>
          <a:p>
            <a:pPr algn="l">
              <a:lnSpc>
                <a:spcPts val="3333"/>
              </a:lnSpc>
              <a:spcBef>
                <a:spcPct val="0"/>
              </a:spcBef>
            </a:pPr>
            <a:r>
              <a:rPr lang="en-US" b="true" sz="2381">
                <a:solidFill>
                  <a:srgbClr val="5769D4"/>
                </a:solidFill>
                <a:latin typeface="Canva Sans Bold"/>
                <a:ea typeface="Canva Sans Bold"/>
                <a:cs typeface="Canva Sans Bold"/>
                <a:sym typeface="Canva Sans Bold"/>
              </a:rPr>
              <a:t>In this session you will:</a:t>
            </a:r>
          </a:p>
        </p:txBody>
      </p:sp>
      <p:sp>
        <p:nvSpPr>
          <p:cNvPr name="TextBox 19" id="19"/>
          <p:cNvSpPr txBox="true"/>
          <p:nvPr/>
        </p:nvSpPr>
        <p:spPr>
          <a:xfrm rot="0">
            <a:off x="11536482" y="4857623"/>
            <a:ext cx="5699489" cy="1244444"/>
          </a:xfrm>
          <a:prstGeom prst="rect">
            <a:avLst/>
          </a:prstGeom>
        </p:spPr>
        <p:txBody>
          <a:bodyPr anchor="t" rtlCol="false" tIns="0" lIns="0" bIns="0" rIns="0">
            <a:spAutoFit/>
          </a:bodyPr>
          <a:lstStyle/>
          <a:p>
            <a:pPr algn="l">
              <a:lnSpc>
                <a:spcPts val="3333"/>
              </a:lnSpc>
            </a:pPr>
            <a:r>
              <a:rPr lang="en-US" sz="2381">
                <a:solidFill>
                  <a:srgbClr val="000000"/>
                </a:solidFill>
                <a:latin typeface="Canva Sans"/>
                <a:ea typeface="Canva Sans"/>
                <a:cs typeface="Canva Sans"/>
                <a:sym typeface="Canva Sans"/>
              </a:rPr>
              <a:t>Understand why stakeholder mapping matters</a:t>
            </a:r>
          </a:p>
          <a:p>
            <a:pPr algn="l">
              <a:lnSpc>
                <a:spcPts val="3333"/>
              </a:lnSpc>
              <a:spcBef>
                <a:spcPct val="0"/>
              </a:spcBef>
            </a:pPr>
          </a:p>
        </p:txBody>
      </p:sp>
      <p:sp>
        <p:nvSpPr>
          <p:cNvPr name="TextBox 20" id="20"/>
          <p:cNvSpPr txBox="true"/>
          <p:nvPr/>
        </p:nvSpPr>
        <p:spPr>
          <a:xfrm rot="0">
            <a:off x="11536482" y="6151609"/>
            <a:ext cx="5699489" cy="825195"/>
          </a:xfrm>
          <a:prstGeom prst="rect">
            <a:avLst/>
          </a:prstGeom>
        </p:spPr>
        <p:txBody>
          <a:bodyPr anchor="t" rtlCol="false" tIns="0" lIns="0" bIns="0" rIns="0">
            <a:spAutoFit/>
          </a:bodyPr>
          <a:lstStyle/>
          <a:p>
            <a:pPr algn="l">
              <a:lnSpc>
                <a:spcPts val="3333"/>
              </a:lnSpc>
            </a:pPr>
            <a:r>
              <a:rPr lang="en-US" sz="2381">
                <a:solidFill>
                  <a:srgbClr val="000000"/>
                </a:solidFill>
                <a:latin typeface="Canva Sans"/>
                <a:ea typeface="Canva Sans"/>
                <a:cs typeface="Canva Sans"/>
                <a:sym typeface="Canva Sans"/>
              </a:rPr>
              <a:t>Try the template in breakout groups</a:t>
            </a:r>
          </a:p>
          <a:p>
            <a:pPr algn="l">
              <a:lnSpc>
                <a:spcPts val="3333"/>
              </a:lnSpc>
              <a:spcBef>
                <a:spcPct val="0"/>
              </a:spcBef>
            </a:pPr>
          </a:p>
        </p:txBody>
      </p:sp>
      <p:sp>
        <p:nvSpPr>
          <p:cNvPr name="TextBox 21" id="21"/>
          <p:cNvSpPr txBox="true"/>
          <p:nvPr/>
        </p:nvSpPr>
        <p:spPr>
          <a:xfrm rot="0">
            <a:off x="11572966" y="7362643"/>
            <a:ext cx="5699489" cy="406169"/>
          </a:xfrm>
          <a:prstGeom prst="rect">
            <a:avLst/>
          </a:prstGeom>
        </p:spPr>
        <p:txBody>
          <a:bodyPr anchor="t" rtlCol="false" tIns="0" lIns="0" bIns="0" rIns="0">
            <a:spAutoFit/>
          </a:bodyPr>
          <a:lstStyle/>
          <a:p>
            <a:pPr algn="l">
              <a:lnSpc>
                <a:spcPts val="3333"/>
              </a:lnSpc>
              <a:spcBef>
                <a:spcPct val="0"/>
              </a:spcBef>
            </a:pPr>
            <a:r>
              <a:rPr lang="en-US" sz="2381">
                <a:solidFill>
                  <a:srgbClr val="000000"/>
                </a:solidFill>
                <a:latin typeface="Canva Sans"/>
                <a:ea typeface="Canva Sans"/>
                <a:cs typeface="Canva Sans"/>
                <a:sym typeface="Canva Sans"/>
              </a:rPr>
              <a:t>Share reflections </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6391954" y="0"/>
            <a:ext cx="1742946" cy="1732253"/>
          </a:xfrm>
          <a:custGeom>
            <a:avLst/>
            <a:gdLst/>
            <a:ahLst/>
            <a:cxnLst/>
            <a:rect r="r" b="b" t="t" l="l"/>
            <a:pathLst>
              <a:path h="1732253" w="1742946">
                <a:moveTo>
                  <a:pt x="0" y="0"/>
                </a:moveTo>
                <a:lnTo>
                  <a:pt x="1742946" y="0"/>
                </a:lnTo>
                <a:lnTo>
                  <a:pt x="1742946" y="1732253"/>
                </a:lnTo>
                <a:lnTo>
                  <a:pt x="0" y="1732253"/>
                </a:lnTo>
                <a:lnTo>
                  <a:pt x="0" y="0"/>
                </a:lnTo>
                <a:close/>
              </a:path>
            </a:pathLst>
          </a:custGeom>
          <a:blipFill>
            <a:blip r:embed="rId2"/>
            <a:stretch>
              <a:fillRect l="0" t="0" r="0" b="0"/>
            </a:stretch>
          </a:blipFill>
        </p:spPr>
      </p:sp>
      <p:sp>
        <p:nvSpPr>
          <p:cNvPr name="Freeform 3" id="3"/>
          <p:cNvSpPr/>
          <p:nvPr/>
        </p:nvSpPr>
        <p:spPr>
          <a:xfrm flipH="false" flipV="false" rot="0">
            <a:off x="608271" y="2278283"/>
            <a:ext cx="7618027" cy="6980017"/>
          </a:xfrm>
          <a:custGeom>
            <a:avLst/>
            <a:gdLst/>
            <a:ahLst/>
            <a:cxnLst/>
            <a:rect r="r" b="b" t="t" l="l"/>
            <a:pathLst>
              <a:path h="6980017" w="7618027">
                <a:moveTo>
                  <a:pt x="0" y="0"/>
                </a:moveTo>
                <a:lnTo>
                  <a:pt x="7618027" y="0"/>
                </a:lnTo>
                <a:lnTo>
                  <a:pt x="7618027" y="6980017"/>
                </a:lnTo>
                <a:lnTo>
                  <a:pt x="0" y="6980017"/>
                </a:lnTo>
                <a:lnTo>
                  <a:pt x="0" y="0"/>
                </a:lnTo>
                <a:close/>
              </a:path>
            </a:pathLst>
          </a:custGeom>
          <a:blipFill>
            <a:blip r:embed="rId3"/>
            <a:stretch>
              <a:fillRect l="0" t="0" r="0" b="0"/>
            </a:stretch>
          </a:blipFill>
        </p:spPr>
      </p:sp>
      <p:sp>
        <p:nvSpPr>
          <p:cNvPr name="TextBox 4" id="4"/>
          <p:cNvSpPr txBox="true"/>
          <p:nvPr/>
        </p:nvSpPr>
        <p:spPr>
          <a:xfrm rot="0">
            <a:off x="608271" y="298798"/>
            <a:ext cx="15956843" cy="1020357"/>
          </a:xfrm>
          <a:prstGeom prst="rect">
            <a:avLst/>
          </a:prstGeom>
        </p:spPr>
        <p:txBody>
          <a:bodyPr anchor="t" rtlCol="false" tIns="0" lIns="0" bIns="0" rIns="0">
            <a:spAutoFit/>
          </a:bodyPr>
          <a:lstStyle/>
          <a:p>
            <a:pPr algn="l">
              <a:lnSpc>
                <a:spcPts val="8334"/>
              </a:lnSpc>
              <a:spcBef>
                <a:spcPct val="0"/>
              </a:spcBef>
            </a:pPr>
            <a:r>
              <a:rPr lang="en-US" b="true" sz="5953">
                <a:solidFill>
                  <a:srgbClr val="000000"/>
                </a:solidFill>
                <a:latin typeface="Canva Sans Bold"/>
                <a:ea typeface="Canva Sans Bold"/>
                <a:cs typeface="Canva Sans Bold"/>
                <a:sym typeface="Canva Sans Bold"/>
              </a:rPr>
              <a:t>Stakeholder rings</a:t>
            </a:r>
          </a:p>
        </p:txBody>
      </p:sp>
      <p:grpSp>
        <p:nvGrpSpPr>
          <p:cNvPr name="Group 5" id="5"/>
          <p:cNvGrpSpPr/>
          <p:nvPr/>
        </p:nvGrpSpPr>
        <p:grpSpPr>
          <a:xfrm rot="0">
            <a:off x="9591684" y="2278283"/>
            <a:ext cx="7162285" cy="1302258"/>
            <a:chOff x="0" y="0"/>
            <a:chExt cx="1886363" cy="342982"/>
          </a:xfrm>
        </p:grpSpPr>
        <p:sp>
          <p:nvSpPr>
            <p:cNvPr name="Freeform 6" id="6"/>
            <p:cNvSpPr/>
            <p:nvPr/>
          </p:nvSpPr>
          <p:spPr>
            <a:xfrm flipH="false" flipV="false" rot="0">
              <a:off x="0" y="0"/>
              <a:ext cx="1886363" cy="342982"/>
            </a:xfrm>
            <a:custGeom>
              <a:avLst/>
              <a:gdLst/>
              <a:ahLst/>
              <a:cxnLst/>
              <a:rect r="r" b="b" t="t" l="l"/>
              <a:pathLst>
                <a:path h="342982" w="1886363">
                  <a:moveTo>
                    <a:pt x="0" y="0"/>
                  </a:moveTo>
                  <a:lnTo>
                    <a:pt x="1886363" y="0"/>
                  </a:lnTo>
                  <a:lnTo>
                    <a:pt x="1886363" y="342982"/>
                  </a:lnTo>
                  <a:lnTo>
                    <a:pt x="0" y="342982"/>
                  </a:lnTo>
                  <a:close/>
                </a:path>
              </a:pathLst>
            </a:custGeom>
            <a:solidFill>
              <a:srgbClr val="87BBA2">
                <a:alpha val="51765"/>
              </a:srgbClr>
            </a:solidFill>
            <a:ln w="952500" cap="sq">
              <a:solidFill>
                <a:srgbClr val="87BBA2">
                  <a:alpha val="51765"/>
                </a:srgbClr>
              </a:solidFill>
              <a:prstDash val="solid"/>
              <a:miter/>
            </a:ln>
          </p:spPr>
        </p:sp>
        <p:sp>
          <p:nvSpPr>
            <p:cNvPr name="TextBox 7" id="7"/>
            <p:cNvSpPr txBox="true"/>
            <p:nvPr/>
          </p:nvSpPr>
          <p:spPr>
            <a:xfrm>
              <a:off x="0" y="-47625"/>
              <a:ext cx="1886363" cy="390607"/>
            </a:xfrm>
            <a:prstGeom prst="rect">
              <a:avLst/>
            </a:prstGeom>
          </p:spPr>
          <p:txBody>
            <a:bodyPr anchor="ctr" rtlCol="false" tIns="50800" lIns="50800" bIns="50800" rIns="50800"/>
            <a:lstStyle/>
            <a:p>
              <a:pPr algn="ctr">
                <a:lnSpc>
                  <a:spcPts val="3333"/>
                </a:lnSpc>
              </a:pPr>
            </a:p>
          </p:txBody>
        </p:sp>
      </p:grpSp>
      <p:grpSp>
        <p:nvGrpSpPr>
          <p:cNvPr name="Group 8" id="8"/>
          <p:cNvGrpSpPr/>
          <p:nvPr/>
        </p:nvGrpSpPr>
        <p:grpSpPr>
          <a:xfrm rot="0">
            <a:off x="9591684" y="3961541"/>
            <a:ext cx="7162285" cy="1402842"/>
            <a:chOff x="0" y="0"/>
            <a:chExt cx="1886363" cy="369473"/>
          </a:xfrm>
        </p:grpSpPr>
        <p:sp>
          <p:nvSpPr>
            <p:cNvPr name="Freeform 9" id="9"/>
            <p:cNvSpPr/>
            <p:nvPr/>
          </p:nvSpPr>
          <p:spPr>
            <a:xfrm flipH="false" flipV="false" rot="0">
              <a:off x="0" y="0"/>
              <a:ext cx="1886363" cy="369473"/>
            </a:xfrm>
            <a:custGeom>
              <a:avLst/>
              <a:gdLst/>
              <a:ahLst/>
              <a:cxnLst/>
              <a:rect r="r" b="b" t="t" l="l"/>
              <a:pathLst>
                <a:path h="369473" w="1886363">
                  <a:moveTo>
                    <a:pt x="0" y="0"/>
                  </a:moveTo>
                  <a:lnTo>
                    <a:pt x="1886363" y="0"/>
                  </a:lnTo>
                  <a:lnTo>
                    <a:pt x="1886363" y="369473"/>
                  </a:lnTo>
                  <a:lnTo>
                    <a:pt x="0" y="369473"/>
                  </a:lnTo>
                  <a:close/>
                </a:path>
              </a:pathLst>
            </a:custGeom>
            <a:solidFill>
              <a:srgbClr val="55828B">
                <a:alpha val="50980"/>
              </a:srgbClr>
            </a:solidFill>
            <a:ln w="38100" cap="sq">
              <a:solidFill>
                <a:srgbClr val="55828B">
                  <a:alpha val="50980"/>
                </a:srgbClr>
              </a:solidFill>
              <a:prstDash val="solid"/>
              <a:miter/>
            </a:ln>
          </p:spPr>
        </p:sp>
        <p:sp>
          <p:nvSpPr>
            <p:cNvPr name="TextBox 10" id="10"/>
            <p:cNvSpPr txBox="true"/>
            <p:nvPr/>
          </p:nvSpPr>
          <p:spPr>
            <a:xfrm>
              <a:off x="0" y="-47625"/>
              <a:ext cx="1886363" cy="417098"/>
            </a:xfrm>
            <a:prstGeom prst="rect">
              <a:avLst/>
            </a:prstGeom>
          </p:spPr>
          <p:txBody>
            <a:bodyPr anchor="ctr" rtlCol="false" tIns="50800" lIns="50800" bIns="50800" rIns="50800"/>
            <a:lstStyle/>
            <a:p>
              <a:pPr algn="ctr">
                <a:lnSpc>
                  <a:spcPts val="3333"/>
                </a:lnSpc>
              </a:pPr>
            </a:p>
          </p:txBody>
        </p:sp>
      </p:grpSp>
      <p:grpSp>
        <p:nvGrpSpPr>
          <p:cNvPr name="Group 11" id="11"/>
          <p:cNvGrpSpPr/>
          <p:nvPr/>
        </p:nvGrpSpPr>
        <p:grpSpPr>
          <a:xfrm rot="0">
            <a:off x="9591684" y="5764433"/>
            <a:ext cx="7162285" cy="1222701"/>
            <a:chOff x="0" y="0"/>
            <a:chExt cx="1886363" cy="322028"/>
          </a:xfrm>
        </p:grpSpPr>
        <p:sp>
          <p:nvSpPr>
            <p:cNvPr name="Freeform 12" id="12"/>
            <p:cNvSpPr/>
            <p:nvPr/>
          </p:nvSpPr>
          <p:spPr>
            <a:xfrm flipH="false" flipV="false" rot="0">
              <a:off x="0" y="0"/>
              <a:ext cx="1886363" cy="322028"/>
            </a:xfrm>
            <a:custGeom>
              <a:avLst/>
              <a:gdLst/>
              <a:ahLst/>
              <a:cxnLst/>
              <a:rect r="r" b="b" t="t" l="l"/>
              <a:pathLst>
                <a:path h="322028" w="1886363">
                  <a:moveTo>
                    <a:pt x="0" y="0"/>
                  </a:moveTo>
                  <a:lnTo>
                    <a:pt x="1886363" y="0"/>
                  </a:lnTo>
                  <a:lnTo>
                    <a:pt x="1886363" y="322028"/>
                  </a:lnTo>
                  <a:lnTo>
                    <a:pt x="0" y="322028"/>
                  </a:lnTo>
                  <a:close/>
                </a:path>
              </a:pathLst>
            </a:custGeom>
            <a:solidFill>
              <a:srgbClr val="5769D4">
                <a:alpha val="49804"/>
              </a:srgbClr>
            </a:solidFill>
            <a:ln w="38100" cap="sq">
              <a:solidFill>
                <a:srgbClr val="5769D4">
                  <a:alpha val="49804"/>
                </a:srgbClr>
              </a:solidFill>
              <a:prstDash val="solid"/>
              <a:miter/>
            </a:ln>
          </p:spPr>
        </p:sp>
        <p:sp>
          <p:nvSpPr>
            <p:cNvPr name="TextBox 13" id="13"/>
            <p:cNvSpPr txBox="true"/>
            <p:nvPr/>
          </p:nvSpPr>
          <p:spPr>
            <a:xfrm>
              <a:off x="0" y="-47625"/>
              <a:ext cx="1886363" cy="369653"/>
            </a:xfrm>
            <a:prstGeom prst="rect">
              <a:avLst/>
            </a:prstGeom>
          </p:spPr>
          <p:txBody>
            <a:bodyPr anchor="ctr" rtlCol="false" tIns="50800" lIns="50800" bIns="50800" rIns="50800"/>
            <a:lstStyle/>
            <a:p>
              <a:pPr algn="ctr">
                <a:lnSpc>
                  <a:spcPts val="3333"/>
                </a:lnSpc>
              </a:pPr>
            </a:p>
          </p:txBody>
        </p:sp>
      </p:grpSp>
      <p:sp>
        <p:nvSpPr>
          <p:cNvPr name="TextBox 14" id="14"/>
          <p:cNvSpPr txBox="true"/>
          <p:nvPr/>
        </p:nvSpPr>
        <p:spPr>
          <a:xfrm rot="0">
            <a:off x="9799432" y="2345623"/>
            <a:ext cx="6202747" cy="1138411"/>
          </a:xfrm>
          <a:prstGeom prst="rect">
            <a:avLst/>
          </a:prstGeom>
        </p:spPr>
        <p:txBody>
          <a:bodyPr anchor="t" rtlCol="false" tIns="0" lIns="0" bIns="0" rIns="0">
            <a:spAutoFit/>
          </a:bodyPr>
          <a:lstStyle/>
          <a:p>
            <a:pPr algn="l">
              <a:lnSpc>
                <a:spcPts val="3064"/>
              </a:lnSpc>
              <a:spcBef>
                <a:spcPct val="0"/>
              </a:spcBef>
            </a:pPr>
            <a:r>
              <a:rPr lang="en-US" sz="2189">
                <a:solidFill>
                  <a:srgbClr val="000000"/>
                </a:solidFill>
                <a:latin typeface="Canva Sans"/>
                <a:ea typeface="Canva Sans"/>
                <a:cs typeface="Canva Sans"/>
                <a:sym typeface="Canva Sans"/>
              </a:rPr>
              <a:t>Another way to approach stakeholder mapping is to think about the different levels of impact</a:t>
            </a:r>
          </a:p>
        </p:txBody>
      </p:sp>
      <p:sp>
        <p:nvSpPr>
          <p:cNvPr name="TextBox 15" id="15"/>
          <p:cNvSpPr txBox="true"/>
          <p:nvPr/>
        </p:nvSpPr>
        <p:spPr>
          <a:xfrm rot="0">
            <a:off x="9799432" y="4032924"/>
            <a:ext cx="6746789" cy="1244220"/>
          </a:xfrm>
          <a:prstGeom prst="rect">
            <a:avLst/>
          </a:prstGeom>
        </p:spPr>
        <p:txBody>
          <a:bodyPr anchor="t" rtlCol="false" tIns="0" lIns="0" bIns="0" rIns="0">
            <a:spAutoFit/>
          </a:bodyPr>
          <a:lstStyle/>
          <a:p>
            <a:pPr algn="l">
              <a:lnSpc>
                <a:spcPts val="3333"/>
              </a:lnSpc>
            </a:pPr>
            <a:r>
              <a:rPr lang="en-US" sz="2381" b="true">
                <a:solidFill>
                  <a:srgbClr val="000000"/>
                </a:solidFill>
                <a:latin typeface="Canva Sans Bold"/>
                <a:ea typeface="Canva Sans Bold"/>
                <a:cs typeface="Canva Sans Bold"/>
                <a:sym typeface="Canva Sans Bold"/>
              </a:rPr>
              <a:t>Direct stakeholders</a:t>
            </a:r>
            <a:r>
              <a:rPr lang="en-US" sz="2381">
                <a:solidFill>
                  <a:srgbClr val="000000"/>
                </a:solidFill>
                <a:latin typeface="Canva Sans"/>
                <a:ea typeface="Canva Sans"/>
                <a:cs typeface="Canva Sans"/>
                <a:sym typeface="Canva Sans"/>
              </a:rPr>
              <a:t>- inner circle:</a:t>
            </a:r>
          </a:p>
          <a:p>
            <a:pPr algn="l">
              <a:lnSpc>
                <a:spcPts val="3333"/>
              </a:lnSpc>
            </a:pPr>
            <a:r>
              <a:rPr lang="en-US" sz="2381">
                <a:solidFill>
                  <a:srgbClr val="000000"/>
                </a:solidFill>
                <a:latin typeface="Canva Sans"/>
                <a:ea typeface="Canva Sans"/>
                <a:cs typeface="Canva Sans"/>
                <a:sym typeface="Canva Sans"/>
              </a:rPr>
              <a:t>Essential stakeholders: Those who </a:t>
            </a:r>
            <a:r>
              <a:rPr lang="en-US" sz="2381" b="true">
                <a:solidFill>
                  <a:srgbClr val="000000"/>
                </a:solidFill>
                <a:latin typeface="Canva Sans Bold"/>
                <a:ea typeface="Canva Sans Bold"/>
                <a:cs typeface="Canva Sans Bold"/>
                <a:sym typeface="Canva Sans Bold"/>
              </a:rPr>
              <a:t>must</a:t>
            </a:r>
            <a:r>
              <a:rPr lang="en-US" sz="2381">
                <a:solidFill>
                  <a:srgbClr val="000000"/>
                </a:solidFill>
                <a:latin typeface="Canva Sans"/>
                <a:ea typeface="Canva Sans"/>
                <a:cs typeface="Canva Sans"/>
                <a:sym typeface="Canva Sans"/>
              </a:rPr>
              <a:t> be involved </a:t>
            </a:r>
          </a:p>
        </p:txBody>
      </p:sp>
      <p:sp>
        <p:nvSpPr>
          <p:cNvPr name="TextBox 16" id="16"/>
          <p:cNvSpPr txBox="true"/>
          <p:nvPr/>
        </p:nvSpPr>
        <p:spPr>
          <a:xfrm rot="0">
            <a:off x="9799432" y="5902262"/>
            <a:ext cx="6746789" cy="825195"/>
          </a:xfrm>
          <a:prstGeom prst="rect">
            <a:avLst/>
          </a:prstGeom>
        </p:spPr>
        <p:txBody>
          <a:bodyPr anchor="t" rtlCol="false" tIns="0" lIns="0" bIns="0" rIns="0">
            <a:spAutoFit/>
          </a:bodyPr>
          <a:lstStyle/>
          <a:p>
            <a:pPr algn="l">
              <a:lnSpc>
                <a:spcPts val="3333"/>
              </a:lnSpc>
            </a:pPr>
            <a:r>
              <a:rPr lang="en-US" sz="2381">
                <a:solidFill>
                  <a:srgbClr val="000000"/>
                </a:solidFill>
                <a:latin typeface="Canva Sans"/>
                <a:ea typeface="Canva Sans"/>
                <a:cs typeface="Canva Sans"/>
                <a:sym typeface="Canva Sans"/>
              </a:rPr>
              <a:t>I</a:t>
            </a:r>
            <a:r>
              <a:rPr lang="en-US" sz="2381" b="true">
                <a:solidFill>
                  <a:srgbClr val="000000"/>
                </a:solidFill>
                <a:latin typeface="Canva Sans Bold"/>
                <a:ea typeface="Canva Sans Bold"/>
                <a:cs typeface="Canva Sans Bold"/>
                <a:sym typeface="Canva Sans Bold"/>
              </a:rPr>
              <a:t>ndirect stakeholders</a:t>
            </a:r>
            <a:r>
              <a:rPr lang="en-US" sz="2381">
                <a:solidFill>
                  <a:srgbClr val="000000"/>
                </a:solidFill>
                <a:latin typeface="Canva Sans"/>
                <a:ea typeface="Canva Sans"/>
                <a:cs typeface="Canva Sans"/>
                <a:sym typeface="Canva Sans"/>
              </a:rPr>
              <a:t>- middle ring:</a:t>
            </a:r>
          </a:p>
          <a:p>
            <a:pPr algn="l">
              <a:lnSpc>
                <a:spcPts val="3333"/>
              </a:lnSpc>
            </a:pPr>
            <a:r>
              <a:rPr lang="en-US" sz="2381" b="true">
                <a:solidFill>
                  <a:srgbClr val="000000"/>
                </a:solidFill>
                <a:latin typeface="Canva Sans Bold"/>
                <a:ea typeface="Canva Sans Bold"/>
                <a:cs typeface="Canva Sans Bold"/>
                <a:sym typeface="Canva Sans Bold"/>
              </a:rPr>
              <a:t>Involved but not essential</a:t>
            </a:r>
            <a:r>
              <a:rPr lang="en-US" sz="2381">
                <a:solidFill>
                  <a:srgbClr val="000000"/>
                </a:solidFill>
                <a:latin typeface="Canva Sans"/>
                <a:ea typeface="Canva Sans"/>
                <a:cs typeface="Canva Sans"/>
                <a:sym typeface="Canva Sans"/>
              </a:rPr>
              <a:t> to the core event</a:t>
            </a:r>
          </a:p>
        </p:txBody>
      </p:sp>
      <p:grpSp>
        <p:nvGrpSpPr>
          <p:cNvPr name="Group 17" id="17"/>
          <p:cNvGrpSpPr/>
          <p:nvPr/>
        </p:nvGrpSpPr>
        <p:grpSpPr>
          <a:xfrm rot="0">
            <a:off x="9591684" y="7387184"/>
            <a:ext cx="7162285" cy="1538023"/>
            <a:chOff x="0" y="0"/>
            <a:chExt cx="1886363" cy="405076"/>
          </a:xfrm>
        </p:grpSpPr>
        <p:sp>
          <p:nvSpPr>
            <p:cNvPr name="Freeform 18" id="18"/>
            <p:cNvSpPr/>
            <p:nvPr/>
          </p:nvSpPr>
          <p:spPr>
            <a:xfrm flipH="false" flipV="false" rot="0">
              <a:off x="0" y="0"/>
              <a:ext cx="1886363" cy="405076"/>
            </a:xfrm>
            <a:custGeom>
              <a:avLst/>
              <a:gdLst/>
              <a:ahLst/>
              <a:cxnLst/>
              <a:rect r="r" b="b" t="t" l="l"/>
              <a:pathLst>
                <a:path h="405076" w="1886363">
                  <a:moveTo>
                    <a:pt x="0" y="0"/>
                  </a:moveTo>
                  <a:lnTo>
                    <a:pt x="1886363" y="0"/>
                  </a:lnTo>
                  <a:lnTo>
                    <a:pt x="1886363" y="405076"/>
                  </a:lnTo>
                  <a:lnTo>
                    <a:pt x="0" y="405076"/>
                  </a:lnTo>
                  <a:close/>
                </a:path>
              </a:pathLst>
            </a:custGeom>
            <a:solidFill>
              <a:srgbClr val="4CC9F0">
                <a:alpha val="49804"/>
              </a:srgbClr>
            </a:solidFill>
            <a:ln w="38100" cap="sq">
              <a:solidFill>
                <a:srgbClr val="5769D4">
                  <a:alpha val="49804"/>
                </a:srgbClr>
              </a:solidFill>
              <a:prstDash val="solid"/>
              <a:miter/>
            </a:ln>
          </p:spPr>
        </p:sp>
        <p:sp>
          <p:nvSpPr>
            <p:cNvPr name="TextBox 19" id="19"/>
            <p:cNvSpPr txBox="true"/>
            <p:nvPr/>
          </p:nvSpPr>
          <p:spPr>
            <a:xfrm>
              <a:off x="0" y="-47625"/>
              <a:ext cx="1886363" cy="452701"/>
            </a:xfrm>
            <a:prstGeom prst="rect">
              <a:avLst/>
            </a:prstGeom>
          </p:spPr>
          <p:txBody>
            <a:bodyPr anchor="ctr" rtlCol="false" tIns="50800" lIns="50800" bIns="50800" rIns="50800"/>
            <a:lstStyle/>
            <a:p>
              <a:pPr algn="ctr">
                <a:lnSpc>
                  <a:spcPts val="3333"/>
                </a:lnSpc>
              </a:pPr>
            </a:p>
          </p:txBody>
        </p:sp>
      </p:grpSp>
      <p:sp>
        <p:nvSpPr>
          <p:cNvPr name="TextBox 20" id="20"/>
          <p:cNvSpPr txBox="true"/>
          <p:nvPr/>
        </p:nvSpPr>
        <p:spPr>
          <a:xfrm rot="0">
            <a:off x="9729554" y="7480081"/>
            <a:ext cx="6886544" cy="1244220"/>
          </a:xfrm>
          <a:prstGeom prst="rect">
            <a:avLst/>
          </a:prstGeom>
        </p:spPr>
        <p:txBody>
          <a:bodyPr anchor="t" rtlCol="false" tIns="0" lIns="0" bIns="0" rIns="0">
            <a:spAutoFit/>
          </a:bodyPr>
          <a:lstStyle/>
          <a:p>
            <a:pPr algn="l">
              <a:lnSpc>
                <a:spcPts val="3333"/>
              </a:lnSpc>
            </a:pPr>
            <a:r>
              <a:rPr lang="en-US" sz="2381" b="true">
                <a:solidFill>
                  <a:srgbClr val="000000"/>
                </a:solidFill>
                <a:latin typeface="Canva Sans Bold"/>
                <a:ea typeface="Canva Sans Bold"/>
                <a:cs typeface="Canva Sans Bold"/>
                <a:sym typeface="Canva Sans Bold"/>
              </a:rPr>
              <a:t>Wider stakeholders-</a:t>
            </a:r>
            <a:r>
              <a:rPr lang="en-US" sz="2381">
                <a:solidFill>
                  <a:srgbClr val="000000"/>
                </a:solidFill>
                <a:latin typeface="Canva Sans"/>
                <a:ea typeface="Canva Sans"/>
                <a:cs typeface="Canva Sans"/>
                <a:sym typeface="Canva Sans"/>
              </a:rPr>
              <a:t> outer ring:</a:t>
            </a:r>
          </a:p>
          <a:p>
            <a:pPr algn="l">
              <a:lnSpc>
                <a:spcPts val="3333"/>
              </a:lnSpc>
            </a:pPr>
            <a:r>
              <a:rPr lang="en-US" sz="2381">
                <a:solidFill>
                  <a:srgbClr val="000000"/>
                </a:solidFill>
                <a:latin typeface="Canva Sans"/>
                <a:ea typeface="Canva Sans"/>
                <a:cs typeface="Canva Sans"/>
                <a:sym typeface="Canva Sans"/>
              </a:rPr>
              <a:t>Might be slightly a</a:t>
            </a:r>
            <a:r>
              <a:rPr lang="en-US" sz="2381">
                <a:solidFill>
                  <a:srgbClr val="000000"/>
                </a:solidFill>
                <a:latin typeface="Canva Sans"/>
                <a:ea typeface="Canva Sans"/>
                <a:cs typeface="Canva Sans"/>
                <a:sym typeface="Canva Sans"/>
              </a:rPr>
              <a:t>ffected by or interested in what you're doing</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790650" y="2057400"/>
            <a:ext cx="7845538" cy="7582147"/>
            <a:chOff x="0" y="0"/>
            <a:chExt cx="2066314" cy="1996944"/>
          </a:xfrm>
        </p:grpSpPr>
        <p:sp>
          <p:nvSpPr>
            <p:cNvPr name="Freeform 3" id="3"/>
            <p:cNvSpPr/>
            <p:nvPr/>
          </p:nvSpPr>
          <p:spPr>
            <a:xfrm flipH="false" flipV="false" rot="0">
              <a:off x="0" y="0"/>
              <a:ext cx="2066314" cy="1996944"/>
            </a:xfrm>
            <a:custGeom>
              <a:avLst/>
              <a:gdLst/>
              <a:ahLst/>
              <a:cxnLst/>
              <a:rect r="r" b="b" t="t" l="l"/>
              <a:pathLst>
                <a:path h="1996944" w="2066314">
                  <a:moveTo>
                    <a:pt x="0" y="0"/>
                  </a:moveTo>
                  <a:lnTo>
                    <a:pt x="2066314" y="0"/>
                  </a:lnTo>
                  <a:lnTo>
                    <a:pt x="2066314" y="1996944"/>
                  </a:lnTo>
                  <a:lnTo>
                    <a:pt x="0" y="1996944"/>
                  </a:lnTo>
                  <a:close/>
                </a:path>
              </a:pathLst>
            </a:custGeom>
            <a:solidFill>
              <a:srgbClr val="FFFFFF">
                <a:alpha val="50980"/>
              </a:srgbClr>
            </a:solidFill>
            <a:ln w="133350" cap="sq">
              <a:solidFill>
                <a:srgbClr val="FFFFFF">
                  <a:alpha val="50980"/>
                </a:srgbClr>
              </a:solidFill>
              <a:prstDash val="solid"/>
              <a:miter/>
            </a:ln>
          </p:spPr>
        </p:sp>
        <p:sp>
          <p:nvSpPr>
            <p:cNvPr name="TextBox 4" id="4"/>
            <p:cNvSpPr txBox="true"/>
            <p:nvPr/>
          </p:nvSpPr>
          <p:spPr>
            <a:xfrm>
              <a:off x="0" y="-47625"/>
              <a:ext cx="2066314" cy="2044569"/>
            </a:xfrm>
            <a:prstGeom prst="rect">
              <a:avLst/>
            </a:prstGeom>
          </p:spPr>
          <p:txBody>
            <a:bodyPr anchor="ctr" rtlCol="false" tIns="50800" lIns="50800" bIns="50800" rIns="50800"/>
            <a:lstStyle/>
            <a:p>
              <a:pPr algn="ctr">
                <a:lnSpc>
                  <a:spcPts val="3333"/>
                </a:lnSpc>
              </a:pPr>
            </a:p>
          </p:txBody>
        </p:sp>
      </p:grpSp>
      <p:grpSp>
        <p:nvGrpSpPr>
          <p:cNvPr name="Group 5" id="5"/>
          <p:cNvGrpSpPr/>
          <p:nvPr/>
        </p:nvGrpSpPr>
        <p:grpSpPr>
          <a:xfrm rot="0">
            <a:off x="9423512" y="2682673"/>
            <a:ext cx="7162285" cy="1302258"/>
            <a:chOff x="0" y="0"/>
            <a:chExt cx="1886363" cy="342982"/>
          </a:xfrm>
        </p:grpSpPr>
        <p:sp>
          <p:nvSpPr>
            <p:cNvPr name="Freeform 6" id="6"/>
            <p:cNvSpPr/>
            <p:nvPr/>
          </p:nvSpPr>
          <p:spPr>
            <a:xfrm flipH="false" flipV="false" rot="0">
              <a:off x="0" y="0"/>
              <a:ext cx="1886363" cy="342982"/>
            </a:xfrm>
            <a:custGeom>
              <a:avLst/>
              <a:gdLst/>
              <a:ahLst/>
              <a:cxnLst/>
              <a:rect r="r" b="b" t="t" l="l"/>
              <a:pathLst>
                <a:path h="342982" w="1886363">
                  <a:moveTo>
                    <a:pt x="0" y="0"/>
                  </a:moveTo>
                  <a:lnTo>
                    <a:pt x="1886363" y="0"/>
                  </a:lnTo>
                  <a:lnTo>
                    <a:pt x="1886363" y="342982"/>
                  </a:lnTo>
                  <a:lnTo>
                    <a:pt x="0" y="342982"/>
                  </a:lnTo>
                  <a:close/>
                </a:path>
              </a:pathLst>
            </a:custGeom>
            <a:solidFill>
              <a:srgbClr val="87BBA2">
                <a:alpha val="51765"/>
              </a:srgbClr>
            </a:solidFill>
            <a:ln w="952500" cap="sq">
              <a:solidFill>
                <a:srgbClr val="87BBA2">
                  <a:alpha val="51765"/>
                </a:srgbClr>
              </a:solidFill>
              <a:prstDash val="solid"/>
              <a:miter/>
            </a:ln>
          </p:spPr>
        </p:sp>
        <p:sp>
          <p:nvSpPr>
            <p:cNvPr name="TextBox 7" id="7"/>
            <p:cNvSpPr txBox="true"/>
            <p:nvPr/>
          </p:nvSpPr>
          <p:spPr>
            <a:xfrm>
              <a:off x="0" y="-47625"/>
              <a:ext cx="1886363" cy="390607"/>
            </a:xfrm>
            <a:prstGeom prst="rect">
              <a:avLst/>
            </a:prstGeom>
          </p:spPr>
          <p:txBody>
            <a:bodyPr anchor="ctr" rtlCol="false" tIns="50800" lIns="50800" bIns="50800" rIns="50800"/>
            <a:lstStyle/>
            <a:p>
              <a:pPr algn="ctr">
                <a:lnSpc>
                  <a:spcPts val="3333"/>
                </a:lnSpc>
              </a:pPr>
            </a:p>
          </p:txBody>
        </p:sp>
      </p:grpSp>
      <p:grpSp>
        <p:nvGrpSpPr>
          <p:cNvPr name="Group 8" id="8"/>
          <p:cNvGrpSpPr/>
          <p:nvPr/>
        </p:nvGrpSpPr>
        <p:grpSpPr>
          <a:xfrm rot="0">
            <a:off x="9423512" y="4365931"/>
            <a:ext cx="7162285" cy="1402842"/>
            <a:chOff x="0" y="0"/>
            <a:chExt cx="1886363" cy="369473"/>
          </a:xfrm>
        </p:grpSpPr>
        <p:sp>
          <p:nvSpPr>
            <p:cNvPr name="Freeform 9" id="9"/>
            <p:cNvSpPr/>
            <p:nvPr/>
          </p:nvSpPr>
          <p:spPr>
            <a:xfrm flipH="false" flipV="false" rot="0">
              <a:off x="0" y="0"/>
              <a:ext cx="1886363" cy="369473"/>
            </a:xfrm>
            <a:custGeom>
              <a:avLst/>
              <a:gdLst/>
              <a:ahLst/>
              <a:cxnLst/>
              <a:rect r="r" b="b" t="t" l="l"/>
              <a:pathLst>
                <a:path h="369473" w="1886363">
                  <a:moveTo>
                    <a:pt x="0" y="0"/>
                  </a:moveTo>
                  <a:lnTo>
                    <a:pt x="1886363" y="0"/>
                  </a:lnTo>
                  <a:lnTo>
                    <a:pt x="1886363" y="369473"/>
                  </a:lnTo>
                  <a:lnTo>
                    <a:pt x="0" y="369473"/>
                  </a:lnTo>
                  <a:close/>
                </a:path>
              </a:pathLst>
            </a:custGeom>
            <a:solidFill>
              <a:srgbClr val="55828B">
                <a:alpha val="50980"/>
              </a:srgbClr>
            </a:solidFill>
            <a:ln w="38100" cap="sq">
              <a:solidFill>
                <a:srgbClr val="55828B">
                  <a:alpha val="50980"/>
                </a:srgbClr>
              </a:solidFill>
              <a:prstDash val="solid"/>
              <a:miter/>
            </a:ln>
          </p:spPr>
        </p:sp>
        <p:sp>
          <p:nvSpPr>
            <p:cNvPr name="TextBox 10" id="10"/>
            <p:cNvSpPr txBox="true"/>
            <p:nvPr/>
          </p:nvSpPr>
          <p:spPr>
            <a:xfrm>
              <a:off x="0" y="-47625"/>
              <a:ext cx="1886363" cy="417098"/>
            </a:xfrm>
            <a:prstGeom prst="rect">
              <a:avLst/>
            </a:prstGeom>
          </p:spPr>
          <p:txBody>
            <a:bodyPr anchor="ctr" rtlCol="false" tIns="50800" lIns="50800" bIns="50800" rIns="50800"/>
            <a:lstStyle/>
            <a:p>
              <a:pPr algn="ctr">
                <a:lnSpc>
                  <a:spcPts val="3333"/>
                </a:lnSpc>
              </a:pPr>
            </a:p>
          </p:txBody>
        </p:sp>
      </p:grpSp>
      <p:grpSp>
        <p:nvGrpSpPr>
          <p:cNvPr name="Group 11" id="11"/>
          <p:cNvGrpSpPr/>
          <p:nvPr/>
        </p:nvGrpSpPr>
        <p:grpSpPr>
          <a:xfrm rot="0">
            <a:off x="9423512" y="6168823"/>
            <a:ext cx="7162285" cy="1222701"/>
            <a:chOff x="0" y="0"/>
            <a:chExt cx="1886363" cy="322028"/>
          </a:xfrm>
        </p:grpSpPr>
        <p:sp>
          <p:nvSpPr>
            <p:cNvPr name="Freeform 12" id="12"/>
            <p:cNvSpPr/>
            <p:nvPr/>
          </p:nvSpPr>
          <p:spPr>
            <a:xfrm flipH="false" flipV="false" rot="0">
              <a:off x="0" y="0"/>
              <a:ext cx="1886363" cy="322028"/>
            </a:xfrm>
            <a:custGeom>
              <a:avLst/>
              <a:gdLst/>
              <a:ahLst/>
              <a:cxnLst/>
              <a:rect r="r" b="b" t="t" l="l"/>
              <a:pathLst>
                <a:path h="322028" w="1886363">
                  <a:moveTo>
                    <a:pt x="0" y="0"/>
                  </a:moveTo>
                  <a:lnTo>
                    <a:pt x="1886363" y="0"/>
                  </a:lnTo>
                  <a:lnTo>
                    <a:pt x="1886363" y="322028"/>
                  </a:lnTo>
                  <a:lnTo>
                    <a:pt x="0" y="322028"/>
                  </a:lnTo>
                  <a:close/>
                </a:path>
              </a:pathLst>
            </a:custGeom>
            <a:solidFill>
              <a:srgbClr val="5769D4">
                <a:alpha val="49804"/>
              </a:srgbClr>
            </a:solidFill>
            <a:ln w="38100" cap="sq">
              <a:solidFill>
                <a:srgbClr val="5769D4">
                  <a:alpha val="49804"/>
                </a:srgbClr>
              </a:solidFill>
              <a:prstDash val="solid"/>
              <a:miter/>
            </a:ln>
          </p:spPr>
        </p:sp>
        <p:sp>
          <p:nvSpPr>
            <p:cNvPr name="TextBox 13" id="13"/>
            <p:cNvSpPr txBox="true"/>
            <p:nvPr/>
          </p:nvSpPr>
          <p:spPr>
            <a:xfrm>
              <a:off x="0" y="-47625"/>
              <a:ext cx="1886363" cy="369653"/>
            </a:xfrm>
            <a:prstGeom prst="rect">
              <a:avLst/>
            </a:prstGeom>
          </p:spPr>
          <p:txBody>
            <a:bodyPr anchor="ctr" rtlCol="false" tIns="50800" lIns="50800" bIns="50800" rIns="50800"/>
            <a:lstStyle/>
            <a:p>
              <a:pPr algn="ctr">
                <a:lnSpc>
                  <a:spcPts val="3333"/>
                </a:lnSpc>
              </a:pPr>
            </a:p>
          </p:txBody>
        </p:sp>
      </p:grpSp>
      <p:sp>
        <p:nvSpPr>
          <p:cNvPr name="TextBox 14" id="14"/>
          <p:cNvSpPr txBox="true"/>
          <p:nvPr/>
        </p:nvSpPr>
        <p:spPr>
          <a:xfrm rot="0">
            <a:off x="1621642" y="3316489"/>
            <a:ext cx="6331293" cy="5016344"/>
          </a:xfrm>
          <a:prstGeom prst="rect">
            <a:avLst/>
          </a:prstGeom>
        </p:spPr>
        <p:txBody>
          <a:bodyPr anchor="t" rtlCol="false" tIns="0" lIns="0" bIns="0" rIns="0">
            <a:spAutoFit/>
          </a:bodyPr>
          <a:lstStyle/>
          <a:p>
            <a:pPr algn="l">
              <a:lnSpc>
                <a:spcPts val="3333"/>
              </a:lnSpc>
            </a:pPr>
            <a:r>
              <a:rPr lang="en-US" sz="2381" b="true">
                <a:solidFill>
                  <a:srgbClr val="4CC9F0"/>
                </a:solidFill>
                <a:latin typeface="Canva Sans Bold"/>
                <a:ea typeface="Canva Sans Bold"/>
                <a:cs typeface="Canva Sans Bold"/>
                <a:sym typeface="Canva Sans Bold"/>
              </a:rPr>
              <a:t>The first step:</a:t>
            </a:r>
          </a:p>
          <a:p>
            <a:pPr algn="l">
              <a:lnSpc>
                <a:spcPts val="3333"/>
              </a:lnSpc>
            </a:pPr>
          </a:p>
          <a:p>
            <a:pPr algn="l">
              <a:lnSpc>
                <a:spcPts val="3333"/>
              </a:lnSpc>
            </a:pPr>
            <a:r>
              <a:rPr lang="en-US" sz="2381">
                <a:solidFill>
                  <a:srgbClr val="000000"/>
                </a:solidFill>
                <a:latin typeface="Canva Sans"/>
                <a:ea typeface="Canva Sans"/>
                <a:cs typeface="Canva Sans"/>
                <a:sym typeface="Canva Sans"/>
              </a:rPr>
              <a:t>Everyo</a:t>
            </a:r>
            <a:r>
              <a:rPr lang="en-US" sz="2381">
                <a:solidFill>
                  <a:srgbClr val="000000"/>
                </a:solidFill>
                <a:latin typeface="Canva Sans"/>
                <a:ea typeface="Canva Sans"/>
                <a:cs typeface="Canva Sans"/>
                <a:sym typeface="Canva Sans"/>
              </a:rPr>
              <a:t>ne </a:t>
            </a:r>
            <a:r>
              <a:rPr lang="en-US" sz="2381">
                <a:solidFill>
                  <a:srgbClr val="000000"/>
                </a:solidFill>
                <a:latin typeface="Canva Sans"/>
                <a:ea typeface="Canva Sans"/>
                <a:cs typeface="Canva Sans"/>
                <a:sym typeface="Canva Sans"/>
              </a:rPr>
              <a:t>has a network. Mos</a:t>
            </a:r>
            <a:r>
              <a:rPr lang="en-US" sz="2381">
                <a:solidFill>
                  <a:srgbClr val="000000"/>
                </a:solidFill>
                <a:latin typeface="Canva Sans"/>
                <a:ea typeface="Canva Sans"/>
                <a:cs typeface="Canva Sans"/>
                <a:sym typeface="Canva Sans"/>
              </a:rPr>
              <a:t>t people just don't map it.</a:t>
            </a:r>
          </a:p>
          <a:p>
            <a:pPr algn="l">
              <a:lnSpc>
                <a:spcPts val="3333"/>
              </a:lnSpc>
            </a:pPr>
          </a:p>
          <a:p>
            <a:pPr algn="l">
              <a:lnSpc>
                <a:spcPts val="3333"/>
              </a:lnSpc>
            </a:pPr>
            <a:r>
              <a:rPr lang="en-US" sz="2381">
                <a:solidFill>
                  <a:srgbClr val="000000"/>
                </a:solidFill>
                <a:latin typeface="Canva Sans"/>
                <a:ea typeface="Canva Sans"/>
                <a:cs typeface="Canva Sans"/>
                <a:sym typeface="Canva Sans"/>
              </a:rPr>
              <a:t>Stakeholder mapping makes your existing connections visible and useful. Your network is a good starting point for mapping. </a:t>
            </a:r>
          </a:p>
          <a:p>
            <a:pPr algn="l">
              <a:lnSpc>
                <a:spcPts val="3333"/>
              </a:lnSpc>
            </a:pPr>
          </a:p>
          <a:p>
            <a:pPr algn="l">
              <a:lnSpc>
                <a:spcPts val="3333"/>
              </a:lnSpc>
            </a:pPr>
          </a:p>
          <a:p>
            <a:pPr algn="l">
              <a:lnSpc>
                <a:spcPts val="3333"/>
              </a:lnSpc>
              <a:spcBef>
                <a:spcPct val="0"/>
              </a:spcBef>
            </a:pPr>
          </a:p>
        </p:txBody>
      </p:sp>
      <p:sp>
        <p:nvSpPr>
          <p:cNvPr name="TextBox 15" id="15"/>
          <p:cNvSpPr txBox="true"/>
          <p:nvPr/>
        </p:nvSpPr>
        <p:spPr>
          <a:xfrm rot="0">
            <a:off x="9839008" y="2887854"/>
            <a:ext cx="6331293" cy="406244"/>
          </a:xfrm>
          <a:prstGeom prst="rect">
            <a:avLst/>
          </a:prstGeom>
        </p:spPr>
        <p:txBody>
          <a:bodyPr anchor="t" rtlCol="false" tIns="0" lIns="0" bIns="0" rIns="0">
            <a:spAutoFit/>
          </a:bodyPr>
          <a:lstStyle/>
          <a:p>
            <a:pPr algn="l">
              <a:lnSpc>
                <a:spcPts val="3333"/>
              </a:lnSpc>
              <a:spcBef>
                <a:spcPct val="0"/>
              </a:spcBef>
            </a:pPr>
            <a:r>
              <a:rPr lang="en-US" b="true" sz="2381">
                <a:solidFill>
                  <a:srgbClr val="000000"/>
                </a:solidFill>
                <a:latin typeface="Canva Sans Bold"/>
                <a:ea typeface="Canva Sans Bold"/>
                <a:cs typeface="Canva Sans Bold"/>
                <a:sym typeface="Canva Sans Bold"/>
              </a:rPr>
              <a:t>Ask yourself: Who is in my network?</a:t>
            </a:r>
          </a:p>
        </p:txBody>
      </p:sp>
      <p:sp>
        <p:nvSpPr>
          <p:cNvPr name="TextBox 16" id="16"/>
          <p:cNvSpPr txBox="true"/>
          <p:nvPr/>
        </p:nvSpPr>
        <p:spPr>
          <a:xfrm rot="0">
            <a:off x="9839008" y="4594495"/>
            <a:ext cx="6331293" cy="825344"/>
          </a:xfrm>
          <a:prstGeom prst="rect">
            <a:avLst/>
          </a:prstGeom>
        </p:spPr>
        <p:txBody>
          <a:bodyPr anchor="t" rtlCol="false" tIns="0" lIns="0" bIns="0" rIns="0">
            <a:spAutoFit/>
          </a:bodyPr>
          <a:lstStyle/>
          <a:p>
            <a:pPr algn="l" marL="514092" indent="-257046" lvl="1">
              <a:lnSpc>
                <a:spcPts val="3333"/>
              </a:lnSpc>
              <a:buFont typeface="Arial"/>
              <a:buChar char="•"/>
            </a:pPr>
            <a:r>
              <a:rPr lang="en-US" b="true" sz="2381">
                <a:solidFill>
                  <a:srgbClr val="000000"/>
                </a:solidFill>
                <a:latin typeface="Canva Sans Bold"/>
                <a:ea typeface="Canva Sans Bold"/>
                <a:cs typeface="Canva Sans Bold"/>
                <a:sym typeface="Canva Sans Bold"/>
              </a:rPr>
              <a:t>Who might they know that you might not?</a:t>
            </a:r>
          </a:p>
        </p:txBody>
      </p:sp>
      <p:sp>
        <p:nvSpPr>
          <p:cNvPr name="TextBox 17" id="17"/>
          <p:cNvSpPr txBox="true"/>
          <p:nvPr/>
        </p:nvSpPr>
        <p:spPr>
          <a:xfrm rot="0">
            <a:off x="9839008" y="6343689"/>
            <a:ext cx="6331293" cy="825344"/>
          </a:xfrm>
          <a:prstGeom prst="rect">
            <a:avLst/>
          </a:prstGeom>
        </p:spPr>
        <p:txBody>
          <a:bodyPr anchor="t" rtlCol="false" tIns="0" lIns="0" bIns="0" rIns="0">
            <a:spAutoFit/>
          </a:bodyPr>
          <a:lstStyle/>
          <a:p>
            <a:pPr algn="l" marL="514092" indent="-257046" lvl="1">
              <a:lnSpc>
                <a:spcPts val="3333"/>
              </a:lnSpc>
              <a:buFont typeface="Arial"/>
              <a:buChar char="•"/>
            </a:pPr>
            <a:r>
              <a:rPr lang="en-US" b="true" sz="2381">
                <a:solidFill>
                  <a:srgbClr val="000000"/>
                </a:solidFill>
                <a:latin typeface="Canva Sans Bold"/>
                <a:ea typeface="Canva Sans Bold"/>
                <a:cs typeface="Canva Sans Bold"/>
                <a:sym typeface="Canva Sans Bold"/>
              </a:rPr>
              <a:t>How close are you to a decision-maker?</a:t>
            </a:r>
          </a:p>
        </p:txBody>
      </p:sp>
      <p:grpSp>
        <p:nvGrpSpPr>
          <p:cNvPr name="Group 18" id="18"/>
          <p:cNvGrpSpPr/>
          <p:nvPr/>
        </p:nvGrpSpPr>
        <p:grpSpPr>
          <a:xfrm rot="0">
            <a:off x="9423512" y="7791574"/>
            <a:ext cx="7162285" cy="1222701"/>
            <a:chOff x="0" y="0"/>
            <a:chExt cx="1886363" cy="322028"/>
          </a:xfrm>
        </p:grpSpPr>
        <p:sp>
          <p:nvSpPr>
            <p:cNvPr name="Freeform 19" id="19"/>
            <p:cNvSpPr/>
            <p:nvPr/>
          </p:nvSpPr>
          <p:spPr>
            <a:xfrm flipH="false" flipV="false" rot="0">
              <a:off x="0" y="0"/>
              <a:ext cx="1886363" cy="322028"/>
            </a:xfrm>
            <a:custGeom>
              <a:avLst/>
              <a:gdLst/>
              <a:ahLst/>
              <a:cxnLst/>
              <a:rect r="r" b="b" t="t" l="l"/>
              <a:pathLst>
                <a:path h="322028" w="1886363">
                  <a:moveTo>
                    <a:pt x="0" y="0"/>
                  </a:moveTo>
                  <a:lnTo>
                    <a:pt x="1886363" y="0"/>
                  </a:lnTo>
                  <a:lnTo>
                    <a:pt x="1886363" y="322028"/>
                  </a:lnTo>
                  <a:lnTo>
                    <a:pt x="0" y="322028"/>
                  </a:lnTo>
                  <a:close/>
                </a:path>
              </a:pathLst>
            </a:custGeom>
            <a:solidFill>
              <a:srgbClr val="4CC9F0">
                <a:alpha val="49804"/>
              </a:srgbClr>
            </a:solidFill>
            <a:ln w="38100" cap="sq">
              <a:solidFill>
                <a:srgbClr val="5769D4">
                  <a:alpha val="49804"/>
                </a:srgbClr>
              </a:solidFill>
              <a:prstDash val="solid"/>
              <a:miter/>
            </a:ln>
          </p:spPr>
        </p:sp>
        <p:sp>
          <p:nvSpPr>
            <p:cNvPr name="TextBox 20" id="20"/>
            <p:cNvSpPr txBox="true"/>
            <p:nvPr/>
          </p:nvSpPr>
          <p:spPr>
            <a:xfrm>
              <a:off x="0" y="-47625"/>
              <a:ext cx="1886363" cy="369653"/>
            </a:xfrm>
            <a:prstGeom prst="rect">
              <a:avLst/>
            </a:prstGeom>
          </p:spPr>
          <p:txBody>
            <a:bodyPr anchor="ctr" rtlCol="false" tIns="50800" lIns="50800" bIns="50800" rIns="50800"/>
            <a:lstStyle/>
            <a:p>
              <a:pPr algn="ctr">
                <a:lnSpc>
                  <a:spcPts val="3333"/>
                </a:lnSpc>
              </a:pPr>
            </a:p>
          </p:txBody>
        </p:sp>
      </p:grpSp>
      <p:sp>
        <p:nvSpPr>
          <p:cNvPr name="TextBox 21" id="21"/>
          <p:cNvSpPr txBox="true"/>
          <p:nvPr/>
        </p:nvSpPr>
        <p:spPr>
          <a:xfrm rot="0">
            <a:off x="9699253" y="8175990"/>
            <a:ext cx="6331293" cy="406244"/>
          </a:xfrm>
          <a:prstGeom prst="rect">
            <a:avLst/>
          </a:prstGeom>
        </p:spPr>
        <p:txBody>
          <a:bodyPr anchor="t" rtlCol="false" tIns="0" lIns="0" bIns="0" rIns="0">
            <a:spAutoFit/>
          </a:bodyPr>
          <a:lstStyle/>
          <a:p>
            <a:pPr algn="l">
              <a:lnSpc>
                <a:spcPts val="3333"/>
              </a:lnSpc>
            </a:pPr>
            <a:r>
              <a:rPr lang="en-US" sz="2381">
                <a:solidFill>
                  <a:srgbClr val="000000"/>
                </a:solidFill>
                <a:latin typeface="Canva Sans"/>
                <a:ea typeface="Canva Sans"/>
                <a:cs typeface="Canva Sans"/>
                <a:sym typeface="Canva Sans"/>
              </a:rPr>
              <a:t>Keep this in mind as we do our next activity</a:t>
            </a:r>
          </a:p>
        </p:txBody>
      </p:sp>
      <p:grpSp>
        <p:nvGrpSpPr>
          <p:cNvPr name="Group 22" id="22"/>
          <p:cNvGrpSpPr/>
          <p:nvPr/>
        </p:nvGrpSpPr>
        <p:grpSpPr>
          <a:xfrm rot="0">
            <a:off x="724351" y="2057400"/>
            <a:ext cx="304349" cy="7582147"/>
            <a:chOff x="0" y="0"/>
            <a:chExt cx="80158" cy="1996944"/>
          </a:xfrm>
        </p:grpSpPr>
        <p:sp>
          <p:nvSpPr>
            <p:cNvPr name="Freeform 23" id="23"/>
            <p:cNvSpPr/>
            <p:nvPr/>
          </p:nvSpPr>
          <p:spPr>
            <a:xfrm flipH="false" flipV="false" rot="0">
              <a:off x="0" y="0"/>
              <a:ext cx="80158" cy="1996944"/>
            </a:xfrm>
            <a:custGeom>
              <a:avLst/>
              <a:gdLst/>
              <a:ahLst/>
              <a:cxnLst/>
              <a:rect r="r" b="b" t="t" l="l"/>
              <a:pathLst>
                <a:path h="1996944" w="80158">
                  <a:moveTo>
                    <a:pt x="0" y="0"/>
                  </a:moveTo>
                  <a:lnTo>
                    <a:pt x="80158" y="0"/>
                  </a:lnTo>
                  <a:lnTo>
                    <a:pt x="80158" y="1996944"/>
                  </a:lnTo>
                  <a:lnTo>
                    <a:pt x="0" y="1996944"/>
                  </a:lnTo>
                  <a:close/>
                </a:path>
              </a:pathLst>
            </a:custGeom>
            <a:solidFill>
              <a:srgbClr val="4CC9F0"/>
            </a:solidFill>
          </p:spPr>
        </p:sp>
        <p:sp>
          <p:nvSpPr>
            <p:cNvPr name="TextBox 24" id="24"/>
            <p:cNvSpPr txBox="true"/>
            <p:nvPr/>
          </p:nvSpPr>
          <p:spPr>
            <a:xfrm>
              <a:off x="0" y="-47625"/>
              <a:ext cx="80158" cy="2044569"/>
            </a:xfrm>
            <a:prstGeom prst="rect">
              <a:avLst/>
            </a:prstGeom>
          </p:spPr>
          <p:txBody>
            <a:bodyPr anchor="ctr" rtlCol="false" tIns="50800" lIns="50800" bIns="50800" rIns="50800"/>
            <a:lstStyle/>
            <a:p>
              <a:pPr algn="ctr">
                <a:lnSpc>
                  <a:spcPts val="3333"/>
                </a:lnSpc>
              </a:pPr>
            </a:p>
          </p:txBody>
        </p:sp>
      </p:grpSp>
      <p:sp>
        <p:nvSpPr>
          <p:cNvPr name="Freeform 25" id="25"/>
          <p:cNvSpPr/>
          <p:nvPr/>
        </p:nvSpPr>
        <p:spPr>
          <a:xfrm flipH="false" flipV="false" rot="0">
            <a:off x="16391954" y="0"/>
            <a:ext cx="1742946" cy="1732253"/>
          </a:xfrm>
          <a:custGeom>
            <a:avLst/>
            <a:gdLst/>
            <a:ahLst/>
            <a:cxnLst/>
            <a:rect r="r" b="b" t="t" l="l"/>
            <a:pathLst>
              <a:path h="1732253" w="1742946">
                <a:moveTo>
                  <a:pt x="0" y="0"/>
                </a:moveTo>
                <a:lnTo>
                  <a:pt x="1742946" y="0"/>
                </a:lnTo>
                <a:lnTo>
                  <a:pt x="1742946" y="1732253"/>
                </a:lnTo>
                <a:lnTo>
                  <a:pt x="0" y="1732253"/>
                </a:lnTo>
                <a:lnTo>
                  <a:pt x="0" y="0"/>
                </a:lnTo>
                <a:close/>
              </a:path>
            </a:pathLst>
          </a:custGeom>
          <a:blipFill>
            <a:blip r:embed="rId2"/>
            <a:stretch>
              <a:fillRect l="0" t="0" r="0" b="0"/>
            </a:stretch>
          </a:blipFill>
        </p:spPr>
      </p:sp>
      <p:sp>
        <p:nvSpPr>
          <p:cNvPr name="TextBox 26" id="26"/>
          <p:cNvSpPr txBox="true"/>
          <p:nvPr/>
        </p:nvSpPr>
        <p:spPr>
          <a:xfrm rot="0">
            <a:off x="608271" y="298798"/>
            <a:ext cx="15956843" cy="1020357"/>
          </a:xfrm>
          <a:prstGeom prst="rect">
            <a:avLst/>
          </a:prstGeom>
        </p:spPr>
        <p:txBody>
          <a:bodyPr anchor="t" rtlCol="false" tIns="0" lIns="0" bIns="0" rIns="0">
            <a:spAutoFit/>
          </a:bodyPr>
          <a:lstStyle/>
          <a:p>
            <a:pPr algn="l">
              <a:lnSpc>
                <a:spcPts val="8334"/>
              </a:lnSpc>
              <a:spcBef>
                <a:spcPct val="0"/>
              </a:spcBef>
            </a:pPr>
            <a:r>
              <a:rPr lang="en-US" b="true" sz="5953">
                <a:solidFill>
                  <a:srgbClr val="000000"/>
                </a:solidFill>
                <a:latin typeface="Canva Sans Bold"/>
                <a:ea typeface="Canva Sans Bold"/>
                <a:cs typeface="Canva Sans Bold"/>
                <a:sym typeface="Canva Sans Bold"/>
              </a:rPr>
              <a:t>How to approach mapping </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257692">
            <a:off x="12921789" y="4303250"/>
            <a:ext cx="3386261" cy="5343213"/>
          </a:xfrm>
          <a:custGeom>
            <a:avLst/>
            <a:gdLst/>
            <a:ahLst/>
            <a:cxnLst/>
            <a:rect r="r" b="b" t="t" l="l"/>
            <a:pathLst>
              <a:path h="5343213" w="3386261">
                <a:moveTo>
                  <a:pt x="0" y="0"/>
                </a:moveTo>
                <a:lnTo>
                  <a:pt x="3386261" y="0"/>
                </a:lnTo>
                <a:lnTo>
                  <a:pt x="3386261" y="5343214"/>
                </a:lnTo>
                <a:lnTo>
                  <a:pt x="0" y="5343214"/>
                </a:lnTo>
                <a:lnTo>
                  <a:pt x="0" y="0"/>
                </a:lnTo>
                <a:close/>
              </a:path>
            </a:pathLst>
          </a:custGeom>
          <a:blipFill>
            <a:blip r:embed="rId2"/>
            <a:stretch>
              <a:fillRect l="0" t="0" r="0" b="0"/>
            </a:stretch>
          </a:blipFill>
        </p:spPr>
      </p:sp>
      <p:sp>
        <p:nvSpPr>
          <p:cNvPr name="Freeform 3" id="3"/>
          <p:cNvSpPr/>
          <p:nvPr/>
        </p:nvSpPr>
        <p:spPr>
          <a:xfrm flipH="false" flipV="false" rot="-653480">
            <a:off x="2204619" y="4157807"/>
            <a:ext cx="4742437" cy="5206812"/>
          </a:xfrm>
          <a:custGeom>
            <a:avLst/>
            <a:gdLst/>
            <a:ahLst/>
            <a:cxnLst/>
            <a:rect r="r" b="b" t="t" l="l"/>
            <a:pathLst>
              <a:path h="5206812" w="4742437">
                <a:moveTo>
                  <a:pt x="0" y="0"/>
                </a:moveTo>
                <a:lnTo>
                  <a:pt x="4742437" y="0"/>
                </a:lnTo>
                <a:lnTo>
                  <a:pt x="4742437" y="5206812"/>
                </a:lnTo>
                <a:lnTo>
                  <a:pt x="0" y="5206812"/>
                </a:lnTo>
                <a:lnTo>
                  <a:pt x="0" y="0"/>
                </a:lnTo>
                <a:close/>
              </a:path>
            </a:pathLst>
          </a:custGeom>
          <a:blipFill>
            <a:blip r:embed="rId3"/>
            <a:stretch>
              <a:fillRect l="-46389" t="0" r="0" b="0"/>
            </a:stretch>
          </a:blipFill>
        </p:spPr>
      </p:sp>
      <p:sp>
        <p:nvSpPr>
          <p:cNvPr name="Freeform 4" id="4"/>
          <p:cNvSpPr/>
          <p:nvPr/>
        </p:nvSpPr>
        <p:spPr>
          <a:xfrm flipH="false" flipV="false" rot="0">
            <a:off x="16391954" y="0"/>
            <a:ext cx="1742946" cy="1732253"/>
          </a:xfrm>
          <a:custGeom>
            <a:avLst/>
            <a:gdLst/>
            <a:ahLst/>
            <a:cxnLst/>
            <a:rect r="r" b="b" t="t" l="l"/>
            <a:pathLst>
              <a:path h="1732253" w="1742946">
                <a:moveTo>
                  <a:pt x="0" y="0"/>
                </a:moveTo>
                <a:lnTo>
                  <a:pt x="1742946" y="0"/>
                </a:lnTo>
                <a:lnTo>
                  <a:pt x="1742946" y="1732253"/>
                </a:lnTo>
                <a:lnTo>
                  <a:pt x="0" y="1732253"/>
                </a:lnTo>
                <a:lnTo>
                  <a:pt x="0" y="0"/>
                </a:lnTo>
                <a:close/>
              </a:path>
            </a:pathLst>
          </a:custGeom>
          <a:blipFill>
            <a:blip r:embed="rId4"/>
            <a:stretch>
              <a:fillRect l="0" t="0" r="0" b="0"/>
            </a:stretch>
          </a:blipFill>
        </p:spPr>
      </p:sp>
      <p:grpSp>
        <p:nvGrpSpPr>
          <p:cNvPr name="Group 5" id="5"/>
          <p:cNvGrpSpPr/>
          <p:nvPr/>
        </p:nvGrpSpPr>
        <p:grpSpPr>
          <a:xfrm rot="0">
            <a:off x="1601101" y="2037032"/>
            <a:ext cx="15416162" cy="1538023"/>
            <a:chOff x="0" y="0"/>
            <a:chExt cx="4060224" cy="405076"/>
          </a:xfrm>
        </p:grpSpPr>
        <p:sp>
          <p:nvSpPr>
            <p:cNvPr name="Freeform 6" id="6"/>
            <p:cNvSpPr/>
            <p:nvPr/>
          </p:nvSpPr>
          <p:spPr>
            <a:xfrm flipH="false" flipV="false" rot="0">
              <a:off x="0" y="0"/>
              <a:ext cx="4060224" cy="405076"/>
            </a:xfrm>
            <a:custGeom>
              <a:avLst/>
              <a:gdLst/>
              <a:ahLst/>
              <a:cxnLst/>
              <a:rect r="r" b="b" t="t" l="l"/>
              <a:pathLst>
                <a:path h="405076" w="4060224">
                  <a:moveTo>
                    <a:pt x="0" y="0"/>
                  </a:moveTo>
                  <a:lnTo>
                    <a:pt x="4060224" y="0"/>
                  </a:lnTo>
                  <a:lnTo>
                    <a:pt x="4060224" y="405076"/>
                  </a:lnTo>
                  <a:lnTo>
                    <a:pt x="0" y="405076"/>
                  </a:lnTo>
                  <a:close/>
                </a:path>
              </a:pathLst>
            </a:custGeom>
            <a:solidFill>
              <a:srgbClr val="4CC9F0">
                <a:alpha val="49804"/>
              </a:srgbClr>
            </a:solidFill>
            <a:ln w="38100" cap="sq">
              <a:solidFill>
                <a:srgbClr val="5769D4">
                  <a:alpha val="49804"/>
                </a:srgbClr>
              </a:solidFill>
              <a:prstDash val="solid"/>
              <a:miter/>
            </a:ln>
          </p:spPr>
        </p:sp>
        <p:sp>
          <p:nvSpPr>
            <p:cNvPr name="TextBox 7" id="7"/>
            <p:cNvSpPr txBox="true"/>
            <p:nvPr/>
          </p:nvSpPr>
          <p:spPr>
            <a:xfrm>
              <a:off x="0" y="-47625"/>
              <a:ext cx="4060224" cy="452701"/>
            </a:xfrm>
            <a:prstGeom prst="rect">
              <a:avLst/>
            </a:prstGeom>
          </p:spPr>
          <p:txBody>
            <a:bodyPr anchor="ctr" rtlCol="false" tIns="50800" lIns="50800" bIns="50800" rIns="50800"/>
            <a:lstStyle/>
            <a:p>
              <a:pPr algn="ctr">
                <a:lnSpc>
                  <a:spcPts val="3333"/>
                </a:lnSpc>
              </a:pPr>
            </a:p>
          </p:txBody>
        </p:sp>
      </p:grpSp>
      <p:sp>
        <p:nvSpPr>
          <p:cNvPr name="Freeform 8" id="8"/>
          <p:cNvSpPr/>
          <p:nvPr/>
        </p:nvSpPr>
        <p:spPr>
          <a:xfrm flipH="false" flipV="false" rot="-1819343">
            <a:off x="12346714" y="4184907"/>
            <a:ext cx="2557996" cy="524389"/>
          </a:xfrm>
          <a:custGeom>
            <a:avLst/>
            <a:gdLst/>
            <a:ahLst/>
            <a:cxnLst/>
            <a:rect r="r" b="b" t="t" l="l"/>
            <a:pathLst>
              <a:path h="524389" w="2557996">
                <a:moveTo>
                  <a:pt x="0" y="0"/>
                </a:moveTo>
                <a:lnTo>
                  <a:pt x="2557996" y="0"/>
                </a:lnTo>
                <a:lnTo>
                  <a:pt x="2557996" y="524390"/>
                </a:lnTo>
                <a:lnTo>
                  <a:pt x="0" y="524390"/>
                </a:lnTo>
                <a:lnTo>
                  <a:pt x="0" y="0"/>
                </a:lnTo>
                <a:close/>
              </a:path>
            </a:pathLst>
          </a:custGeom>
          <a:blipFill>
            <a:blip r:embed="rId5"/>
            <a:stretch>
              <a:fillRect l="0" t="0" r="0" b="0"/>
            </a:stretch>
          </a:blipFill>
        </p:spPr>
      </p:sp>
      <p:sp>
        <p:nvSpPr>
          <p:cNvPr name="Freeform 9" id="9"/>
          <p:cNvSpPr/>
          <p:nvPr/>
        </p:nvSpPr>
        <p:spPr>
          <a:xfrm flipH="false" flipV="false" rot="-1819343">
            <a:off x="14501863" y="9152758"/>
            <a:ext cx="2557996" cy="524389"/>
          </a:xfrm>
          <a:custGeom>
            <a:avLst/>
            <a:gdLst/>
            <a:ahLst/>
            <a:cxnLst/>
            <a:rect r="r" b="b" t="t" l="l"/>
            <a:pathLst>
              <a:path h="524389" w="2557996">
                <a:moveTo>
                  <a:pt x="0" y="0"/>
                </a:moveTo>
                <a:lnTo>
                  <a:pt x="2557996" y="0"/>
                </a:lnTo>
                <a:lnTo>
                  <a:pt x="2557996" y="524389"/>
                </a:lnTo>
                <a:lnTo>
                  <a:pt x="0" y="524389"/>
                </a:lnTo>
                <a:lnTo>
                  <a:pt x="0" y="0"/>
                </a:lnTo>
                <a:close/>
              </a:path>
            </a:pathLst>
          </a:custGeom>
          <a:blipFill>
            <a:blip r:embed="rId5"/>
            <a:stretch>
              <a:fillRect l="0" t="0" r="0" b="0"/>
            </a:stretch>
          </a:blipFill>
        </p:spPr>
      </p:sp>
      <p:sp>
        <p:nvSpPr>
          <p:cNvPr name="Freeform 10" id="10"/>
          <p:cNvSpPr/>
          <p:nvPr/>
        </p:nvSpPr>
        <p:spPr>
          <a:xfrm flipH="false" flipV="false" rot="-2379888">
            <a:off x="1100769" y="4826334"/>
            <a:ext cx="2173494" cy="445566"/>
          </a:xfrm>
          <a:custGeom>
            <a:avLst/>
            <a:gdLst/>
            <a:ahLst/>
            <a:cxnLst/>
            <a:rect r="r" b="b" t="t" l="l"/>
            <a:pathLst>
              <a:path h="445566" w="2173494">
                <a:moveTo>
                  <a:pt x="0" y="0"/>
                </a:moveTo>
                <a:lnTo>
                  <a:pt x="2173494" y="0"/>
                </a:lnTo>
                <a:lnTo>
                  <a:pt x="2173494" y="445566"/>
                </a:lnTo>
                <a:lnTo>
                  <a:pt x="0" y="445566"/>
                </a:lnTo>
                <a:lnTo>
                  <a:pt x="0" y="0"/>
                </a:lnTo>
                <a:close/>
              </a:path>
            </a:pathLst>
          </a:custGeom>
          <a:blipFill>
            <a:blip r:embed="rId5"/>
            <a:stretch>
              <a:fillRect l="0" t="0" r="0" b="0"/>
            </a:stretch>
          </a:blipFill>
        </p:spPr>
      </p:sp>
      <p:sp>
        <p:nvSpPr>
          <p:cNvPr name="Freeform 11" id="11"/>
          <p:cNvSpPr/>
          <p:nvPr/>
        </p:nvSpPr>
        <p:spPr>
          <a:xfrm flipH="false" flipV="false" rot="-2379888">
            <a:off x="6078181" y="8677814"/>
            <a:ext cx="2173494" cy="445566"/>
          </a:xfrm>
          <a:custGeom>
            <a:avLst/>
            <a:gdLst/>
            <a:ahLst/>
            <a:cxnLst/>
            <a:rect r="r" b="b" t="t" l="l"/>
            <a:pathLst>
              <a:path h="445566" w="2173494">
                <a:moveTo>
                  <a:pt x="0" y="0"/>
                </a:moveTo>
                <a:lnTo>
                  <a:pt x="2173495" y="0"/>
                </a:lnTo>
                <a:lnTo>
                  <a:pt x="2173495" y="445566"/>
                </a:lnTo>
                <a:lnTo>
                  <a:pt x="0" y="445566"/>
                </a:lnTo>
                <a:lnTo>
                  <a:pt x="0" y="0"/>
                </a:lnTo>
                <a:close/>
              </a:path>
            </a:pathLst>
          </a:custGeom>
          <a:blipFill>
            <a:blip r:embed="rId5"/>
            <a:stretch>
              <a:fillRect l="0" t="0" r="0" b="0"/>
            </a:stretch>
          </a:blipFill>
        </p:spPr>
      </p:sp>
      <p:sp>
        <p:nvSpPr>
          <p:cNvPr name="Freeform 12" id="12"/>
          <p:cNvSpPr/>
          <p:nvPr/>
        </p:nvSpPr>
        <p:spPr>
          <a:xfrm flipH="false" flipV="false" rot="0">
            <a:off x="6186158" y="5490197"/>
            <a:ext cx="7315200" cy="1271016"/>
          </a:xfrm>
          <a:custGeom>
            <a:avLst/>
            <a:gdLst/>
            <a:ahLst/>
            <a:cxnLst/>
            <a:rect r="r" b="b" t="t" l="l"/>
            <a:pathLst>
              <a:path h="1271016" w="7315200">
                <a:moveTo>
                  <a:pt x="0" y="0"/>
                </a:moveTo>
                <a:lnTo>
                  <a:pt x="7315200" y="0"/>
                </a:lnTo>
                <a:lnTo>
                  <a:pt x="7315200" y="1271016"/>
                </a:lnTo>
                <a:lnTo>
                  <a:pt x="0" y="127101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3" id="13"/>
          <p:cNvSpPr txBox="true"/>
          <p:nvPr/>
        </p:nvSpPr>
        <p:spPr>
          <a:xfrm rot="0">
            <a:off x="4283500" y="2248711"/>
            <a:ext cx="10578613" cy="627999"/>
          </a:xfrm>
          <a:prstGeom prst="rect">
            <a:avLst/>
          </a:prstGeom>
        </p:spPr>
        <p:txBody>
          <a:bodyPr anchor="t" rtlCol="false" tIns="0" lIns="0" bIns="0" rIns="0">
            <a:spAutoFit/>
          </a:bodyPr>
          <a:lstStyle/>
          <a:p>
            <a:pPr algn="ctr">
              <a:lnSpc>
                <a:spcPts val="5182"/>
              </a:lnSpc>
            </a:pPr>
            <a:r>
              <a:rPr lang="en-US" sz="3701" b="true">
                <a:solidFill>
                  <a:srgbClr val="000000"/>
                </a:solidFill>
                <a:latin typeface="Canva Sans Bold"/>
                <a:ea typeface="Canva Sans Bold"/>
                <a:cs typeface="Canva Sans Bold"/>
                <a:sym typeface="Canva Sans Bold"/>
              </a:rPr>
              <a:t>Example: Angel can get to Jacqueline Wilson </a:t>
            </a:r>
          </a:p>
        </p:txBody>
      </p:sp>
      <p:sp>
        <p:nvSpPr>
          <p:cNvPr name="TextBox 14" id="14"/>
          <p:cNvSpPr txBox="true"/>
          <p:nvPr/>
        </p:nvSpPr>
        <p:spPr>
          <a:xfrm rot="0">
            <a:off x="6993974" y="2902058"/>
            <a:ext cx="4859515" cy="431757"/>
          </a:xfrm>
          <a:prstGeom prst="rect">
            <a:avLst/>
          </a:prstGeom>
        </p:spPr>
        <p:txBody>
          <a:bodyPr anchor="t" rtlCol="false" tIns="0" lIns="0" bIns="0" rIns="0">
            <a:spAutoFit/>
          </a:bodyPr>
          <a:lstStyle/>
          <a:p>
            <a:pPr algn="ctr">
              <a:lnSpc>
                <a:spcPts val="3502"/>
              </a:lnSpc>
            </a:pPr>
            <a:r>
              <a:rPr lang="en-US" sz="2501" b="true">
                <a:solidFill>
                  <a:srgbClr val="000000"/>
                </a:solidFill>
                <a:latin typeface="Canva Sans Bold"/>
                <a:ea typeface="Canva Sans Bold"/>
                <a:cs typeface="Canva Sans Bold"/>
                <a:sym typeface="Canva Sans Bold"/>
              </a:rPr>
              <a:t>Hint: She met Michael Rosen</a:t>
            </a:r>
          </a:p>
        </p:txBody>
      </p:sp>
      <p:sp>
        <p:nvSpPr>
          <p:cNvPr name="TextBox 15" id="15"/>
          <p:cNvSpPr txBox="true"/>
          <p:nvPr/>
        </p:nvSpPr>
        <p:spPr>
          <a:xfrm rot="0">
            <a:off x="731572" y="298798"/>
            <a:ext cx="9828310" cy="1020357"/>
          </a:xfrm>
          <a:prstGeom prst="rect">
            <a:avLst/>
          </a:prstGeom>
        </p:spPr>
        <p:txBody>
          <a:bodyPr anchor="t" rtlCol="false" tIns="0" lIns="0" bIns="0" rIns="0">
            <a:spAutoFit/>
          </a:bodyPr>
          <a:lstStyle/>
          <a:p>
            <a:pPr algn="ctr">
              <a:lnSpc>
                <a:spcPts val="8334"/>
              </a:lnSpc>
              <a:spcBef>
                <a:spcPct val="0"/>
              </a:spcBef>
            </a:pPr>
            <a:r>
              <a:rPr lang="en-US" b="true" sz="5953">
                <a:solidFill>
                  <a:srgbClr val="000000"/>
                </a:solidFill>
                <a:latin typeface="Canva Sans Bold"/>
                <a:ea typeface="Canva Sans Bold"/>
                <a:cs typeface="Canva Sans Bold"/>
                <a:sym typeface="Canva Sans Bold"/>
              </a:rPr>
              <a:t>Six degrees of seperation</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2237910" y="4039140"/>
            <a:ext cx="5896990" cy="6364888"/>
            <a:chOff x="0" y="0"/>
            <a:chExt cx="1553117" cy="1676349"/>
          </a:xfrm>
        </p:grpSpPr>
        <p:sp>
          <p:nvSpPr>
            <p:cNvPr name="Freeform 3" id="3"/>
            <p:cNvSpPr/>
            <p:nvPr/>
          </p:nvSpPr>
          <p:spPr>
            <a:xfrm flipH="false" flipV="false" rot="0">
              <a:off x="0" y="0"/>
              <a:ext cx="1553117" cy="1676349"/>
            </a:xfrm>
            <a:custGeom>
              <a:avLst/>
              <a:gdLst/>
              <a:ahLst/>
              <a:cxnLst/>
              <a:rect r="r" b="b" t="t" l="l"/>
              <a:pathLst>
                <a:path h="1676349" w="1553117">
                  <a:moveTo>
                    <a:pt x="0" y="0"/>
                  </a:moveTo>
                  <a:lnTo>
                    <a:pt x="1553117" y="0"/>
                  </a:lnTo>
                  <a:lnTo>
                    <a:pt x="1553117" y="1676349"/>
                  </a:lnTo>
                  <a:lnTo>
                    <a:pt x="0" y="1676349"/>
                  </a:lnTo>
                  <a:close/>
                </a:path>
              </a:pathLst>
            </a:custGeom>
            <a:solidFill>
              <a:srgbClr val="4CC9F0"/>
            </a:solidFill>
          </p:spPr>
        </p:sp>
        <p:sp>
          <p:nvSpPr>
            <p:cNvPr name="TextBox 4" id="4"/>
            <p:cNvSpPr txBox="true"/>
            <p:nvPr/>
          </p:nvSpPr>
          <p:spPr>
            <a:xfrm>
              <a:off x="0" y="-47625"/>
              <a:ext cx="1553117" cy="1723974"/>
            </a:xfrm>
            <a:prstGeom prst="rect">
              <a:avLst/>
            </a:prstGeom>
          </p:spPr>
          <p:txBody>
            <a:bodyPr anchor="ctr" rtlCol="false" tIns="50800" lIns="50800" bIns="50800" rIns="50800"/>
            <a:lstStyle/>
            <a:p>
              <a:pPr algn="ctr">
                <a:lnSpc>
                  <a:spcPts val="3333"/>
                </a:lnSpc>
              </a:pPr>
            </a:p>
          </p:txBody>
        </p:sp>
      </p:grpSp>
      <p:grpSp>
        <p:nvGrpSpPr>
          <p:cNvPr name="Group 5" id="5"/>
          <p:cNvGrpSpPr/>
          <p:nvPr/>
        </p:nvGrpSpPr>
        <p:grpSpPr>
          <a:xfrm rot="0">
            <a:off x="6783496" y="4739330"/>
            <a:ext cx="5228250" cy="5464661"/>
            <a:chOff x="0" y="0"/>
            <a:chExt cx="1376988" cy="1439252"/>
          </a:xfrm>
        </p:grpSpPr>
        <p:sp>
          <p:nvSpPr>
            <p:cNvPr name="Freeform 6" id="6"/>
            <p:cNvSpPr/>
            <p:nvPr/>
          </p:nvSpPr>
          <p:spPr>
            <a:xfrm flipH="false" flipV="false" rot="0">
              <a:off x="0" y="0"/>
              <a:ext cx="1376988" cy="1439252"/>
            </a:xfrm>
            <a:custGeom>
              <a:avLst/>
              <a:gdLst/>
              <a:ahLst/>
              <a:cxnLst/>
              <a:rect r="r" b="b" t="t" l="l"/>
              <a:pathLst>
                <a:path h="1439252" w="1376988">
                  <a:moveTo>
                    <a:pt x="0" y="0"/>
                  </a:moveTo>
                  <a:lnTo>
                    <a:pt x="1376988" y="0"/>
                  </a:lnTo>
                  <a:lnTo>
                    <a:pt x="1376988" y="1439252"/>
                  </a:lnTo>
                  <a:lnTo>
                    <a:pt x="0" y="1439252"/>
                  </a:lnTo>
                  <a:close/>
                </a:path>
              </a:pathLst>
            </a:custGeom>
            <a:solidFill>
              <a:srgbClr val="87BBA2"/>
            </a:solidFill>
          </p:spPr>
        </p:sp>
        <p:sp>
          <p:nvSpPr>
            <p:cNvPr name="TextBox 7" id="7"/>
            <p:cNvSpPr txBox="true"/>
            <p:nvPr/>
          </p:nvSpPr>
          <p:spPr>
            <a:xfrm>
              <a:off x="0" y="-47625"/>
              <a:ext cx="1376988" cy="1486877"/>
            </a:xfrm>
            <a:prstGeom prst="rect">
              <a:avLst/>
            </a:prstGeom>
          </p:spPr>
          <p:txBody>
            <a:bodyPr anchor="ctr" rtlCol="false" tIns="50800" lIns="50800" bIns="50800" rIns="50800"/>
            <a:lstStyle/>
            <a:p>
              <a:pPr algn="ctr">
                <a:lnSpc>
                  <a:spcPts val="3333"/>
                </a:lnSpc>
              </a:pPr>
            </a:p>
          </p:txBody>
        </p:sp>
      </p:grpSp>
      <p:sp>
        <p:nvSpPr>
          <p:cNvPr name="Freeform 8" id="8"/>
          <p:cNvSpPr/>
          <p:nvPr/>
        </p:nvSpPr>
        <p:spPr>
          <a:xfrm flipH="false" flipV="false" rot="0">
            <a:off x="11479932" y="3522062"/>
            <a:ext cx="7834027" cy="7080002"/>
          </a:xfrm>
          <a:custGeom>
            <a:avLst/>
            <a:gdLst/>
            <a:ahLst/>
            <a:cxnLst/>
            <a:rect r="r" b="b" t="t" l="l"/>
            <a:pathLst>
              <a:path h="7080002" w="7834027">
                <a:moveTo>
                  <a:pt x="0" y="0"/>
                </a:moveTo>
                <a:lnTo>
                  <a:pt x="7834027" y="0"/>
                </a:lnTo>
                <a:lnTo>
                  <a:pt x="7834027" y="7080002"/>
                </a:lnTo>
                <a:lnTo>
                  <a:pt x="0" y="7080002"/>
                </a:lnTo>
                <a:lnTo>
                  <a:pt x="0" y="0"/>
                </a:lnTo>
                <a:close/>
              </a:path>
            </a:pathLst>
          </a:custGeom>
          <a:blipFill>
            <a:blip r:embed="rId2"/>
            <a:stretch>
              <a:fillRect l="0" t="0" r="0" b="0"/>
            </a:stretch>
          </a:blipFill>
        </p:spPr>
      </p:sp>
      <p:grpSp>
        <p:nvGrpSpPr>
          <p:cNvPr name="Group 9" id="9"/>
          <p:cNvGrpSpPr/>
          <p:nvPr/>
        </p:nvGrpSpPr>
        <p:grpSpPr>
          <a:xfrm rot="0">
            <a:off x="454411" y="3922112"/>
            <a:ext cx="5896990" cy="6364888"/>
            <a:chOff x="0" y="0"/>
            <a:chExt cx="1553117" cy="1676349"/>
          </a:xfrm>
        </p:grpSpPr>
        <p:sp>
          <p:nvSpPr>
            <p:cNvPr name="Freeform 10" id="10"/>
            <p:cNvSpPr/>
            <p:nvPr/>
          </p:nvSpPr>
          <p:spPr>
            <a:xfrm flipH="false" flipV="false" rot="0">
              <a:off x="0" y="0"/>
              <a:ext cx="1553117" cy="1676349"/>
            </a:xfrm>
            <a:custGeom>
              <a:avLst/>
              <a:gdLst/>
              <a:ahLst/>
              <a:cxnLst/>
              <a:rect r="r" b="b" t="t" l="l"/>
              <a:pathLst>
                <a:path h="1676349" w="1553117">
                  <a:moveTo>
                    <a:pt x="0" y="0"/>
                  </a:moveTo>
                  <a:lnTo>
                    <a:pt x="1553117" y="0"/>
                  </a:lnTo>
                  <a:lnTo>
                    <a:pt x="1553117" y="1676349"/>
                  </a:lnTo>
                  <a:lnTo>
                    <a:pt x="0" y="1676349"/>
                  </a:lnTo>
                  <a:close/>
                </a:path>
              </a:pathLst>
            </a:custGeom>
            <a:solidFill>
              <a:srgbClr val="5769D4"/>
            </a:solidFill>
          </p:spPr>
        </p:sp>
        <p:sp>
          <p:nvSpPr>
            <p:cNvPr name="TextBox 11" id="11"/>
            <p:cNvSpPr txBox="true"/>
            <p:nvPr/>
          </p:nvSpPr>
          <p:spPr>
            <a:xfrm>
              <a:off x="0" y="-47625"/>
              <a:ext cx="1553117" cy="1723974"/>
            </a:xfrm>
            <a:prstGeom prst="rect">
              <a:avLst/>
            </a:prstGeom>
          </p:spPr>
          <p:txBody>
            <a:bodyPr anchor="ctr" rtlCol="false" tIns="50800" lIns="50800" bIns="50800" rIns="50800"/>
            <a:lstStyle/>
            <a:p>
              <a:pPr algn="ctr">
                <a:lnSpc>
                  <a:spcPts val="3333"/>
                </a:lnSpc>
              </a:pPr>
            </a:p>
          </p:txBody>
        </p:sp>
      </p:grpSp>
      <p:sp>
        <p:nvSpPr>
          <p:cNvPr name="Freeform 12" id="12"/>
          <p:cNvSpPr/>
          <p:nvPr/>
        </p:nvSpPr>
        <p:spPr>
          <a:xfrm flipH="false" flipV="false" rot="0">
            <a:off x="-1026190" y="4595852"/>
            <a:ext cx="8056384" cy="5951654"/>
          </a:xfrm>
          <a:custGeom>
            <a:avLst/>
            <a:gdLst/>
            <a:ahLst/>
            <a:cxnLst/>
            <a:rect r="r" b="b" t="t" l="l"/>
            <a:pathLst>
              <a:path h="5951654" w="8056384">
                <a:moveTo>
                  <a:pt x="0" y="0"/>
                </a:moveTo>
                <a:lnTo>
                  <a:pt x="8056384" y="0"/>
                </a:lnTo>
                <a:lnTo>
                  <a:pt x="8056384" y="5951654"/>
                </a:lnTo>
                <a:lnTo>
                  <a:pt x="0" y="5951654"/>
                </a:lnTo>
                <a:lnTo>
                  <a:pt x="0" y="0"/>
                </a:lnTo>
                <a:close/>
              </a:path>
            </a:pathLst>
          </a:custGeom>
          <a:blipFill>
            <a:blip r:embed="rId3"/>
            <a:stretch>
              <a:fillRect l="0" t="0" r="0" b="0"/>
            </a:stretch>
          </a:blipFill>
        </p:spPr>
      </p:sp>
      <p:sp>
        <p:nvSpPr>
          <p:cNvPr name="Freeform 13" id="13"/>
          <p:cNvSpPr/>
          <p:nvPr/>
        </p:nvSpPr>
        <p:spPr>
          <a:xfrm flipH="false" flipV="false" rot="0">
            <a:off x="16391954" y="0"/>
            <a:ext cx="1742946" cy="1732253"/>
          </a:xfrm>
          <a:custGeom>
            <a:avLst/>
            <a:gdLst/>
            <a:ahLst/>
            <a:cxnLst/>
            <a:rect r="r" b="b" t="t" l="l"/>
            <a:pathLst>
              <a:path h="1732253" w="1742946">
                <a:moveTo>
                  <a:pt x="0" y="0"/>
                </a:moveTo>
                <a:lnTo>
                  <a:pt x="1742946" y="0"/>
                </a:lnTo>
                <a:lnTo>
                  <a:pt x="1742946" y="1732253"/>
                </a:lnTo>
                <a:lnTo>
                  <a:pt x="0" y="1732253"/>
                </a:lnTo>
                <a:lnTo>
                  <a:pt x="0" y="0"/>
                </a:lnTo>
                <a:close/>
              </a:path>
            </a:pathLst>
          </a:custGeom>
          <a:blipFill>
            <a:blip r:embed="rId4"/>
            <a:stretch>
              <a:fillRect l="0" t="0" r="0" b="0"/>
            </a:stretch>
          </a:blipFill>
        </p:spPr>
      </p:sp>
      <p:sp>
        <p:nvSpPr>
          <p:cNvPr name="Freeform 14" id="14"/>
          <p:cNvSpPr/>
          <p:nvPr/>
        </p:nvSpPr>
        <p:spPr>
          <a:xfrm flipH="false" flipV="false" rot="7455569">
            <a:off x="4642473" y="4111735"/>
            <a:ext cx="3417855" cy="2063530"/>
          </a:xfrm>
          <a:custGeom>
            <a:avLst/>
            <a:gdLst/>
            <a:ahLst/>
            <a:cxnLst/>
            <a:rect r="r" b="b" t="t" l="l"/>
            <a:pathLst>
              <a:path h="2063530" w="3417855">
                <a:moveTo>
                  <a:pt x="0" y="0"/>
                </a:moveTo>
                <a:lnTo>
                  <a:pt x="3417856" y="0"/>
                </a:lnTo>
                <a:lnTo>
                  <a:pt x="3417856" y="2063530"/>
                </a:lnTo>
                <a:lnTo>
                  <a:pt x="0" y="206353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15" id="15"/>
          <p:cNvGrpSpPr/>
          <p:nvPr/>
        </p:nvGrpSpPr>
        <p:grpSpPr>
          <a:xfrm rot="0">
            <a:off x="4119135" y="2025189"/>
            <a:ext cx="9997304" cy="785448"/>
            <a:chOff x="0" y="0"/>
            <a:chExt cx="2633035" cy="206867"/>
          </a:xfrm>
        </p:grpSpPr>
        <p:sp>
          <p:nvSpPr>
            <p:cNvPr name="Freeform 16" id="16"/>
            <p:cNvSpPr/>
            <p:nvPr/>
          </p:nvSpPr>
          <p:spPr>
            <a:xfrm flipH="false" flipV="false" rot="0">
              <a:off x="0" y="0"/>
              <a:ext cx="2633035" cy="206867"/>
            </a:xfrm>
            <a:custGeom>
              <a:avLst/>
              <a:gdLst/>
              <a:ahLst/>
              <a:cxnLst/>
              <a:rect r="r" b="b" t="t" l="l"/>
              <a:pathLst>
                <a:path h="206867" w="2633035">
                  <a:moveTo>
                    <a:pt x="0" y="0"/>
                  </a:moveTo>
                  <a:lnTo>
                    <a:pt x="2633035" y="0"/>
                  </a:lnTo>
                  <a:lnTo>
                    <a:pt x="2633035" y="206867"/>
                  </a:lnTo>
                  <a:lnTo>
                    <a:pt x="0" y="206867"/>
                  </a:lnTo>
                  <a:close/>
                </a:path>
              </a:pathLst>
            </a:custGeom>
            <a:solidFill>
              <a:srgbClr val="5769D4">
                <a:alpha val="49804"/>
              </a:srgbClr>
            </a:solidFill>
            <a:ln w="38100" cap="sq">
              <a:solidFill>
                <a:srgbClr val="5769D4">
                  <a:alpha val="49804"/>
                </a:srgbClr>
              </a:solidFill>
              <a:prstDash val="solid"/>
              <a:miter/>
            </a:ln>
          </p:spPr>
        </p:sp>
        <p:sp>
          <p:nvSpPr>
            <p:cNvPr name="TextBox 17" id="17"/>
            <p:cNvSpPr txBox="true"/>
            <p:nvPr/>
          </p:nvSpPr>
          <p:spPr>
            <a:xfrm>
              <a:off x="0" y="-47625"/>
              <a:ext cx="2633035" cy="254492"/>
            </a:xfrm>
            <a:prstGeom prst="rect">
              <a:avLst/>
            </a:prstGeom>
          </p:spPr>
          <p:txBody>
            <a:bodyPr anchor="ctr" rtlCol="false" tIns="50800" lIns="50800" bIns="50800" rIns="50800"/>
            <a:lstStyle/>
            <a:p>
              <a:pPr algn="ctr">
                <a:lnSpc>
                  <a:spcPts val="3333"/>
                </a:lnSpc>
              </a:pPr>
            </a:p>
          </p:txBody>
        </p:sp>
      </p:grpSp>
      <p:sp>
        <p:nvSpPr>
          <p:cNvPr name="Freeform 18" id="18"/>
          <p:cNvSpPr/>
          <p:nvPr/>
        </p:nvSpPr>
        <p:spPr>
          <a:xfrm flipH="false" flipV="false" rot="4104356">
            <a:off x="12913397" y="2984581"/>
            <a:ext cx="1493557" cy="901735"/>
          </a:xfrm>
          <a:custGeom>
            <a:avLst/>
            <a:gdLst/>
            <a:ahLst/>
            <a:cxnLst/>
            <a:rect r="r" b="b" t="t" l="l"/>
            <a:pathLst>
              <a:path h="901735" w="1493557">
                <a:moveTo>
                  <a:pt x="0" y="0"/>
                </a:moveTo>
                <a:lnTo>
                  <a:pt x="1493557" y="0"/>
                </a:lnTo>
                <a:lnTo>
                  <a:pt x="1493557" y="901735"/>
                </a:lnTo>
                <a:lnTo>
                  <a:pt x="0" y="90173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9" id="19"/>
          <p:cNvSpPr/>
          <p:nvPr/>
        </p:nvSpPr>
        <p:spPr>
          <a:xfrm flipH="false" flipV="false" rot="0">
            <a:off x="7739274" y="5314241"/>
            <a:ext cx="3740658" cy="4889749"/>
          </a:xfrm>
          <a:custGeom>
            <a:avLst/>
            <a:gdLst/>
            <a:ahLst/>
            <a:cxnLst/>
            <a:rect r="r" b="b" t="t" l="l"/>
            <a:pathLst>
              <a:path h="4889749" w="3740658">
                <a:moveTo>
                  <a:pt x="0" y="0"/>
                </a:moveTo>
                <a:lnTo>
                  <a:pt x="3740658" y="0"/>
                </a:lnTo>
                <a:lnTo>
                  <a:pt x="3740658" y="4889750"/>
                </a:lnTo>
                <a:lnTo>
                  <a:pt x="0" y="488975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20" id="20"/>
          <p:cNvSpPr txBox="true"/>
          <p:nvPr/>
        </p:nvSpPr>
        <p:spPr>
          <a:xfrm rot="0">
            <a:off x="454411" y="457097"/>
            <a:ext cx="6933255" cy="1020357"/>
          </a:xfrm>
          <a:prstGeom prst="rect">
            <a:avLst/>
          </a:prstGeom>
        </p:spPr>
        <p:txBody>
          <a:bodyPr anchor="t" rtlCol="false" tIns="0" lIns="0" bIns="0" rIns="0">
            <a:spAutoFit/>
          </a:bodyPr>
          <a:lstStyle/>
          <a:p>
            <a:pPr algn="ctr">
              <a:lnSpc>
                <a:spcPts val="8334"/>
              </a:lnSpc>
              <a:spcBef>
                <a:spcPct val="0"/>
              </a:spcBef>
            </a:pPr>
            <a:r>
              <a:rPr lang="en-US" b="true" sz="5953">
                <a:solidFill>
                  <a:srgbClr val="000000"/>
                </a:solidFill>
                <a:latin typeface="Canva Sans Bold"/>
                <a:ea typeface="Canva Sans Bold"/>
                <a:cs typeface="Canva Sans Bold"/>
                <a:sym typeface="Canva Sans Bold"/>
              </a:rPr>
              <a:t>Now it's your turn</a:t>
            </a:r>
          </a:p>
        </p:txBody>
      </p:sp>
      <p:sp>
        <p:nvSpPr>
          <p:cNvPr name="TextBox 21" id="21"/>
          <p:cNvSpPr txBox="true"/>
          <p:nvPr/>
        </p:nvSpPr>
        <p:spPr>
          <a:xfrm rot="0">
            <a:off x="4660126" y="2126362"/>
            <a:ext cx="9456313" cy="448789"/>
          </a:xfrm>
          <a:prstGeom prst="rect">
            <a:avLst/>
          </a:prstGeom>
        </p:spPr>
        <p:txBody>
          <a:bodyPr anchor="t" rtlCol="false" tIns="0" lIns="0" bIns="0" rIns="0">
            <a:spAutoFit/>
          </a:bodyPr>
          <a:lstStyle/>
          <a:p>
            <a:pPr algn="l">
              <a:lnSpc>
                <a:spcPts val="3613"/>
              </a:lnSpc>
            </a:pPr>
            <a:r>
              <a:rPr lang="en-US" sz="2581">
                <a:solidFill>
                  <a:srgbClr val="000000"/>
                </a:solidFill>
                <a:latin typeface="Canva Sans"/>
                <a:ea typeface="Canva Sans"/>
                <a:cs typeface="Canva Sans"/>
                <a:sym typeface="Canva Sans"/>
              </a:rPr>
              <a:t>Ca</a:t>
            </a:r>
            <a:r>
              <a:rPr lang="en-US" sz="2581">
                <a:solidFill>
                  <a:srgbClr val="000000"/>
                </a:solidFill>
                <a:latin typeface="Canva Sans"/>
                <a:ea typeface="Canva Sans"/>
                <a:cs typeface="Canva Sans"/>
                <a:sym typeface="Canva Sans"/>
              </a:rPr>
              <a:t>n</a:t>
            </a:r>
            <a:r>
              <a:rPr lang="en-US" sz="2581">
                <a:solidFill>
                  <a:srgbClr val="000000"/>
                </a:solidFill>
                <a:latin typeface="Canva Sans"/>
                <a:ea typeface="Canva Sans"/>
                <a:cs typeface="Canva Sans"/>
                <a:sym typeface="Canva Sans"/>
              </a:rPr>
              <a:t> you</a:t>
            </a:r>
            <a:r>
              <a:rPr lang="en-US" sz="2581">
                <a:solidFill>
                  <a:srgbClr val="000000"/>
                </a:solidFill>
                <a:latin typeface="Canva Sans"/>
                <a:ea typeface="Canva Sans"/>
                <a:cs typeface="Canva Sans"/>
                <a:sym typeface="Canva Sans"/>
              </a:rPr>
              <a:t> t</a:t>
            </a:r>
            <a:r>
              <a:rPr lang="en-US" sz="2581">
                <a:solidFill>
                  <a:srgbClr val="000000"/>
                </a:solidFill>
                <a:latin typeface="Canva Sans"/>
                <a:ea typeface="Canva Sans"/>
                <a:cs typeface="Canva Sans"/>
                <a:sym typeface="Canva Sans"/>
              </a:rPr>
              <a:t>hin</a:t>
            </a:r>
            <a:r>
              <a:rPr lang="en-US" sz="2581">
                <a:solidFill>
                  <a:srgbClr val="000000"/>
                </a:solidFill>
                <a:latin typeface="Canva Sans"/>
                <a:ea typeface="Canva Sans"/>
                <a:cs typeface="Canva Sans"/>
                <a:sym typeface="Canva Sans"/>
              </a:rPr>
              <a:t>k</a:t>
            </a:r>
            <a:r>
              <a:rPr lang="en-US" sz="2581">
                <a:solidFill>
                  <a:srgbClr val="000000"/>
                </a:solidFill>
                <a:latin typeface="Canva Sans"/>
                <a:ea typeface="Canva Sans"/>
                <a:cs typeface="Canva Sans"/>
                <a:sym typeface="Canva Sans"/>
              </a:rPr>
              <a:t> of </a:t>
            </a:r>
            <a:r>
              <a:rPr lang="en-US" sz="2581">
                <a:solidFill>
                  <a:srgbClr val="000000"/>
                </a:solidFill>
                <a:latin typeface="Canva Sans"/>
                <a:ea typeface="Canva Sans"/>
                <a:cs typeface="Canva Sans"/>
                <a:sym typeface="Canva Sans"/>
              </a:rPr>
              <a:t>ho</a:t>
            </a:r>
            <a:r>
              <a:rPr lang="en-US" sz="2581">
                <a:solidFill>
                  <a:srgbClr val="000000"/>
                </a:solidFill>
                <a:latin typeface="Canva Sans"/>
                <a:ea typeface="Canva Sans"/>
                <a:cs typeface="Canva Sans"/>
                <a:sym typeface="Canva Sans"/>
              </a:rPr>
              <a:t>w you are con</a:t>
            </a:r>
            <a:r>
              <a:rPr lang="en-US" sz="2581">
                <a:solidFill>
                  <a:srgbClr val="000000"/>
                </a:solidFill>
                <a:latin typeface="Canva Sans"/>
                <a:ea typeface="Canva Sans"/>
                <a:cs typeface="Canva Sans"/>
                <a:sym typeface="Canva Sans"/>
              </a:rPr>
              <a:t>ne</a:t>
            </a:r>
            <a:r>
              <a:rPr lang="en-US" sz="2581">
                <a:solidFill>
                  <a:srgbClr val="000000"/>
                </a:solidFill>
                <a:latin typeface="Canva Sans"/>
                <a:ea typeface="Canva Sans"/>
                <a:cs typeface="Canva Sans"/>
                <a:sym typeface="Canva Sans"/>
              </a:rPr>
              <a:t>c</a:t>
            </a:r>
            <a:r>
              <a:rPr lang="en-US" sz="2581">
                <a:solidFill>
                  <a:srgbClr val="000000"/>
                </a:solidFill>
                <a:latin typeface="Canva Sans"/>
                <a:ea typeface="Canva Sans"/>
                <a:cs typeface="Canva Sans"/>
                <a:sym typeface="Canva Sans"/>
              </a:rPr>
              <a:t>te</a:t>
            </a:r>
            <a:r>
              <a:rPr lang="en-US" sz="2581">
                <a:solidFill>
                  <a:srgbClr val="000000"/>
                </a:solidFill>
                <a:latin typeface="Canva Sans"/>
                <a:ea typeface="Canva Sans"/>
                <a:cs typeface="Canva Sans"/>
                <a:sym typeface="Canva Sans"/>
              </a:rPr>
              <a:t>d to these figures?</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6391954" y="0"/>
            <a:ext cx="1742946" cy="1732253"/>
          </a:xfrm>
          <a:custGeom>
            <a:avLst/>
            <a:gdLst/>
            <a:ahLst/>
            <a:cxnLst/>
            <a:rect r="r" b="b" t="t" l="l"/>
            <a:pathLst>
              <a:path h="1732253" w="1742946">
                <a:moveTo>
                  <a:pt x="0" y="0"/>
                </a:moveTo>
                <a:lnTo>
                  <a:pt x="1742946" y="0"/>
                </a:lnTo>
                <a:lnTo>
                  <a:pt x="1742946" y="1732253"/>
                </a:lnTo>
                <a:lnTo>
                  <a:pt x="0" y="1732253"/>
                </a:lnTo>
                <a:lnTo>
                  <a:pt x="0" y="0"/>
                </a:lnTo>
                <a:close/>
              </a:path>
            </a:pathLst>
          </a:custGeom>
          <a:blipFill>
            <a:blip r:embed="rId2"/>
            <a:stretch>
              <a:fillRect l="0" t="0" r="0" b="0"/>
            </a:stretch>
          </a:blipFill>
        </p:spPr>
      </p:sp>
      <p:grpSp>
        <p:nvGrpSpPr>
          <p:cNvPr name="Group 3" id="3"/>
          <p:cNvGrpSpPr/>
          <p:nvPr/>
        </p:nvGrpSpPr>
        <p:grpSpPr>
          <a:xfrm rot="0">
            <a:off x="9989141" y="2534728"/>
            <a:ext cx="7111820" cy="7194274"/>
            <a:chOff x="0" y="0"/>
            <a:chExt cx="1873072" cy="1894788"/>
          </a:xfrm>
        </p:grpSpPr>
        <p:sp>
          <p:nvSpPr>
            <p:cNvPr name="Freeform 4" id="4"/>
            <p:cNvSpPr/>
            <p:nvPr/>
          </p:nvSpPr>
          <p:spPr>
            <a:xfrm flipH="false" flipV="false" rot="0">
              <a:off x="0" y="0"/>
              <a:ext cx="1873072" cy="1894788"/>
            </a:xfrm>
            <a:custGeom>
              <a:avLst/>
              <a:gdLst/>
              <a:ahLst/>
              <a:cxnLst/>
              <a:rect r="r" b="b" t="t" l="l"/>
              <a:pathLst>
                <a:path h="1894788" w="1873072">
                  <a:moveTo>
                    <a:pt x="0" y="0"/>
                  </a:moveTo>
                  <a:lnTo>
                    <a:pt x="1873072" y="0"/>
                  </a:lnTo>
                  <a:lnTo>
                    <a:pt x="1873072" y="1894788"/>
                  </a:lnTo>
                  <a:lnTo>
                    <a:pt x="0" y="1894788"/>
                  </a:lnTo>
                  <a:close/>
                </a:path>
              </a:pathLst>
            </a:custGeom>
            <a:solidFill>
              <a:srgbClr val="5769D4"/>
            </a:solidFill>
          </p:spPr>
        </p:sp>
        <p:sp>
          <p:nvSpPr>
            <p:cNvPr name="TextBox 5" id="5"/>
            <p:cNvSpPr txBox="true"/>
            <p:nvPr/>
          </p:nvSpPr>
          <p:spPr>
            <a:xfrm>
              <a:off x="0" y="-47625"/>
              <a:ext cx="1873072" cy="1942413"/>
            </a:xfrm>
            <a:prstGeom prst="rect">
              <a:avLst/>
            </a:prstGeom>
          </p:spPr>
          <p:txBody>
            <a:bodyPr anchor="ctr" rtlCol="false" tIns="50800" lIns="50800" bIns="50800" rIns="50800"/>
            <a:lstStyle/>
            <a:p>
              <a:pPr algn="ctr">
                <a:lnSpc>
                  <a:spcPts val="3333"/>
                </a:lnSpc>
              </a:pPr>
            </a:p>
          </p:txBody>
        </p:sp>
      </p:grpSp>
      <p:sp>
        <p:nvSpPr>
          <p:cNvPr name="TextBox 6" id="6"/>
          <p:cNvSpPr txBox="true"/>
          <p:nvPr/>
        </p:nvSpPr>
        <p:spPr>
          <a:xfrm rot="0">
            <a:off x="454411" y="457097"/>
            <a:ext cx="15369666" cy="2077632"/>
          </a:xfrm>
          <a:prstGeom prst="rect">
            <a:avLst/>
          </a:prstGeom>
        </p:spPr>
        <p:txBody>
          <a:bodyPr anchor="t" rtlCol="false" tIns="0" lIns="0" bIns="0" rIns="0">
            <a:spAutoFit/>
          </a:bodyPr>
          <a:lstStyle/>
          <a:p>
            <a:pPr algn="ctr">
              <a:lnSpc>
                <a:spcPts val="8334"/>
              </a:lnSpc>
            </a:pPr>
            <a:r>
              <a:rPr lang="en-US" sz="5953" b="true">
                <a:solidFill>
                  <a:srgbClr val="000000"/>
                </a:solidFill>
                <a:latin typeface="Canva Sans Bold"/>
                <a:ea typeface="Canva Sans Bold"/>
                <a:cs typeface="Canva Sans Bold"/>
                <a:sym typeface="Canva Sans Bold"/>
              </a:rPr>
              <a:t>From 6 degrees to stakeholder mapping</a:t>
            </a:r>
          </a:p>
          <a:p>
            <a:pPr algn="ctr">
              <a:lnSpc>
                <a:spcPts val="8334"/>
              </a:lnSpc>
              <a:spcBef>
                <a:spcPct val="0"/>
              </a:spcBef>
            </a:pPr>
          </a:p>
        </p:txBody>
      </p:sp>
      <p:sp>
        <p:nvSpPr>
          <p:cNvPr name="Freeform 7" id="7"/>
          <p:cNvSpPr/>
          <p:nvPr/>
        </p:nvSpPr>
        <p:spPr>
          <a:xfrm flipH="false" flipV="false" rot="0">
            <a:off x="8993380" y="1933011"/>
            <a:ext cx="8626269" cy="7795991"/>
          </a:xfrm>
          <a:custGeom>
            <a:avLst/>
            <a:gdLst/>
            <a:ahLst/>
            <a:cxnLst/>
            <a:rect r="r" b="b" t="t" l="l"/>
            <a:pathLst>
              <a:path h="7795991" w="8626269">
                <a:moveTo>
                  <a:pt x="0" y="0"/>
                </a:moveTo>
                <a:lnTo>
                  <a:pt x="8626269" y="0"/>
                </a:lnTo>
                <a:lnTo>
                  <a:pt x="8626269" y="7795991"/>
                </a:lnTo>
                <a:lnTo>
                  <a:pt x="0" y="7795991"/>
                </a:lnTo>
                <a:lnTo>
                  <a:pt x="0" y="0"/>
                </a:lnTo>
                <a:close/>
              </a:path>
            </a:pathLst>
          </a:custGeom>
          <a:blipFill>
            <a:blip r:embed="rId3"/>
            <a:stretch>
              <a:fillRect l="0" t="0" r="0" b="0"/>
            </a:stretch>
          </a:blipFill>
        </p:spPr>
      </p:sp>
      <p:grpSp>
        <p:nvGrpSpPr>
          <p:cNvPr name="Group 8" id="8"/>
          <p:cNvGrpSpPr/>
          <p:nvPr/>
        </p:nvGrpSpPr>
        <p:grpSpPr>
          <a:xfrm rot="0">
            <a:off x="790650" y="2057400"/>
            <a:ext cx="7845538" cy="7582147"/>
            <a:chOff x="0" y="0"/>
            <a:chExt cx="2066314" cy="1996944"/>
          </a:xfrm>
        </p:grpSpPr>
        <p:sp>
          <p:nvSpPr>
            <p:cNvPr name="Freeform 9" id="9"/>
            <p:cNvSpPr/>
            <p:nvPr/>
          </p:nvSpPr>
          <p:spPr>
            <a:xfrm flipH="false" flipV="false" rot="0">
              <a:off x="0" y="0"/>
              <a:ext cx="2066314" cy="1996944"/>
            </a:xfrm>
            <a:custGeom>
              <a:avLst/>
              <a:gdLst/>
              <a:ahLst/>
              <a:cxnLst/>
              <a:rect r="r" b="b" t="t" l="l"/>
              <a:pathLst>
                <a:path h="1996944" w="2066314">
                  <a:moveTo>
                    <a:pt x="0" y="0"/>
                  </a:moveTo>
                  <a:lnTo>
                    <a:pt x="2066314" y="0"/>
                  </a:lnTo>
                  <a:lnTo>
                    <a:pt x="2066314" y="1996944"/>
                  </a:lnTo>
                  <a:lnTo>
                    <a:pt x="0" y="1996944"/>
                  </a:lnTo>
                  <a:close/>
                </a:path>
              </a:pathLst>
            </a:custGeom>
            <a:solidFill>
              <a:srgbClr val="FFFFFF">
                <a:alpha val="50980"/>
              </a:srgbClr>
            </a:solidFill>
            <a:ln w="133350" cap="sq">
              <a:solidFill>
                <a:srgbClr val="FFFFFF">
                  <a:alpha val="50980"/>
                </a:srgbClr>
              </a:solidFill>
              <a:prstDash val="solid"/>
              <a:miter/>
            </a:ln>
          </p:spPr>
        </p:sp>
        <p:sp>
          <p:nvSpPr>
            <p:cNvPr name="TextBox 10" id="10"/>
            <p:cNvSpPr txBox="true"/>
            <p:nvPr/>
          </p:nvSpPr>
          <p:spPr>
            <a:xfrm>
              <a:off x="0" y="-47625"/>
              <a:ext cx="2066314" cy="2044569"/>
            </a:xfrm>
            <a:prstGeom prst="rect">
              <a:avLst/>
            </a:prstGeom>
          </p:spPr>
          <p:txBody>
            <a:bodyPr anchor="ctr" rtlCol="false" tIns="50800" lIns="50800" bIns="50800" rIns="50800"/>
            <a:lstStyle/>
            <a:p>
              <a:pPr algn="ctr">
                <a:lnSpc>
                  <a:spcPts val="3333"/>
                </a:lnSpc>
              </a:pPr>
            </a:p>
          </p:txBody>
        </p:sp>
      </p:grpSp>
      <p:sp>
        <p:nvSpPr>
          <p:cNvPr name="TextBox 11" id="11"/>
          <p:cNvSpPr txBox="true"/>
          <p:nvPr/>
        </p:nvSpPr>
        <p:spPr>
          <a:xfrm rot="0">
            <a:off x="1621642" y="3316489"/>
            <a:ext cx="6331293" cy="5435444"/>
          </a:xfrm>
          <a:prstGeom prst="rect">
            <a:avLst/>
          </a:prstGeom>
        </p:spPr>
        <p:txBody>
          <a:bodyPr anchor="t" rtlCol="false" tIns="0" lIns="0" bIns="0" rIns="0">
            <a:spAutoFit/>
          </a:bodyPr>
          <a:lstStyle/>
          <a:p>
            <a:pPr algn="l">
              <a:lnSpc>
                <a:spcPts val="3333"/>
              </a:lnSpc>
            </a:pPr>
            <a:r>
              <a:rPr lang="en-US" sz="2381" b="true">
                <a:solidFill>
                  <a:srgbClr val="4CC9F0"/>
                </a:solidFill>
                <a:latin typeface="Canva Sans Bold"/>
                <a:ea typeface="Canva Sans Bold"/>
                <a:cs typeface="Canva Sans Bold"/>
                <a:sym typeface="Canva Sans Bold"/>
              </a:rPr>
              <a:t>How did you find that activity?</a:t>
            </a:r>
          </a:p>
          <a:p>
            <a:pPr algn="l">
              <a:lnSpc>
                <a:spcPts val="3333"/>
              </a:lnSpc>
            </a:pPr>
          </a:p>
          <a:p>
            <a:pPr algn="l">
              <a:lnSpc>
                <a:spcPts val="3333"/>
              </a:lnSpc>
            </a:pPr>
          </a:p>
          <a:p>
            <a:pPr algn="l">
              <a:lnSpc>
                <a:spcPts val="3333"/>
              </a:lnSpc>
            </a:pPr>
            <a:r>
              <a:rPr lang="en-US" sz="2381">
                <a:solidFill>
                  <a:srgbClr val="000000"/>
                </a:solidFill>
                <a:latin typeface="Canva Sans"/>
                <a:ea typeface="Canva Sans"/>
                <a:cs typeface="Canva Sans"/>
                <a:sym typeface="Canva Sans"/>
              </a:rPr>
              <a:t>Notic</a:t>
            </a:r>
            <a:r>
              <a:rPr lang="en-US" sz="2381">
                <a:solidFill>
                  <a:srgbClr val="000000"/>
                </a:solidFill>
                <a:latin typeface="Canva Sans"/>
                <a:ea typeface="Canva Sans"/>
                <a:cs typeface="Canva Sans"/>
                <a:sym typeface="Canva Sans"/>
              </a:rPr>
              <a:t>e </a:t>
            </a:r>
            <a:r>
              <a:rPr lang="en-US" sz="2381">
                <a:solidFill>
                  <a:srgbClr val="000000"/>
                </a:solidFill>
                <a:latin typeface="Canva Sans"/>
                <a:ea typeface="Canva Sans"/>
                <a:cs typeface="Canva Sans"/>
                <a:sym typeface="Canva Sans"/>
              </a:rPr>
              <a:t>how </a:t>
            </a:r>
            <a:r>
              <a:rPr lang="en-US" sz="2381">
                <a:solidFill>
                  <a:srgbClr val="000000"/>
                </a:solidFill>
                <a:latin typeface="Canva Sans"/>
                <a:ea typeface="Canva Sans"/>
                <a:cs typeface="Canva Sans"/>
                <a:sym typeface="Canva Sans"/>
              </a:rPr>
              <a:t>thin</a:t>
            </a:r>
            <a:r>
              <a:rPr lang="en-US" sz="2381">
                <a:solidFill>
                  <a:srgbClr val="000000"/>
                </a:solidFill>
                <a:latin typeface="Canva Sans"/>
                <a:ea typeface="Canva Sans"/>
                <a:cs typeface="Canva Sans"/>
                <a:sym typeface="Canva Sans"/>
              </a:rPr>
              <a:t>king about connections forced you to consider who you know, who they know, and how those relationships could be used purposefully.</a:t>
            </a:r>
          </a:p>
          <a:p>
            <a:pPr algn="l">
              <a:lnSpc>
                <a:spcPts val="3333"/>
              </a:lnSpc>
            </a:pPr>
          </a:p>
          <a:p>
            <a:pPr algn="l">
              <a:lnSpc>
                <a:spcPts val="3333"/>
              </a:lnSpc>
            </a:pPr>
          </a:p>
          <a:p>
            <a:pPr algn="l">
              <a:lnSpc>
                <a:spcPts val="3333"/>
              </a:lnSpc>
            </a:pPr>
          </a:p>
          <a:p>
            <a:pPr algn="l">
              <a:lnSpc>
                <a:spcPts val="3333"/>
              </a:lnSpc>
            </a:pPr>
          </a:p>
          <a:p>
            <a:pPr algn="l">
              <a:lnSpc>
                <a:spcPts val="3333"/>
              </a:lnSpc>
            </a:pPr>
          </a:p>
          <a:p>
            <a:pPr algn="l">
              <a:lnSpc>
                <a:spcPts val="3333"/>
              </a:lnSpc>
              <a:spcBef>
                <a:spcPct val="0"/>
              </a:spcBef>
            </a:pPr>
          </a:p>
        </p:txBody>
      </p:sp>
      <p:grpSp>
        <p:nvGrpSpPr>
          <p:cNvPr name="Group 12" id="12"/>
          <p:cNvGrpSpPr/>
          <p:nvPr/>
        </p:nvGrpSpPr>
        <p:grpSpPr>
          <a:xfrm rot="0">
            <a:off x="724351" y="2057400"/>
            <a:ext cx="304349" cy="7582147"/>
            <a:chOff x="0" y="0"/>
            <a:chExt cx="80158" cy="1996944"/>
          </a:xfrm>
        </p:grpSpPr>
        <p:sp>
          <p:nvSpPr>
            <p:cNvPr name="Freeform 13" id="13"/>
            <p:cNvSpPr/>
            <p:nvPr/>
          </p:nvSpPr>
          <p:spPr>
            <a:xfrm flipH="false" flipV="false" rot="0">
              <a:off x="0" y="0"/>
              <a:ext cx="80158" cy="1996944"/>
            </a:xfrm>
            <a:custGeom>
              <a:avLst/>
              <a:gdLst/>
              <a:ahLst/>
              <a:cxnLst/>
              <a:rect r="r" b="b" t="t" l="l"/>
              <a:pathLst>
                <a:path h="1996944" w="80158">
                  <a:moveTo>
                    <a:pt x="0" y="0"/>
                  </a:moveTo>
                  <a:lnTo>
                    <a:pt x="80158" y="0"/>
                  </a:lnTo>
                  <a:lnTo>
                    <a:pt x="80158" y="1996944"/>
                  </a:lnTo>
                  <a:lnTo>
                    <a:pt x="0" y="1996944"/>
                  </a:lnTo>
                  <a:close/>
                </a:path>
              </a:pathLst>
            </a:custGeom>
            <a:solidFill>
              <a:srgbClr val="4CC9F0"/>
            </a:solidFill>
          </p:spPr>
        </p:sp>
        <p:sp>
          <p:nvSpPr>
            <p:cNvPr name="TextBox 14" id="14"/>
            <p:cNvSpPr txBox="true"/>
            <p:nvPr/>
          </p:nvSpPr>
          <p:spPr>
            <a:xfrm>
              <a:off x="0" y="-47625"/>
              <a:ext cx="80158" cy="2044569"/>
            </a:xfrm>
            <a:prstGeom prst="rect">
              <a:avLst/>
            </a:prstGeom>
          </p:spPr>
          <p:txBody>
            <a:bodyPr anchor="ctr" rtlCol="false" tIns="50800" lIns="50800" bIns="50800" rIns="50800"/>
            <a:lstStyle/>
            <a:p>
              <a:pPr algn="ctr">
                <a:lnSpc>
                  <a:spcPts val="3333"/>
                </a:lnSpc>
              </a:pPr>
            </a:p>
          </p:txBody>
        </p:sp>
      </p:gr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609241" cy="10287000"/>
            <a:chOff x="0" y="0"/>
            <a:chExt cx="4901199" cy="2709333"/>
          </a:xfrm>
        </p:grpSpPr>
        <p:sp>
          <p:nvSpPr>
            <p:cNvPr name="Freeform 3" id="3"/>
            <p:cNvSpPr/>
            <p:nvPr/>
          </p:nvSpPr>
          <p:spPr>
            <a:xfrm flipH="false" flipV="false" rot="0">
              <a:off x="0" y="0"/>
              <a:ext cx="4901199" cy="2709333"/>
            </a:xfrm>
            <a:custGeom>
              <a:avLst/>
              <a:gdLst/>
              <a:ahLst/>
              <a:cxnLst/>
              <a:rect r="r" b="b" t="t" l="l"/>
              <a:pathLst>
                <a:path h="2709333" w="4901199">
                  <a:moveTo>
                    <a:pt x="0" y="0"/>
                  </a:moveTo>
                  <a:lnTo>
                    <a:pt x="4901199" y="0"/>
                  </a:lnTo>
                  <a:lnTo>
                    <a:pt x="4901199" y="2709333"/>
                  </a:lnTo>
                  <a:lnTo>
                    <a:pt x="0" y="2709333"/>
                  </a:lnTo>
                  <a:close/>
                </a:path>
              </a:pathLst>
            </a:custGeom>
            <a:solidFill>
              <a:srgbClr val="4CC9F0"/>
            </a:solidFill>
          </p:spPr>
        </p:sp>
        <p:sp>
          <p:nvSpPr>
            <p:cNvPr name="TextBox 4" id="4"/>
            <p:cNvSpPr txBox="true"/>
            <p:nvPr/>
          </p:nvSpPr>
          <p:spPr>
            <a:xfrm>
              <a:off x="0" y="-47625"/>
              <a:ext cx="4901199" cy="2756958"/>
            </a:xfrm>
            <a:prstGeom prst="rect">
              <a:avLst/>
            </a:prstGeom>
          </p:spPr>
          <p:txBody>
            <a:bodyPr anchor="ctr" rtlCol="false" tIns="50800" lIns="50800" bIns="50800" rIns="50800"/>
            <a:lstStyle/>
            <a:p>
              <a:pPr algn="ctr">
                <a:lnSpc>
                  <a:spcPts val="3333"/>
                </a:lnSpc>
              </a:pPr>
            </a:p>
          </p:txBody>
        </p:sp>
      </p:grpSp>
      <p:grpSp>
        <p:nvGrpSpPr>
          <p:cNvPr name="Group 5" id="5"/>
          <p:cNvGrpSpPr/>
          <p:nvPr/>
        </p:nvGrpSpPr>
        <p:grpSpPr>
          <a:xfrm rot="0">
            <a:off x="-2057400" y="3731545"/>
            <a:ext cx="16512339" cy="3703288"/>
            <a:chOff x="0" y="0"/>
            <a:chExt cx="4348929" cy="975352"/>
          </a:xfrm>
        </p:grpSpPr>
        <p:sp>
          <p:nvSpPr>
            <p:cNvPr name="Freeform 6" id="6"/>
            <p:cNvSpPr/>
            <p:nvPr/>
          </p:nvSpPr>
          <p:spPr>
            <a:xfrm flipH="false" flipV="false" rot="0">
              <a:off x="0" y="0"/>
              <a:ext cx="4348929" cy="975352"/>
            </a:xfrm>
            <a:custGeom>
              <a:avLst/>
              <a:gdLst/>
              <a:ahLst/>
              <a:cxnLst/>
              <a:rect r="r" b="b" t="t" l="l"/>
              <a:pathLst>
                <a:path h="975352" w="4348929">
                  <a:moveTo>
                    <a:pt x="0" y="0"/>
                  </a:moveTo>
                  <a:lnTo>
                    <a:pt x="4348929" y="0"/>
                  </a:lnTo>
                  <a:lnTo>
                    <a:pt x="4348929" y="975352"/>
                  </a:lnTo>
                  <a:lnTo>
                    <a:pt x="0" y="975352"/>
                  </a:lnTo>
                  <a:close/>
                </a:path>
              </a:pathLst>
            </a:custGeom>
            <a:solidFill>
              <a:srgbClr val="559FE4"/>
            </a:solidFill>
          </p:spPr>
        </p:sp>
        <p:sp>
          <p:nvSpPr>
            <p:cNvPr name="TextBox 7" id="7"/>
            <p:cNvSpPr txBox="true"/>
            <p:nvPr/>
          </p:nvSpPr>
          <p:spPr>
            <a:xfrm>
              <a:off x="0" y="-47625"/>
              <a:ext cx="4348929" cy="1022977"/>
            </a:xfrm>
            <a:prstGeom prst="rect">
              <a:avLst/>
            </a:prstGeom>
          </p:spPr>
          <p:txBody>
            <a:bodyPr anchor="ctr" rtlCol="false" tIns="50800" lIns="50800" bIns="50800" rIns="50800"/>
            <a:lstStyle/>
            <a:p>
              <a:pPr algn="ctr">
                <a:lnSpc>
                  <a:spcPts val="3333"/>
                </a:lnSpc>
              </a:pPr>
            </a:p>
          </p:txBody>
        </p:sp>
      </p:grpSp>
      <p:sp>
        <p:nvSpPr>
          <p:cNvPr name="Freeform 8" id="8"/>
          <p:cNvSpPr/>
          <p:nvPr/>
        </p:nvSpPr>
        <p:spPr>
          <a:xfrm flipH="false" flipV="false" rot="0">
            <a:off x="16436613" y="206013"/>
            <a:ext cx="1645375" cy="1645375"/>
          </a:xfrm>
          <a:custGeom>
            <a:avLst/>
            <a:gdLst/>
            <a:ahLst/>
            <a:cxnLst/>
            <a:rect r="r" b="b" t="t" l="l"/>
            <a:pathLst>
              <a:path h="1645375" w="1645375">
                <a:moveTo>
                  <a:pt x="0" y="0"/>
                </a:moveTo>
                <a:lnTo>
                  <a:pt x="1645374" y="0"/>
                </a:lnTo>
                <a:lnTo>
                  <a:pt x="1645374" y="1645374"/>
                </a:lnTo>
                <a:lnTo>
                  <a:pt x="0" y="1645374"/>
                </a:lnTo>
                <a:lnTo>
                  <a:pt x="0" y="0"/>
                </a:lnTo>
                <a:close/>
              </a:path>
            </a:pathLst>
          </a:custGeom>
          <a:blipFill>
            <a:blip r:embed="rId2"/>
            <a:stretch>
              <a:fillRect l="0" t="0" r="0" b="0"/>
            </a:stretch>
          </a:blipFill>
        </p:spPr>
      </p:sp>
      <p:sp>
        <p:nvSpPr>
          <p:cNvPr name="TextBox 9" id="9"/>
          <p:cNvSpPr txBox="true"/>
          <p:nvPr/>
        </p:nvSpPr>
        <p:spPr>
          <a:xfrm rot="0">
            <a:off x="1361327" y="3589466"/>
            <a:ext cx="13944184" cy="4125589"/>
          </a:xfrm>
          <a:prstGeom prst="rect">
            <a:avLst/>
          </a:prstGeom>
        </p:spPr>
        <p:txBody>
          <a:bodyPr anchor="t" rtlCol="false" tIns="0" lIns="0" bIns="0" rIns="0">
            <a:spAutoFit/>
          </a:bodyPr>
          <a:lstStyle/>
          <a:p>
            <a:pPr algn="l">
              <a:lnSpc>
                <a:spcPts val="10220"/>
              </a:lnSpc>
            </a:pPr>
            <a:r>
              <a:rPr lang="en-US" sz="7300" b="true">
                <a:solidFill>
                  <a:srgbClr val="FFFFFF"/>
                </a:solidFill>
                <a:latin typeface="Canva Sans Bold"/>
                <a:ea typeface="Canva Sans Bold"/>
                <a:cs typeface="Canva Sans Bold"/>
                <a:sym typeface="Canva Sans Bold"/>
              </a:rPr>
              <a:t>Amplify: Regional voices in practice</a:t>
            </a:r>
          </a:p>
          <a:p>
            <a:pPr algn="l">
              <a:lnSpc>
                <a:spcPts val="12740"/>
              </a:lnSpc>
            </a:pPr>
          </a:p>
        </p:txBody>
      </p:sp>
      <p:sp>
        <p:nvSpPr>
          <p:cNvPr name="TextBox 10" id="10"/>
          <p:cNvSpPr txBox="true"/>
          <p:nvPr/>
        </p:nvSpPr>
        <p:spPr>
          <a:xfrm rot="0">
            <a:off x="1361327" y="6493873"/>
            <a:ext cx="8034596" cy="580869"/>
          </a:xfrm>
          <a:prstGeom prst="rect">
            <a:avLst/>
          </a:prstGeom>
        </p:spPr>
        <p:txBody>
          <a:bodyPr anchor="t" rtlCol="false" tIns="0" lIns="0" bIns="0" rIns="0">
            <a:spAutoFit/>
          </a:bodyPr>
          <a:lstStyle/>
          <a:p>
            <a:pPr algn="l">
              <a:lnSpc>
                <a:spcPts val="4733"/>
              </a:lnSpc>
              <a:spcBef>
                <a:spcPct val="0"/>
              </a:spcBef>
            </a:pPr>
            <a:r>
              <a:rPr lang="en-US" b="true" sz="3381">
                <a:solidFill>
                  <a:srgbClr val="5769D4"/>
                </a:solidFill>
                <a:latin typeface="Canva Sans Bold"/>
                <a:ea typeface="Canva Sans Bold"/>
                <a:cs typeface="Canva Sans Bold"/>
                <a:sym typeface="Canva Sans Bold"/>
              </a:rPr>
              <a:t>Template talk through </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6391954" y="0"/>
            <a:ext cx="1742946" cy="1732253"/>
          </a:xfrm>
          <a:custGeom>
            <a:avLst/>
            <a:gdLst/>
            <a:ahLst/>
            <a:cxnLst/>
            <a:rect r="r" b="b" t="t" l="l"/>
            <a:pathLst>
              <a:path h="1732253" w="1742946">
                <a:moveTo>
                  <a:pt x="0" y="0"/>
                </a:moveTo>
                <a:lnTo>
                  <a:pt x="1742946" y="0"/>
                </a:lnTo>
                <a:lnTo>
                  <a:pt x="1742946" y="1732253"/>
                </a:lnTo>
                <a:lnTo>
                  <a:pt x="0" y="1732253"/>
                </a:lnTo>
                <a:lnTo>
                  <a:pt x="0" y="0"/>
                </a:lnTo>
                <a:close/>
              </a:path>
            </a:pathLst>
          </a:custGeom>
          <a:blipFill>
            <a:blip r:embed="rId2"/>
            <a:stretch>
              <a:fillRect l="0" t="0" r="0" b="0"/>
            </a:stretch>
          </a:blipFill>
        </p:spPr>
      </p:sp>
      <p:grpSp>
        <p:nvGrpSpPr>
          <p:cNvPr name="Group 3" id="3"/>
          <p:cNvGrpSpPr/>
          <p:nvPr/>
        </p:nvGrpSpPr>
        <p:grpSpPr>
          <a:xfrm rot="0">
            <a:off x="862909" y="2057400"/>
            <a:ext cx="16396391" cy="1611974"/>
            <a:chOff x="0" y="0"/>
            <a:chExt cx="4318391" cy="424553"/>
          </a:xfrm>
        </p:grpSpPr>
        <p:sp>
          <p:nvSpPr>
            <p:cNvPr name="Freeform 4" id="4"/>
            <p:cNvSpPr/>
            <p:nvPr/>
          </p:nvSpPr>
          <p:spPr>
            <a:xfrm flipH="false" flipV="false" rot="0">
              <a:off x="0" y="0"/>
              <a:ext cx="4318391" cy="424553"/>
            </a:xfrm>
            <a:custGeom>
              <a:avLst/>
              <a:gdLst/>
              <a:ahLst/>
              <a:cxnLst/>
              <a:rect r="r" b="b" t="t" l="l"/>
              <a:pathLst>
                <a:path h="424553" w="4318391">
                  <a:moveTo>
                    <a:pt x="0" y="0"/>
                  </a:moveTo>
                  <a:lnTo>
                    <a:pt x="4318391" y="0"/>
                  </a:lnTo>
                  <a:lnTo>
                    <a:pt x="4318391" y="424553"/>
                  </a:lnTo>
                  <a:lnTo>
                    <a:pt x="0" y="424553"/>
                  </a:lnTo>
                  <a:close/>
                </a:path>
              </a:pathLst>
            </a:custGeom>
            <a:solidFill>
              <a:srgbClr val="FFFFFF">
                <a:alpha val="50980"/>
              </a:srgbClr>
            </a:solidFill>
            <a:ln w="133350" cap="sq">
              <a:solidFill>
                <a:srgbClr val="FFFFFF">
                  <a:alpha val="50980"/>
                </a:srgbClr>
              </a:solidFill>
              <a:prstDash val="solid"/>
              <a:miter/>
            </a:ln>
          </p:spPr>
        </p:sp>
        <p:sp>
          <p:nvSpPr>
            <p:cNvPr name="TextBox 5" id="5"/>
            <p:cNvSpPr txBox="true"/>
            <p:nvPr/>
          </p:nvSpPr>
          <p:spPr>
            <a:xfrm>
              <a:off x="0" y="-47625"/>
              <a:ext cx="4318391" cy="472178"/>
            </a:xfrm>
            <a:prstGeom prst="rect">
              <a:avLst/>
            </a:prstGeom>
          </p:spPr>
          <p:txBody>
            <a:bodyPr anchor="ctr" rtlCol="false" tIns="50800" lIns="50800" bIns="50800" rIns="50800"/>
            <a:lstStyle/>
            <a:p>
              <a:pPr algn="ctr">
                <a:lnSpc>
                  <a:spcPts val="3333"/>
                </a:lnSpc>
              </a:pPr>
            </a:p>
          </p:txBody>
        </p:sp>
      </p:grpSp>
      <p:grpSp>
        <p:nvGrpSpPr>
          <p:cNvPr name="Group 6" id="6"/>
          <p:cNvGrpSpPr/>
          <p:nvPr/>
        </p:nvGrpSpPr>
        <p:grpSpPr>
          <a:xfrm rot="0">
            <a:off x="798318" y="2238554"/>
            <a:ext cx="129181" cy="1430820"/>
            <a:chOff x="0" y="0"/>
            <a:chExt cx="34023" cy="376842"/>
          </a:xfrm>
        </p:grpSpPr>
        <p:sp>
          <p:nvSpPr>
            <p:cNvPr name="Freeform 7" id="7"/>
            <p:cNvSpPr/>
            <p:nvPr/>
          </p:nvSpPr>
          <p:spPr>
            <a:xfrm flipH="false" flipV="false" rot="0">
              <a:off x="0" y="0"/>
              <a:ext cx="34023" cy="376842"/>
            </a:xfrm>
            <a:custGeom>
              <a:avLst/>
              <a:gdLst/>
              <a:ahLst/>
              <a:cxnLst/>
              <a:rect r="r" b="b" t="t" l="l"/>
              <a:pathLst>
                <a:path h="376842" w="34023">
                  <a:moveTo>
                    <a:pt x="0" y="0"/>
                  </a:moveTo>
                  <a:lnTo>
                    <a:pt x="34023" y="0"/>
                  </a:lnTo>
                  <a:lnTo>
                    <a:pt x="34023" y="376842"/>
                  </a:lnTo>
                  <a:lnTo>
                    <a:pt x="0" y="376842"/>
                  </a:lnTo>
                  <a:close/>
                </a:path>
              </a:pathLst>
            </a:custGeom>
            <a:solidFill>
              <a:srgbClr val="4CC9F0"/>
            </a:solidFill>
          </p:spPr>
        </p:sp>
        <p:sp>
          <p:nvSpPr>
            <p:cNvPr name="TextBox 8" id="8"/>
            <p:cNvSpPr txBox="true"/>
            <p:nvPr/>
          </p:nvSpPr>
          <p:spPr>
            <a:xfrm>
              <a:off x="0" y="-47625"/>
              <a:ext cx="34023" cy="424467"/>
            </a:xfrm>
            <a:prstGeom prst="rect">
              <a:avLst/>
            </a:prstGeom>
          </p:spPr>
          <p:txBody>
            <a:bodyPr anchor="ctr" rtlCol="false" tIns="50800" lIns="50800" bIns="50800" rIns="50800"/>
            <a:lstStyle/>
            <a:p>
              <a:pPr algn="ctr">
                <a:lnSpc>
                  <a:spcPts val="3333"/>
                </a:lnSpc>
              </a:pPr>
            </a:p>
          </p:txBody>
        </p:sp>
      </p:grpSp>
      <p:grpSp>
        <p:nvGrpSpPr>
          <p:cNvPr name="Group 9" id="9"/>
          <p:cNvGrpSpPr/>
          <p:nvPr/>
        </p:nvGrpSpPr>
        <p:grpSpPr>
          <a:xfrm rot="0">
            <a:off x="927499" y="4328725"/>
            <a:ext cx="7162285" cy="1426083"/>
            <a:chOff x="0" y="0"/>
            <a:chExt cx="1886363" cy="375594"/>
          </a:xfrm>
        </p:grpSpPr>
        <p:sp>
          <p:nvSpPr>
            <p:cNvPr name="Freeform 10" id="10"/>
            <p:cNvSpPr/>
            <p:nvPr/>
          </p:nvSpPr>
          <p:spPr>
            <a:xfrm flipH="false" flipV="false" rot="0">
              <a:off x="0" y="0"/>
              <a:ext cx="1886363" cy="375594"/>
            </a:xfrm>
            <a:custGeom>
              <a:avLst/>
              <a:gdLst/>
              <a:ahLst/>
              <a:cxnLst/>
              <a:rect r="r" b="b" t="t" l="l"/>
              <a:pathLst>
                <a:path h="375594" w="1886363">
                  <a:moveTo>
                    <a:pt x="0" y="0"/>
                  </a:moveTo>
                  <a:lnTo>
                    <a:pt x="1886363" y="0"/>
                  </a:lnTo>
                  <a:lnTo>
                    <a:pt x="1886363" y="375594"/>
                  </a:lnTo>
                  <a:lnTo>
                    <a:pt x="0" y="375594"/>
                  </a:lnTo>
                  <a:close/>
                </a:path>
              </a:pathLst>
            </a:custGeom>
            <a:solidFill>
              <a:srgbClr val="559FE4">
                <a:alpha val="51765"/>
              </a:srgbClr>
            </a:solidFill>
            <a:ln w="952500" cap="sq">
              <a:solidFill>
                <a:srgbClr val="4CC9F0">
                  <a:alpha val="51765"/>
                </a:srgbClr>
              </a:solidFill>
              <a:prstDash val="solid"/>
              <a:miter/>
            </a:ln>
          </p:spPr>
        </p:sp>
        <p:sp>
          <p:nvSpPr>
            <p:cNvPr name="TextBox 11" id="11"/>
            <p:cNvSpPr txBox="true"/>
            <p:nvPr/>
          </p:nvSpPr>
          <p:spPr>
            <a:xfrm>
              <a:off x="0" y="-47625"/>
              <a:ext cx="1886363" cy="423219"/>
            </a:xfrm>
            <a:prstGeom prst="rect">
              <a:avLst/>
            </a:prstGeom>
          </p:spPr>
          <p:txBody>
            <a:bodyPr anchor="ctr" rtlCol="false" tIns="50800" lIns="50800" bIns="50800" rIns="50800"/>
            <a:lstStyle/>
            <a:p>
              <a:pPr algn="ctr">
                <a:lnSpc>
                  <a:spcPts val="3333"/>
                </a:lnSpc>
              </a:pPr>
            </a:p>
          </p:txBody>
        </p:sp>
      </p:grpSp>
      <p:grpSp>
        <p:nvGrpSpPr>
          <p:cNvPr name="Group 12" id="12"/>
          <p:cNvGrpSpPr/>
          <p:nvPr/>
        </p:nvGrpSpPr>
        <p:grpSpPr>
          <a:xfrm rot="0">
            <a:off x="927499" y="6011983"/>
            <a:ext cx="7162285" cy="1402842"/>
            <a:chOff x="0" y="0"/>
            <a:chExt cx="1886363" cy="369473"/>
          </a:xfrm>
        </p:grpSpPr>
        <p:sp>
          <p:nvSpPr>
            <p:cNvPr name="Freeform 13" id="13"/>
            <p:cNvSpPr/>
            <p:nvPr/>
          </p:nvSpPr>
          <p:spPr>
            <a:xfrm flipH="false" flipV="false" rot="0">
              <a:off x="0" y="0"/>
              <a:ext cx="1886363" cy="369473"/>
            </a:xfrm>
            <a:custGeom>
              <a:avLst/>
              <a:gdLst/>
              <a:ahLst/>
              <a:cxnLst/>
              <a:rect r="r" b="b" t="t" l="l"/>
              <a:pathLst>
                <a:path h="369473" w="1886363">
                  <a:moveTo>
                    <a:pt x="0" y="0"/>
                  </a:moveTo>
                  <a:lnTo>
                    <a:pt x="1886363" y="0"/>
                  </a:lnTo>
                  <a:lnTo>
                    <a:pt x="1886363" y="369473"/>
                  </a:lnTo>
                  <a:lnTo>
                    <a:pt x="0" y="369473"/>
                  </a:lnTo>
                  <a:close/>
                </a:path>
              </a:pathLst>
            </a:custGeom>
            <a:solidFill>
              <a:srgbClr val="5769D4">
                <a:alpha val="50980"/>
              </a:srgbClr>
            </a:solidFill>
            <a:ln w="38100" cap="sq">
              <a:solidFill>
                <a:srgbClr val="5769D4">
                  <a:alpha val="50980"/>
                </a:srgbClr>
              </a:solidFill>
              <a:prstDash val="solid"/>
              <a:miter/>
            </a:ln>
          </p:spPr>
        </p:sp>
        <p:sp>
          <p:nvSpPr>
            <p:cNvPr name="TextBox 14" id="14"/>
            <p:cNvSpPr txBox="true"/>
            <p:nvPr/>
          </p:nvSpPr>
          <p:spPr>
            <a:xfrm>
              <a:off x="0" y="-47625"/>
              <a:ext cx="1886363" cy="417098"/>
            </a:xfrm>
            <a:prstGeom prst="rect">
              <a:avLst/>
            </a:prstGeom>
          </p:spPr>
          <p:txBody>
            <a:bodyPr anchor="ctr" rtlCol="false" tIns="50800" lIns="50800" bIns="50800" rIns="50800"/>
            <a:lstStyle/>
            <a:p>
              <a:pPr algn="ctr">
                <a:lnSpc>
                  <a:spcPts val="3333"/>
                </a:lnSpc>
              </a:pPr>
            </a:p>
          </p:txBody>
        </p:sp>
      </p:grpSp>
      <p:grpSp>
        <p:nvGrpSpPr>
          <p:cNvPr name="Group 15" id="15"/>
          <p:cNvGrpSpPr/>
          <p:nvPr/>
        </p:nvGrpSpPr>
        <p:grpSpPr>
          <a:xfrm rot="0">
            <a:off x="10269526" y="4248123"/>
            <a:ext cx="7162285" cy="1384626"/>
            <a:chOff x="0" y="0"/>
            <a:chExt cx="1886363" cy="364675"/>
          </a:xfrm>
        </p:grpSpPr>
        <p:sp>
          <p:nvSpPr>
            <p:cNvPr name="Freeform 16" id="16"/>
            <p:cNvSpPr/>
            <p:nvPr/>
          </p:nvSpPr>
          <p:spPr>
            <a:xfrm flipH="false" flipV="false" rot="0">
              <a:off x="0" y="0"/>
              <a:ext cx="1886363" cy="364675"/>
            </a:xfrm>
            <a:custGeom>
              <a:avLst/>
              <a:gdLst/>
              <a:ahLst/>
              <a:cxnLst/>
              <a:rect r="r" b="b" t="t" l="l"/>
              <a:pathLst>
                <a:path h="364675" w="1886363">
                  <a:moveTo>
                    <a:pt x="0" y="0"/>
                  </a:moveTo>
                  <a:lnTo>
                    <a:pt x="1886363" y="0"/>
                  </a:lnTo>
                  <a:lnTo>
                    <a:pt x="1886363" y="364675"/>
                  </a:lnTo>
                  <a:lnTo>
                    <a:pt x="0" y="364675"/>
                  </a:lnTo>
                  <a:close/>
                </a:path>
              </a:pathLst>
            </a:custGeom>
            <a:solidFill>
              <a:srgbClr val="559FE4">
                <a:alpha val="49804"/>
              </a:srgbClr>
            </a:solidFill>
            <a:ln w="38100" cap="sq">
              <a:solidFill>
                <a:srgbClr val="559FE4">
                  <a:alpha val="49804"/>
                </a:srgbClr>
              </a:solidFill>
              <a:prstDash val="solid"/>
              <a:miter/>
            </a:ln>
          </p:spPr>
        </p:sp>
        <p:sp>
          <p:nvSpPr>
            <p:cNvPr name="TextBox 17" id="17"/>
            <p:cNvSpPr txBox="true"/>
            <p:nvPr/>
          </p:nvSpPr>
          <p:spPr>
            <a:xfrm>
              <a:off x="0" y="-47625"/>
              <a:ext cx="1886363" cy="412300"/>
            </a:xfrm>
            <a:prstGeom prst="rect">
              <a:avLst/>
            </a:prstGeom>
          </p:spPr>
          <p:txBody>
            <a:bodyPr anchor="ctr" rtlCol="false" tIns="50800" lIns="50800" bIns="50800" rIns="50800"/>
            <a:lstStyle/>
            <a:p>
              <a:pPr algn="ctr">
                <a:lnSpc>
                  <a:spcPts val="3333"/>
                </a:lnSpc>
              </a:pPr>
            </a:p>
          </p:txBody>
        </p:sp>
      </p:grpSp>
      <p:sp>
        <p:nvSpPr>
          <p:cNvPr name="TextBox 18" id="18"/>
          <p:cNvSpPr txBox="true"/>
          <p:nvPr/>
        </p:nvSpPr>
        <p:spPr>
          <a:xfrm rot="0">
            <a:off x="10477274" y="4287916"/>
            <a:ext cx="6746789" cy="1663544"/>
          </a:xfrm>
          <a:prstGeom prst="rect">
            <a:avLst/>
          </a:prstGeom>
        </p:spPr>
        <p:txBody>
          <a:bodyPr anchor="t" rtlCol="false" tIns="0" lIns="0" bIns="0" rIns="0">
            <a:spAutoFit/>
          </a:bodyPr>
          <a:lstStyle/>
          <a:p>
            <a:pPr algn="l">
              <a:lnSpc>
                <a:spcPts val="3333"/>
              </a:lnSpc>
            </a:pPr>
            <a:r>
              <a:rPr lang="en-US" sz="2381">
                <a:solidFill>
                  <a:srgbClr val="000000"/>
                </a:solidFill>
                <a:latin typeface="Canva Sans"/>
                <a:ea typeface="Canva Sans"/>
                <a:cs typeface="Canva Sans"/>
                <a:sym typeface="Canva Sans"/>
              </a:rPr>
              <a:t>I</a:t>
            </a:r>
            <a:r>
              <a:rPr lang="en-US" sz="2381" b="true">
                <a:solidFill>
                  <a:srgbClr val="000000"/>
                </a:solidFill>
                <a:latin typeface="Canva Sans Bold"/>
                <a:ea typeface="Canva Sans Bold"/>
                <a:cs typeface="Canva Sans Bold"/>
                <a:sym typeface="Canva Sans Bold"/>
              </a:rPr>
              <a:t>dentify stakeholders:</a:t>
            </a:r>
          </a:p>
          <a:p>
            <a:pPr algn="l">
              <a:lnSpc>
                <a:spcPts val="3333"/>
              </a:lnSpc>
            </a:pPr>
            <a:r>
              <a:rPr lang="en-US" sz="2381">
                <a:solidFill>
                  <a:srgbClr val="000000"/>
                </a:solidFill>
                <a:latin typeface="Canva Sans"/>
                <a:ea typeface="Canva Sans"/>
                <a:cs typeface="Canva Sans"/>
                <a:sym typeface="Canva Sans"/>
              </a:rPr>
              <a:t>Place stakeholders in the ring based on their role.</a:t>
            </a:r>
          </a:p>
          <a:p>
            <a:pPr algn="l">
              <a:lnSpc>
                <a:spcPts val="3333"/>
              </a:lnSpc>
            </a:pPr>
          </a:p>
        </p:txBody>
      </p:sp>
      <p:grpSp>
        <p:nvGrpSpPr>
          <p:cNvPr name="Group 19" id="19"/>
          <p:cNvGrpSpPr/>
          <p:nvPr/>
        </p:nvGrpSpPr>
        <p:grpSpPr>
          <a:xfrm rot="0">
            <a:off x="10269526" y="5870874"/>
            <a:ext cx="7162285" cy="1538023"/>
            <a:chOff x="0" y="0"/>
            <a:chExt cx="1886363" cy="405076"/>
          </a:xfrm>
        </p:grpSpPr>
        <p:sp>
          <p:nvSpPr>
            <p:cNvPr name="Freeform 20" id="20"/>
            <p:cNvSpPr/>
            <p:nvPr/>
          </p:nvSpPr>
          <p:spPr>
            <a:xfrm flipH="false" flipV="false" rot="0">
              <a:off x="0" y="0"/>
              <a:ext cx="1886363" cy="405076"/>
            </a:xfrm>
            <a:custGeom>
              <a:avLst/>
              <a:gdLst/>
              <a:ahLst/>
              <a:cxnLst/>
              <a:rect r="r" b="b" t="t" l="l"/>
              <a:pathLst>
                <a:path h="405076" w="1886363">
                  <a:moveTo>
                    <a:pt x="0" y="0"/>
                  </a:moveTo>
                  <a:lnTo>
                    <a:pt x="1886363" y="0"/>
                  </a:lnTo>
                  <a:lnTo>
                    <a:pt x="1886363" y="405076"/>
                  </a:lnTo>
                  <a:lnTo>
                    <a:pt x="0" y="405076"/>
                  </a:lnTo>
                  <a:close/>
                </a:path>
              </a:pathLst>
            </a:custGeom>
            <a:solidFill>
              <a:srgbClr val="55828B">
                <a:alpha val="49804"/>
              </a:srgbClr>
            </a:solidFill>
            <a:ln w="38100" cap="sq">
              <a:solidFill>
                <a:srgbClr val="5769D4">
                  <a:alpha val="49804"/>
                </a:srgbClr>
              </a:solidFill>
              <a:prstDash val="solid"/>
              <a:miter/>
            </a:ln>
          </p:spPr>
        </p:sp>
        <p:sp>
          <p:nvSpPr>
            <p:cNvPr name="TextBox 21" id="21"/>
            <p:cNvSpPr txBox="true"/>
            <p:nvPr/>
          </p:nvSpPr>
          <p:spPr>
            <a:xfrm>
              <a:off x="0" y="-47625"/>
              <a:ext cx="1886363" cy="452701"/>
            </a:xfrm>
            <a:prstGeom prst="rect">
              <a:avLst/>
            </a:prstGeom>
          </p:spPr>
          <p:txBody>
            <a:bodyPr anchor="ctr" rtlCol="false" tIns="50800" lIns="50800" bIns="50800" rIns="50800"/>
            <a:lstStyle/>
            <a:p>
              <a:pPr algn="ctr">
                <a:lnSpc>
                  <a:spcPts val="3333"/>
                </a:lnSpc>
              </a:pPr>
            </a:p>
          </p:txBody>
        </p:sp>
      </p:grpSp>
      <p:grpSp>
        <p:nvGrpSpPr>
          <p:cNvPr name="Group 22" id="22"/>
          <p:cNvGrpSpPr/>
          <p:nvPr/>
        </p:nvGrpSpPr>
        <p:grpSpPr>
          <a:xfrm rot="0">
            <a:off x="5649113" y="8008314"/>
            <a:ext cx="7162285" cy="1526363"/>
            <a:chOff x="0" y="0"/>
            <a:chExt cx="1886363" cy="402005"/>
          </a:xfrm>
        </p:grpSpPr>
        <p:sp>
          <p:nvSpPr>
            <p:cNvPr name="Freeform 23" id="23"/>
            <p:cNvSpPr/>
            <p:nvPr/>
          </p:nvSpPr>
          <p:spPr>
            <a:xfrm flipH="false" flipV="false" rot="0">
              <a:off x="0" y="0"/>
              <a:ext cx="1886363" cy="402005"/>
            </a:xfrm>
            <a:custGeom>
              <a:avLst/>
              <a:gdLst/>
              <a:ahLst/>
              <a:cxnLst/>
              <a:rect r="r" b="b" t="t" l="l"/>
              <a:pathLst>
                <a:path h="402005" w="1886363">
                  <a:moveTo>
                    <a:pt x="0" y="0"/>
                  </a:moveTo>
                  <a:lnTo>
                    <a:pt x="1886363" y="0"/>
                  </a:lnTo>
                  <a:lnTo>
                    <a:pt x="1886363" y="402005"/>
                  </a:lnTo>
                  <a:lnTo>
                    <a:pt x="0" y="402005"/>
                  </a:lnTo>
                  <a:close/>
                </a:path>
              </a:pathLst>
            </a:custGeom>
            <a:solidFill>
              <a:srgbClr val="87BBA2">
                <a:alpha val="50980"/>
              </a:srgbClr>
            </a:solidFill>
            <a:ln w="38100" cap="sq">
              <a:solidFill>
                <a:srgbClr val="55828B">
                  <a:alpha val="50980"/>
                </a:srgbClr>
              </a:solidFill>
              <a:prstDash val="solid"/>
              <a:miter/>
            </a:ln>
          </p:spPr>
        </p:sp>
        <p:sp>
          <p:nvSpPr>
            <p:cNvPr name="TextBox 24" id="24"/>
            <p:cNvSpPr txBox="true"/>
            <p:nvPr/>
          </p:nvSpPr>
          <p:spPr>
            <a:xfrm>
              <a:off x="0" y="-47625"/>
              <a:ext cx="1886363" cy="449630"/>
            </a:xfrm>
            <a:prstGeom prst="rect">
              <a:avLst/>
            </a:prstGeom>
          </p:spPr>
          <p:txBody>
            <a:bodyPr anchor="ctr" rtlCol="false" tIns="50800" lIns="50800" bIns="50800" rIns="50800"/>
            <a:lstStyle/>
            <a:p>
              <a:pPr algn="ctr">
                <a:lnSpc>
                  <a:spcPts val="3333"/>
                </a:lnSpc>
              </a:pPr>
            </a:p>
          </p:txBody>
        </p:sp>
      </p:grpSp>
      <p:sp>
        <p:nvSpPr>
          <p:cNvPr name="Freeform 25" id="25"/>
          <p:cNvSpPr/>
          <p:nvPr/>
        </p:nvSpPr>
        <p:spPr>
          <a:xfrm flipH="false" flipV="false" rot="0">
            <a:off x="341984" y="4622575"/>
            <a:ext cx="520925" cy="520925"/>
          </a:xfrm>
          <a:custGeom>
            <a:avLst/>
            <a:gdLst/>
            <a:ahLst/>
            <a:cxnLst/>
            <a:rect r="r" b="b" t="t" l="l"/>
            <a:pathLst>
              <a:path h="520925" w="520925">
                <a:moveTo>
                  <a:pt x="0" y="0"/>
                </a:moveTo>
                <a:lnTo>
                  <a:pt x="520925" y="0"/>
                </a:lnTo>
                <a:lnTo>
                  <a:pt x="520925" y="520925"/>
                </a:lnTo>
                <a:lnTo>
                  <a:pt x="0" y="52092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26" id="26"/>
          <p:cNvSpPr/>
          <p:nvPr/>
        </p:nvSpPr>
        <p:spPr>
          <a:xfrm flipH="false" flipV="false" rot="0">
            <a:off x="9603611" y="4550080"/>
            <a:ext cx="665916" cy="665916"/>
          </a:xfrm>
          <a:custGeom>
            <a:avLst/>
            <a:gdLst/>
            <a:ahLst/>
            <a:cxnLst/>
            <a:rect r="r" b="b" t="t" l="l"/>
            <a:pathLst>
              <a:path h="665916" w="665916">
                <a:moveTo>
                  <a:pt x="0" y="0"/>
                </a:moveTo>
                <a:lnTo>
                  <a:pt x="665915" y="0"/>
                </a:lnTo>
                <a:lnTo>
                  <a:pt x="665915" y="665915"/>
                </a:lnTo>
                <a:lnTo>
                  <a:pt x="0" y="66591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7" id="27"/>
          <p:cNvSpPr/>
          <p:nvPr/>
        </p:nvSpPr>
        <p:spPr>
          <a:xfrm flipH="false" flipV="false" rot="0">
            <a:off x="247260" y="6332062"/>
            <a:ext cx="615648" cy="615648"/>
          </a:xfrm>
          <a:custGeom>
            <a:avLst/>
            <a:gdLst/>
            <a:ahLst/>
            <a:cxnLst/>
            <a:rect r="r" b="b" t="t" l="l"/>
            <a:pathLst>
              <a:path h="615648" w="615648">
                <a:moveTo>
                  <a:pt x="0" y="0"/>
                </a:moveTo>
                <a:lnTo>
                  <a:pt x="615649" y="0"/>
                </a:lnTo>
                <a:lnTo>
                  <a:pt x="615649" y="615648"/>
                </a:lnTo>
                <a:lnTo>
                  <a:pt x="0" y="61564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8" id="28"/>
          <p:cNvSpPr/>
          <p:nvPr/>
        </p:nvSpPr>
        <p:spPr>
          <a:xfrm flipH="false" flipV="false" rot="0">
            <a:off x="9572640" y="6263711"/>
            <a:ext cx="696887" cy="696887"/>
          </a:xfrm>
          <a:custGeom>
            <a:avLst/>
            <a:gdLst/>
            <a:ahLst/>
            <a:cxnLst/>
            <a:rect r="r" b="b" t="t" l="l"/>
            <a:pathLst>
              <a:path h="696887" w="696887">
                <a:moveTo>
                  <a:pt x="0" y="0"/>
                </a:moveTo>
                <a:lnTo>
                  <a:pt x="696886" y="0"/>
                </a:lnTo>
                <a:lnTo>
                  <a:pt x="696886" y="696887"/>
                </a:lnTo>
                <a:lnTo>
                  <a:pt x="0" y="696887"/>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29" id="29"/>
          <p:cNvSpPr/>
          <p:nvPr/>
        </p:nvSpPr>
        <p:spPr>
          <a:xfrm flipH="false" flipV="false" rot="0">
            <a:off x="5012647" y="8391502"/>
            <a:ext cx="636467" cy="636467"/>
          </a:xfrm>
          <a:custGeom>
            <a:avLst/>
            <a:gdLst/>
            <a:ahLst/>
            <a:cxnLst/>
            <a:rect r="r" b="b" t="t" l="l"/>
            <a:pathLst>
              <a:path h="636467" w="636467">
                <a:moveTo>
                  <a:pt x="0" y="0"/>
                </a:moveTo>
                <a:lnTo>
                  <a:pt x="636466" y="0"/>
                </a:lnTo>
                <a:lnTo>
                  <a:pt x="636466" y="636467"/>
                </a:lnTo>
                <a:lnTo>
                  <a:pt x="0" y="63646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30" id="30"/>
          <p:cNvSpPr txBox="true"/>
          <p:nvPr/>
        </p:nvSpPr>
        <p:spPr>
          <a:xfrm rot="0">
            <a:off x="0" y="244164"/>
            <a:ext cx="13898556" cy="1110574"/>
          </a:xfrm>
          <a:prstGeom prst="rect">
            <a:avLst/>
          </a:prstGeom>
        </p:spPr>
        <p:txBody>
          <a:bodyPr anchor="t" rtlCol="false" tIns="0" lIns="0" bIns="0" rIns="0">
            <a:spAutoFit/>
          </a:bodyPr>
          <a:lstStyle/>
          <a:p>
            <a:pPr algn="ctr">
              <a:lnSpc>
                <a:spcPts val="9022"/>
              </a:lnSpc>
            </a:pPr>
            <a:r>
              <a:rPr lang="en-US" sz="6444" b="true">
                <a:solidFill>
                  <a:srgbClr val="000000"/>
                </a:solidFill>
                <a:latin typeface="Canva Sans Bold"/>
                <a:ea typeface="Canva Sans Bold"/>
                <a:cs typeface="Canva Sans Bold"/>
                <a:sym typeface="Canva Sans Bold"/>
              </a:rPr>
              <a:t>Stakeholder mapping template  </a:t>
            </a:r>
          </a:p>
        </p:txBody>
      </p:sp>
      <p:sp>
        <p:nvSpPr>
          <p:cNvPr name="TextBox 31" id="31"/>
          <p:cNvSpPr txBox="true"/>
          <p:nvPr/>
        </p:nvSpPr>
        <p:spPr>
          <a:xfrm rot="0">
            <a:off x="1028700" y="2398087"/>
            <a:ext cx="16403112" cy="1526187"/>
          </a:xfrm>
          <a:prstGeom prst="rect">
            <a:avLst/>
          </a:prstGeom>
        </p:spPr>
        <p:txBody>
          <a:bodyPr anchor="t" rtlCol="false" tIns="0" lIns="0" bIns="0" rIns="0">
            <a:spAutoFit/>
          </a:bodyPr>
          <a:lstStyle/>
          <a:p>
            <a:pPr algn="l">
              <a:lnSpc>
                <a:spcPts val="3359"/>
              </a:lnSpc>
            </a:pPr>
            <a:r>
              <a:rPr lang="en-US" sz="2400">
                <a:solidFill>
                  <a:srgbClr val="000000"/>
                </a:solidFill>
                <a:latin typeface="Canva Sans"/>
                <a:ea typeface="Canva Sans"/>
                <a:cs typeface="Canva Sans"/>
                <a:sym typeface="Canva Sans"/>
              </a:rPr>
              <a:t>Let’s go to Miro and introduce the template. This Miro template uses a dream holiday metaphor to help young people practise the skill of stakeholder mapping in a fun and relatable way. Key activites include: </a:t>
            </a:r>
          </a:p>
          <a:p>
            <a:pPr algn="ctr">
              <a:lnSpc>
                <a:spcPts val="5848"/>
              </a:lnSpc>
            </a:pPr>
          </a:p>
        </p:txBody>
      </p:sp>
      <p:sp>
        <p:nvSpPr>
          <p:cNvPr name="TextBox 32" id="32"/>
          <p:cNvSpPr txBox="true"/>
          <p:nvPr/>
        </p:nvSpPr>
        <p:spPr>
          <a:xfrm rot="0">
            <a:off x="1135247" y="4386540"/>
            <a:ext cx="6746789" cy="1663544"/>
          </a:xfrm>
          <a:prstGeom prst="rect">
            <a:avLst/>
          </a:prstGeom>
        </p:spPr>
        <p:txBody>
          <a:bodyPr anchor="t" rtlCol="false" tIns="0" lIns="0" bIns="0" rIns="0">
            <a:spAutoFit/>
          </a:bodyPr>
          <a:lstStyle/>
          <a:p>
            <a:pPr algn="l">
              <a:lnSpc>
                <a:spcPts val="3333"/>
              </a:lnSpc>
            </a:pPr>
            <a:r>
              <a:rPr lang="en-US" sz="2381" b="true">
                <a:solidFill>
                  <a:srgbClr val="000000"/>
                </a:solidFill>
                <a:latin typeface="Canva Sans Bold"/>
                <a:ea typeface="Canva Sans Bold"/>
                <a:cs typeface="Canva Sans Bold"/>
                <a:sym typeface="Canva Sans Bold"/>
              </a:rPr>
              <a:t>The 5 W’s: </a:t>
            </a:r>
          </a:p>
          <a:p>
            <a:pPr algn="l">
              <a:lnSpc>
                <a:spcPts val="3333"/>
              </a:lnSpc>
            </a:pPr>
            <a:r>
              <a:rPr lang="en-US" sz="2381">
                <a:solidFill>
                  <a:srgbClr val="000000"/>
                </a:solidFill>
                <a:latin typeface="Canva Sans"/>
                <a:ea typeface="Canva Sans"/>
                <a:cs typeface="Canva Sans"/>
                <a:sym typeface="Canva Sans"/>
              </a:rPr>
              <a:t>Build your dream holiday using who, what, where, when and how.</a:t>
            </a:r>
          </a:p>
          <a:p>
            <a:pPr algn="l">
              <a:lnSpc>
                <a:spcPts val="3333"/>
              </a:lnSpc>
              <a:spcBef>
                <a:spcPct val="0"/>
              </a:spcBef>
            </a:pPr>
          </a:p>
        </p:txBody>
      </p:sp>
      <p:sp>
        <p:nvSpPr>
          <p:cNvPr name="TextBox 33" id="33"/>
          <p:cNvSpPr txBox="true"/>
          <p:nvPr/>
        </p:nvSpPr>
        <p:spPr>
          <a:xfrm rot="0">
            <a:off x="1135247" y="6083366"/>
            <a:ext cx="6746789" cy="1244444"/>
          </a:xfrm>
          <a:prstGeom prst="rect">
            <a:avLst/>
          </a:prstGeom>
        </p:spPr>
        <p:txBody>
          <a:bodyPr anchor="t" rtlCol="false" tIns="0" lIns="0" bIns="0" rIns="0">
            <a:spAutoFit/>
          </a:bodyPr>
          <a:lstStyle/>
          <a:p>
            <a:pPr algn="l">
              <a:lnSpc>
                <a:spcPts val="3333"/>
              </a:lnSpc>
            </a:pPr>
            <a:r>
              <a:rPr lang="en-US" sz="2381" b="true">
                <a:solidFill>
                  <a:srgbClr val="000000"/>
                </a:solidFill>
                <a:latin typeface="Canva Sans Bold"/>
                <a:ea typeface="Canva Sans Bold"/>
                <a:cs typeface="Canva Sans Bold"/>
                <a:sym typeface="Canva Sans Bold"/>
              </a:rPr>
              <a:t>Stakeholder matrix:</a:t>
            </a:r>
          </a:p>
          <a:p>
            <a:pPr algn="l">
              <a:lnSpc>
                <a:spcPts val="3333"/>
              </a:lnSpc>
            </a:pPr>
            <a:r>
              <a:rPr lang="en-US" sz="2381">
                <a:solidFill>
                  <a:srgbClr val="000000"/>
                </a:solidFill>
                <a:latin typeface="Canva Sans"/>
                <a:ea typeface="Canva Sans"/>
                <a:cs typeface="Canva Sans"/>
                <a:sym typeface="Canva Sans"/>
              </a:rPr>
              <a:t>Plot stakeholders by power and interest.</a:t>
            </a:r>
          </a:p>
          <a:p>
            <a:pPr algn="l">
              <a:lnSpc>
                <a:spcPts val="3333"/>
              </a:lnSpc>
            </a:pPr>
          </a:p>
        </p:txBody>
      </p:sp>
      <p:sp>
        <p:nvSpPr>
          <p:cNvPr name="TextBox 34" id="34"/>
          <p:cNvSpPr txBox="true"/>
          <p:nvPr/>
        </p:nvSpPr>
        <p:spPr>
          <a:xfrm rot="0">
            <a:off x="10407397" y="5963771"/>
            <a:ext cx="6886544" cy="1663544"/>
          </a:xfrm>
          <a:prstGeom prst="rect">
            <a:avLst/>
          </a:prstGeom>
        </p:spPr>
        <p:txBody>
          <a:bodyPr anchor="t" rtlCol="false" tIns="0" lIns="0" bIns="0" rIns="0">
            <a:spAutoFit/>
          </a:bodyPr>
          <a:lstStyle/>
          <a:p>
            <a:pPr algn="l">
              <a:lnSpc>
                <a:spcPts val="3333"/>
              </a:lnSpc>
            </a:pPr>
            <a:r>
              <a:rPr lang="en-US" sz="2381" b="true">
                <a:solidFill>
                  <a:srgbClr val="000000"/>
                </a:solidFill>
                <a:latin typeface="Canva Sans Bold"/>
                <a:ea typeface="Canva Sans Bold"/>
                <a:cs typeface="Canva Sans Bold"/>
                <a:sym typeface="Canva Sans Bold"/>
              </a:rPr>
              <a:t>Transfer it over:</a:t>
            </a:r>
          </a:p>
          <a:p>
            <a:pPr algn="l">
              <a:lnSpc>
                <a:spcPts val="3333"/>
              </a:lnSpc>
            </a:pPr>
            <a:r>
              <a:rPr lang="en-US" sz="2381">
                <a:solidFill>
                  <a:srgbClr val="000000"/>
                </a:solidFill>
                <a:latin typeface="Canva Sans"/>
                <a:ea typeface="Canva Sans"/>
                <a:cs typeface="Canva Sans"/>
                <a:sym typeface="Canva Sans"/>
              </a:rPr>
              <a:t>Reflect on holiday skills and apply to your real project by completing a full stakeholder map,</a:t>
            </a:r>
          </a:p>
          <a:p>
            <a:pPr algn="l">
              <a:lnSpc>
                <a:spcPts val="3333"/>
              </a:lnSpc>
            </a:pPr>
          </a:p>
        </p:txBody>
      </p:sp>
      <p:sp>
        <p:nvSpPr>
          <p:cNvPr name="TextBox 35" id="35"/>
          <p:cNvSpPr txBox="true"/>
          <p:nvPr/>
        </p:nvSpPr>
        <p:spPr>
          <a:xfrm rot="0">
            <a:off x="5856861" y="8079697"/>
            <a:ext cx="6746789" cy="1244444"/>
          </a:xfrm>
          <a:prstGeom prst="rect">
            <a:avLst/>
          </a:prstGeom>
        </p:spPr>
        <p:txBody>
          <a:bodyPr anchor="t" rtlCol="false" tIns="0" lIns="0" bIns="0" rIns="0">
            <a:spAutoFit/>
          </a:bodyPr>
          <a:lstStyle/>
          <a:p>
            <a:pPr algn="l">
              <a:lnSpc>
                <a:spcPts val="3333"/>
              </a:lnSpc>
            </a:pPr>
            <a:r>
              <a:rPr lang="en-US" sz="2381" b="true">
                <a:solidFill>
                  <a:srgbClr val="000000"/>
                </a:solidFill>
                <a:latin typeface="Canva Sans Bold"/>
                <a:ea typeface="Canva Sans Bold"/>
                <a:cs typeface="Canva Sans Bold"/>
                <a:sym typeface="Canva Sans Bold"/>
              </a:rPr>
              <a:t>Outreach: </a:t>
            </a:r>
          </a:p>
          <a:p>
            <a:pPr algn="l">
              <a:lnSpc>
                <a:spcPts val="3333"/>
              </a:lnSpc>
            </a:pPr>
            <a:r>
              <a:rPr lang="en-US" sz="2381">
                <a:solidFill>
                  <a:srgbClr val="000000"/>
                </a:solidFill>
                <a:latin typeface="Canva Sans"/>
                <a:ea typeface="Canva Sans"/>
                <a:cs typeface="Canva Sans"/>
                <a:sym typeface="Canva Sans"/>
              </a:rPr>
              <a:t>Planning what are the next steps after mapping out key stakeholders</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6391954" y="0"/>
            <a:ext cx="1742946" cy="1732253"/>
          </a:xfrm>
          <a:custGeom>
            <a:avLst/>
            <a:gdLst/>
            <a:ahLst/>
            <a:cxnLst/>
            <a:rect r="r" b="b" t="t" l="l"/>
            <a:pathLst>
              <a:path h="1732253" w="1742946">
                <a:moveTo>
                  <a:pt x="0" y="0"/>
                </a:moveTo>
                <a:lnTo>
                  <a:pt x="1742946" y="0"/>
                </a:lnTo>
                <a:lnTo>
                  <a:pt x="1742946" y="1732253"/>
                </a:lnTo>
                <a:lnTo>
                  <a:pt x="0" y="1732253"/>
                </a:lnTo>
                <a:lnTo>
                  <a:pt x="0" y="0"/>
                </a:lnTo>
                <a:close/>
              </a:path>
            </a:pathLst>
          </a:custGeom>
          <a:blipFill>
            <a:blip r:embed="rId2"/>
            <a:stretch>
              <a:fillRect l="0" t="0" r="0" b="0"/>
            </a:stretch>
          </a:blipFill>
        </p:spPr>
      </p:sp>
      <p:grpSp>
        <p:nvGrpSpPr>
          <p:cNvPr name="Group 3" id="3"/>
          <p:cNvGrpSpPr/>
          <p:nvPr/>
        </p:nvGrpSpPr>
        <p:grpSpPr>
          <a:xfrm rot="0">
            <a:off x="790650" y="3020861"/>
            <a:ext cx="7845538" cy="2618063"/>
            <a:chOff x="0" y="0"/>
            <a:chExt cx="2066314" cy="689531"/>
          </a:xfrm>
        </p:grpSpPr>
        <p:sp>
          <p:nvSpPr>
            <p:cNvPr name="Freeform 4" id="4"/>
            <p:cNvSpPr/>
            <p:nvPr/>
          </p:nvSpPr>
          <p:spPr>
            <a:xfrm flipH="false" flipV="false" rot="0">
              <a:off x="0" y="0"/>
              <a:ext cx="2066314" cy="689531"/>
            </a:xfrm>
            <a:custGeom>
              <a:avLst/>
              <a:gdLst/>
              <a:ahLst/>
              <a:cxnLst/>
              <a:rect r="r" b="b" t="t" l="l"/>
              <a:pathLst>
                <a:path h="689531" w="2066314">
                  <a:moveTo>
                    <a:pt x="0" y="0"/>
                  </a:moveTo>
                  <a:lnTo>
                    <a:pt x="2066314" y="0"/>
                  </a:lnTo>
                  <a:lnTo>
                    <a:pt x="2066314" y="689531"/>
                  </a:lnTo>
                  <a:lnTo>
                    <a:pt x="0" y="689531"/>
                  </a:lnTo>
                  <a:close/>
                </a:path>
              </a:pathLst>
            </a:custGeom>
            <a:solidFill>
              <a:srgbClr val="FFFFFF">
                <a:alpha val="50980"/>
              </a:srgbClr>
            </a:solidFill>
            <a:ln w="133350" cap="sq">
              <a:solidFill>
                <a:srgbClr val="FFFFFF">
                  <a:alpha val="50980"/>
                </a:srgbClr>
              </a:solidFill>
              <a:prstDash val="solid"/>
              <a:miter/>
            </a:ln>
          </p:spPr>
        </p:sp>
        <p:sp>
          <p:nvSpPr>
            <p:cNvPr name="TextBox 5" id="5"/>
            <p:cNvSpPr txBox="true"/>
            <p:nvPr/>
          </p:nvSpPr>
          <p:spPr>
            <a:xfrm>
              <a:off x="0" y="-47625"/>
              <a:ext cx="2066314" cy="737156"/>
            </a:xfrm>
            <a:prstGeom prst="rect">
              <a:avLst/>
            </a:prstGeom>
          </p:spPr>
          <p:txBody>
            <a:bodyPr anchor="ctr" rtlCol="false" tIns="50800" lIns="50800" bIns="50800" rIns="50800"/>
            <a:lstStyle/>
            <a:p>
              <a:pPr algn="ctr">
                <a:lnSpc>
                  <a:spcPts val="3333"/>
                </a:lnSpc>
              </a:pPr>
            </a:p>
          </p:txBody>
        </p:sp>
      </p:grpSp>
      <p:sp>
        <p:nvSpPr>
          <p:cNvPr name="TextBox 6" id="6"/>
          <p:cNvSpPr txBox="true"/>
          <p:nvPr/>
        </p:nvSpPr>
        <p:spPr>
          <a:xfrm rot="0">
            <a:off x="1547772" y="3526039"/>
            <a:ext cx="6331293" cy="4178144"/>
          </a:xfrm>
          <a:prstGeom prst="rect">
            <a:avLst/>
          </a:prstGeom>
        </p:spPr>
        <p:txBody>
          <a:bodyPr anchor="t" rtlCol="false" tIns="0" lIns="0" bIns="0" rIns="0">
            <a:spAutoFit/>
          </a:bodyPr>
          <a:lstStyle/>
          <a:p>
            <a:pPr algn="l">
              <a:lnSpc>
                <a:spcPts val="3333"/>
              </a:lnSpc>
            </a:pPr>
            <a:r>
              <a:rPr lang="en-US" sz="2381" b="true">
                <a:solidFill>
                  <a:srgbClr val="4CC9F0"/>
                </a:solidFill>
                <a:latin typeface="Canva Sans Bold"/>
                <a:ea typeface="Canva Sans Bold"/>
                <a:cs typeface="Canva Sans Bold"/>
                <a:sym typeface="Canva Sans Bold"/>
              </a:rPr>
              <a:t>Miro template</a:t>
            </a:r>
          </a:p>
          <a:p>
            <a:pPr algn="l">
              <a:lnSpc>
                <a:spcPts val="3333"/>
              </a:lnSpc>
            </a:pPr>
          </a:p>
          <a:p>
            <a:pPr algn="l">
              <a:lnSpc>
                <a:spcPts val="3333"/>
              </a:lnSpc>
            </a:pPr>
            <a:r>
              <a:rPr lang="en-US" sz="2381">
                <a:solidFill>
                  <a:srgbClr val="000000"/>
                </a:solidFill>
                <a:latin typeface="Canva Sans"/>
                <a:ea typeface="Canva Sans"/>
                <a:cs typeface="Canva Sans"/>
                <a:sym typeface="Canva Sans"/>
              </a:rPr>
              <a:t>You can find this template on Miro under the name ‘Amplify stakeholder mapping’, </a:t>
            </a:r>
          </a:p>
          <a:p>
            <a:pPr algn="l">
              <a:lnSpc>
                <a:spcPts val="3333"/>
              </a:lnSpc>
            </a:pPr>
          </a:p>
          <a:p>
            <a:pPr algn="l">
              <a:lnSpc>
                <a:spcPts val="3333"/>
              </a:lnSpc>
            </a:pPr>
          </a:p>
          <a:p>
            <a:pPr algn="l">
              <a:lnSpc>
                <a:spcPts val="3333"/>
              </a:lnSpc>
            </a:pPr>
          </a:p>
          <a:p>
            <a:pPr algn="l">
              <a:lnSpc>
                <a:spcPts val="3333"/>
              </a:lnSpc>
            </a:pPr>
          </a:p>
          <a:p>
            <a:pPr algn="l">
              <a:lnSpc>
                <a:spcPts val="3333"/>
              </a:lnSpc>
            </a:pPr>
          </a:p>
          <a:p>
            <a:pPr algn="l">
              <a:lnSpc>
                <a:spcPts val="3333"/>
              </a:lnSpc>
              <a:spcBef>
                <a:spcPct val="0"/>
              </a:spcBef>
            </a:pPr>
          </a:p>
        </p:txBody>
      </p:sp>
      <p:grpSp>
        <p:nvGrpSpPr>
          <p:cNvPr name="Group 7" id="7"/>
          <p:cNvGrpSpPr/>
          <p:nvPr/>
        </p:nvGrpSpPr>
        <p:grpSpPr>
          <a:xfrm rot="0">
            <a:off x="790650" y="3364114"/>
            <a:ext cx="259931" cy="2274809"/>
            <a:chOff x="0" y="0"/>
            <a:chExt cx="68459" cy="599127"/>
          </a:xfrm>
        </p:grpSpPr>
        <p:sp>
          <p:nvSpPr>
            <p:cNvPr name="Freeform 8" id="8"/>
            <p:cNvSpPr/>
            <p:nvPr/>
          </p:nvSpPr>
          <p:spPr>
            <a:xfrm flipH="false" flipV="false" rot="0">
              <a:off x="0" y="0"/>
              <a:ext cx="68459" cy="599127"/>
            </a:xfrm>
            <a:custGeom>
              <a:avLst/>
              <a:gdLst/>
              <a:ahLst/>
              <a:cxnLst/>
              <a:rect r="r" b="b" t="t" l="l"/>
              <a:pathLst>
                <a:path h="599127" w="68459">
                  <a:moveTo>
                    <a:pt x="0" y="0"/>
                  </a:moveTo>
                  <a:lnTo>
                    <a:pt x="68459" y="0"/>
                  </a:lnTo>
                  <a:lnTo>
                    <a:pt x="68459" y="599127"/>
                  </a:lnTo>
                  <a:lnTo>
                    <a:pt x="0" y="599127"/>
                  </a:lnTo>
                  <a:close/>
                </a:path>
              </a:pathLst>
            </a:custGeom>
            <a:solidFill>
              <a:srgbClr val="4CC9F0"/>
            </a:solidFill>
          </p:spPr>
        </p:sp>
        <p:sp>
          <p:nvSpPr>
            <p:cNvPr name="TextBox 9" id="9"/>
            <p:cNvSpPr txBox="true"/>
            <p:nvPr/>
          </p:nvSpPr>
          <p:spPr>
            <a:xfrm>
              <a:off x="0" y="-47625"/>
              <a:ext cx="68459" cy="646752"/>
            </a:xfrm>
            <a:prstGeom prst="rect">
              <a:avLst/>
            </a:prstGeom>
          </p:spPr>
          <p:txBody>
            <a:bodyPr anchor="ctr" rtlCol="false" tIns="50800" lIns="50800" bIns="50800" rIns="50800"/>
            <a:lstStyle/>
            <a:p>
              <a:pPr algn="ctr">
                <a:lnSpc>
                  <a:spcPts val="3333"/>
                </a:lnSpc>
              </a:pPr>
            </a:p>
          </p:txBody>
        </p:sp>
      </p:grpSp>
      <p:grpSp>
        <p:nvGrpSpPr>
          <p:cNvPr name="Group 10" id="10"/>
          <p:cNvGrpSpPr/>
          <p:nvPr/>
        </p:nvGrpSpPr>
        <p:grpSpPr>
          <a:xfrm rot="0">
            <a:off x="790650" y="6236572"/>
            <a:ext cx="7845538" cy="3176863"/>
            <a:chOff x="0" y="0"/>
            <a:chExt cx="2066314" cy="836705"/>
          </a:xfrm>
        </p:grpSpPr>
        <p:sp>
          <p:nvSpPr>
            <p:cNvPr name="Freeform 11" id="11"/>
            <p:cNvSpPr/>
            <p:nvPr/>
          </p:nvSpPr>
          <p:spPr>
            <a:xfrm flipH="false" flipV="false" rot="0">
              <a:off x="0" y="0"/>
              <a:ext cx="2066314" cy="836705"/>
            </a:xfrm>
            <a:custGeom>
              <a:avLst/>
              <a:gdLst/>
              <a:ahLst/>
              <a:cxnLst/>
              <a:rect r="r" b="b" t="t" l="l"/>
              <a:pathLst>
                <a:path h="836705" w="2066314">
                  <a:moveTo>
                    <a:pt x="0" y="0"/>
                  </a:moveTo>
                  <a:lnTo>
                    <a:pt x="2066314" y="0"/>
                  </a:lnTo>
                  <a:lnTo>
                    <a:pt x="2066314" y="836705"/>
                  </a:lnTo>
                  <a:lnTo>
                    <a:pt x="0" y="836705"/>
                  </a:lnTo>
                  <a:close/>
                </a:path>
              </a:pathLst>
            </a:custGeom>
            <a:solidFill>
              <a:srgbClr val="FFFFFF">
                <a:alpha val="50980"/>
              </a:srgbClr>
            </a:solidFill>
            <a:ln w="133350" cap="sq">
              <a:solidFill>
                <a:srgbClr val="FFFFFF">
                  <a:alpha val="50980"/>
                </a:srgbClr>
              </a:solidFill>
              <a:prstDash val="solid"/>
              <a:miter/>
            </a:ln>
          </p:spPr>
        </p:sp>
        <p:sp>
          <p:nvSpPr>
            <p:cNvPr name="TextBox 12" id="12"/>
            <p:cNvSpPr txBox="true"/>
            <p:nvPr/>
          </p:nvSpPr>
          <p:spPr>
            <a:xfrm>
              <a:off x="0" y="-47625"/>
              <a:ext cx="2066314" cy="884330"/>
            </a:xfrm>
            <a:prstGeom prst="rect">
              <a:avLst/>
            </a:prstGeom>
          </p:spPr>
          <p:txBody>
            <a:bodyPr anchor="ctr" rtlCol="false" tIns="50800" lIns="50800" bIns="50800" rIns="50800"/>
            <a:lstStyle/>
            <a:p>
              <a:pPr algn="ctr">
                <a:lnSpc>
                  <a:spcPts val="3333"/>
                </a:lnSpc>
              </a:pPr>
            </a:p>
          </p:txBody>
        </p:sp>
      </p:grpSp>
      <p:grpSp>
        <p:nvGrpSpPr>
          <p:cNvPr name="Group 13" id="13"/>
          <p:cNvGrpSpPr/>
          <p:nvPr/>
        </p:nvGrpSpPr>
        <p:grpSpPr>
          <a:xfrm rot="0">
            <a:off x="790650" y="6236572"/>
            <a:ext cx="259931" cy="3176863"/>
            <a:chOff x="0" y="0"/>
            <a:chExt cx="68459" cy="836705"/>
          </a:xfrm>
        </p:grpSpPr>
        <p:sp>
          <p:nvSpPr>
            <p:cNvPr name="Freeform 14" id="14"/>
            <p:cNvSpPr/>
            <p:nvPr/>
          </p:nvSpPr>
          <p:spPr>
            <a:xfrm flipH="false" flipV="false" rot="0">
              <a:off x="0" y="0"/>
              <a:ext cx="68459" cy="836705"/>
            </a:xfrm>
            <a:custGeom>
              <a:avLst/>
              <a:gdLst/>
              <a:ahLst/>
              <a:cxnLst/>
              <a:rect r="r" b="b" t="t" l="l"/>
              <a:pathLst>
                <a:path h="836705" w="68459">
                  <a:moveTo>
                    <a:pt x="0" y="0"/>
                  </a:moveTo>
                  <a:lnTo>
                    <a:pt x="68459" y="0"/>
                  </a:lnTo>
                  <a:lnTo>
                    <a:pt x="68459" y="836705"/>
                  </a:lnTo>
                  <a:lnTo>
                    <a:pt x="0" y="836705"/>
                  </a:lnTo>
                  <a:close/>
                </a:path>
              </a:pathLst>
            </a:custGeom>
            <a:solidFill>
              <a:srgbClr val="4CC9F0"/>
            </a:solidFill>
          </p:spPr>
        </p:sp>
        <p:sp>
          <p:nvSpPr>
            <p:cNvPr name="TextBox 15" id="15"/>
            <p:cNvSpPr txBox="true"/>
            <p:nvPr/>
          </p:nvSpPr>
          <p:spPr>
            <a:xfrm>
              <a:off x="0" y="-47625"/>
              <a:ext cx="68459" cy="884330"/>
            </a:xfrm>
            <a:prstGeom prst="rect">
              <a:avLst/>
            </a:prstGeom>
          </p:spPr>
          <p:txBody>
            <a:bodyPr anchor="ctr" rtlCol="false" tIns="50800" lIns="50800" bIns="50800" rIns="50800"/>
            <a:lstStyle/>
            <a:p>
              <a:pPr algn="ctr">
                <a:lnSpc>
                  <a:spcPts val="3333"/>
                </a:lnSpc>
              </a:pPr>
            </a:p>
          </p:txBody>
        </p:sp>
      </p:grpSp>
      <p:sp>
        <p:nvSpPr>
          <p:cNvPr name="Freeform 16" id="16"/>
          <p:cNvSpPr/>
          <p:nvPr/>
        </p:nvSpPr>
        <p:spPr>
          <a:xfrm flipH="false" flipV="false" rot="0">
            <a:off x="10887301" y="5638924"/>
            <a:ext cx="6022510" cy="2472050"/>
          </a:xfrm>
          <a:custGeom>
            <a:avLst/>
            <a:gdLst/>
            <a:ahLst/>
            <a:cxnLst/>
            <a:rect r="r" b="b" t="t" l="l"/>
            <a:pathLst>
              <a:path h="2472050" w="6022510">
                <a:moveTo>
                  <a:pt x="0" y="0"/>
                </a:moveTo>
                <a:lnTo>
                  <a:pt x="6022510" y="0"/>
                </a:lnTo>
                <a:lnTo>
                  <a:pt x="6022510" y="2472049"/>
                </a:lnTo>
                <a:lnTo>
                  <a:pt x="0" y="2472049"/>
                </a:lnTo>
                <a:lnTo>
                  <a:pt x="0" y="0"/>
                </a:lnTo>
                <a:close/>
              </a:path>
            </a:pathLst>
          </a:custGeom>
          <a:blipFill>
            <a:blip r:embed="rId3"/>
            <a:stretch>
              <a:fillRect l="0" t="0" r="0" b="0"/>
            </a:stretch>
          </a:blipFill>
        </p:spPr>
      </p:sp>
      <p:sp>
        <p:nvSpPr>
          <p:cNvPr name="Freeform 17" id="17"/>
          <p:cNvSpPr/>
          <p:nvPr/>
        </p:nvSpPr>
        <p:spPr>
          <a:xfrm flipH="false" flipV="false" rot="0">
            <a:off x="11866375" y="3020861"/>
            <a:ext cx="4064361" cy="2278506"/>
          </a:xfrm>
          <a:custGeom>
            <a:avLst/>
            <a:gdLst/>
            <a:ahLst/>
            <a:cxnLst/>
            <a:rect r="r" b="b" t="t" l="l"/>
            <a:pathLst>
              <a:path h="2278506" w="4064361">
                <a:moveTo>
                  <a:pt x="0" y="0"/>
                </a:moveTo>
                <a:lnTo>
                  <a:pt x="4064362" y="0"/>
                </a:lnTo>
                <a:lnTo>
                  <a:pt x="4064362" y="2278505"/>
                </a:lnTo>
                <a:lnTo>
                  <a:pt x="0" y="2278505"/>
                </a:lnTo>
                <a:lnTo>
                  <a:pt x="0" y="0"/>
                </a:lnTo>
                <a:close/>
              </a:path>
            </a:pathLst>
          </a:custGeom>
          <a:blipFill>
            <a:blip r:embed="rId4"/>
            <a:stretch>
              <a:fillRect l="0" t="0" r="0" b="0"/>
            </a:stretch>
          </a:blipFill>
        </p:spPr>
      </p:sp>
      <p:sp>
        <p:nvSpPr>
          <p:cNvPr name="TextBox 18" id="18"/>
          <p:cNvSpPr txBox="true"/>
          <p:nvPr/>
        </p:nvSpPr>
        <p:spPr>
          <a:xfrm rot="0">
            <a:off x="0" y="244164"/>
            <a:ext cx="13898556" cy="1110574"/>
          </a:xfrm>
          <a:prstGeom prst="rect">
            <a:avLst/>
          </a:prstGeom>
        </p:spPr>
        <p:txBody>
          <a:bodyPr anchor="t" rtlCol="false" tIns="0" lIns="0" bIns="0" rIns="0">
            <a:spAutoFit/>
          </a:bodyPr>
          <a:lstStyle/>
          <a:p>
            <a:pPr algn="ctr">
              <a:lnSpc>
                <a:spcPts val="9022"/>
              </a:lnSpc>
            </a:pPr>
            <a:r>
              <a:rPr lang="en-US" sz="6444" b="true">
                <a:solidFill>
                  <a:srgbClr val="000000"/>
                </a:solidFill>
                <a:latin typeface="Canva Sans Bold"/>
                <a:ea typeface="Canva Sans Bold"/>
                <a:cs typeface="Canva Sans Bold"/>
                <a:sym typeface="Canva Sans Bold"/>
              </a:rPr>
              <a:t>Where can we find the template</a:t>
            </a:r>
          </a:p>
        </p:txBody>
      </p:sp>
      <p:sp>
        <p:nvSpPr>
          <p:cNvPr name="TextBox 19" id="19"/>
          <p:cNvSpPr txBox="true"/>
          <p:nvPr/>
        </p:nvSpPr>
        <p:spPr>
          <a:xfrm rot="0">
            <a:off x="1547772" y="6741751"/>
            <a:ext cx="6331293" cy="2501744"/>
          </a:xfrm>
          <a:prstGeom prst="rect">
            <a:avLst/>
          </a:prstGeom>
        </p:spPr>
        <p:txBody>
          <a:bodyPr anchor="t" rtlCol="false" tIns="0" lIns="0" bIns="0" rIns="0">
            <a:spAutoFit/>
          </a:bodyPr>
          <a:lstStyle/>
          <a:p>
            <a:pPr algn="l">
              <a:lnSpc>
                <a:spcPts val="3333"/>
              </a:lnSpc>
            </a:pPr>
            <a:r>
              <a:rPr lang="en-US" sz="2381" b="true">
                <a:solidFill>
                  <a:srgbClr val="4CC9F0"/>
                </a:solidFill>
                <a:latin typeface="Canva Sans Bold"/>
                <a:ea typeface="Canva Sans Bold"/>
                <a:cs typeface="Canva Sans Bold"/>
                <a:sym typeface="Canva Sans Bold"/>
              </a:rPr>
              <a:t>PDF and other assets </a:t>
            </a:r>
          </a:p>
          <a:p>
            <a:pPr algn="l">
              <a:lnSpc>
                <a:spcPts val="3333"/>
              </a:lnSpc>
            </a:pPr>
          </a:p>
          <a:p>
            <a:pPr algn="l">
              <a:lnSpc>
                <a:spcPts val="3333"/>
              </a:lnSpc>
            </a:pPr>
            <a:r>
              <a:rPr lang="en-US" sz="2381">
                <a:solidFill>
                  <a:srgbClr val="000000"/>
                </a:solidFill>
                <a:latin typeface="Canva Sans"/>
                <a:ea typeface="Canva Sans"/>
                <a:cs typeface="Canva Sans"/>
                <a:sym typeface="Canva Sans"/>
              </a:rPr>
              <a:t>PDF versions of the activites and all ther accompanying assets can also be found on our website </a:t>
            </a:r>
          </a:p>
          <a:p>
            <a:pPr algn="l">
              <a:lnSpc>
                <a:spcPts val="3333"/>
              </a:lnSpc>
            </a:pP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9144000" cy="10287000"/>
            <a:chOff x="0" y="0"/>
            <a:chExt cx="2408296" cy="2709333"/>
          </a:xfrm>
        </p:grpSpPr>
        <p:sp>
          <p:nvSpPr>
            <p:cNvPr name="Freeform 3" id="3"/>
            <p:cNvSpPr/>
            <p:nvPr/>
          </p:nvSpPr>
          <p:spPr>
            <a:xfrm flipH="false" flipV="false" rot="0">
              <a:off x="0" y="0"/>
              <a:ext cx="2408296" cy="2709333"/>
            </a:xfrm>
            <a:custGeom>
              <a:avLst/>
              <a:gdLst/>
              <a:ahLst/>
              <a:cxnLst/>
              <a:rect r="r" b="b" t="t" l="l"/>
              <a:pathLst>
                <a:path h="2709333" w="2408296">
                  <a:moveTo>
                    <a:pt x="0" y="0"/>
                  </a:moveTo>
                  <a:lnTo>
                    <a:pt x="2408296" y="0"/>
                  </a:lnTo>
                  <a:lnTo>
                    <a:pt x="2408296" y="2709333"/>
                  </a:lnTo>
                  <a:lnTo>
                    <a:pt x="0" y="2709333"/>
                  </a:lnTo>
                  <a:close/>
                </a:path>
              </a:pathLst>
            </a:custGeom>
            <a:solidFill>
              <a:srgbClr val="4CC9F0"/>
            </a:solidFill>
          </p:spPr>
        </p:sp>
        <p:sp>
          <p:nvSpPr>
            <p:cNvPr name="TextBox 4" id="4"/>
            <p:cNvSpPr txBox="true"/>
            <p:nvPr/>
          </p:nvSpPr>
          <p:spPr>
            <a:xfrm>
              <a:off x="0" y="-47625"/>
              <a:ext cx="2408296" cy="2756958"/>
            </a:xfrm>
            <a:prstGeom prst="rect">
              <a:avLst/>
            </a:prstGeom>
          </p:spPr>
          <p:txBody>
            <a:bodyPr anchor="ctr" rtlCol="false" tIns="50800" lIns="50800" bIns="50800" rIns="50800"/>
            <a:lstStyle/>
            <a:p>
              <a:pPr algn="ctr">
                <a:lnSpc>
                  <a:spcPts val="3333"/>
                </a:lnSpc>
              </a:pPr>
            </a:p>
          </p:txBody>
        </p:sp>
      </p:grpSp>
      <p:grpSp>
        <p:nvGrpSpPr>
          <p:cNvPr name="Group 5" id="5"/>
          <p:cNvGrpSpPr/>
          <p:nvPr/>
        </p:nvGrpSpPr>
        <p:grpSpPr>
          <a:xfrm rot="0">
            <a:off x="9144000" y="0"/>
            <a:ext cx="247135" cy="10287000"/>
            <a:chOff x="0" y="0"/>
            <a:chExt cx="65089" cy="2709333"/>
          </a:xfrm>
        </p:grpSpPr>
        <p:sp>
          <p:nvSpPr>
            <p:cNvPr name="Freeform 6" id="6"/>
            <p:cNvSpPr/>
            <p:nvPr/>
          </p:nvSpPr>
          <p:spPr>
            <a:xfrm flipH="false" flipV="false" rot="0">
              <a:off x="0" y="0"/>
              <a:ext cx="65089" cy="2709333"/>
            </a:xfrm>
            <a:custGeom>
              <a:avLst/>
              <a:gdLst/>
              <a:ahLst/>
              <a:cxnLst/>
              <a:rect r="r" b="b" t="t" l="l"/>
              <a:pathLst>
                <a:path h="2709333" w="65089">
                  <a:moveTo>
                    <a:pt x="0" y="0"/>
                  </a:moveTo>
                  <a:lnTo>
                    <a:pt x="65089" y="0"/>
                  </a:lnTo>
                  <a:lnTo>
                    <a:pt x="65089" y="2709333"/>
                  </a:lnTo>
                  <a:lnTo>
                    <a:pt x="0" y="2709333"/>
                  </a:lnTo>
                  <a:close/>
                </a:path>
              </a:pathLst>
            </a:custGeom>
            <a:solidFill>
              <a:srgbClr val="5769D4"/>
            </a:solidFill>
          </p:spPr>
        </p:sp>
        <p:sp>
          <p:nvSpPr>
            <p:cNvPr name="TextBox 7" id="7"/>
            <p:cNvSpPr txBox="true"/>
            <p:nvPr/>
          </p:nvSpPr>
          <p:spPr>
            <a:xfrm>
              <a:off x="0" y="-47625"/>
              <a:ext cx="65089" cy="2756958"/>
            </a:xfrm>
            <a:prstGeom prst="rect">
              <a:avLst/>
            </a:prstGeom>
          </p:spPr>
          <p:txBody>
            <a:bodyPr anchor="ctr" rtlCol="false" tIns="50800" lIns="50800" bIns="50800" rIns="50800"/>
            <a:lstStyle/>
            <a:p>
              <a:pPr algn="ctr">
                <a:lnSpc>
                  <a:spcPts val="3333"/>
                </a:lnSpc>
              </a:pPr>
            </a:p>
          </p:txBody>
        </p:sp>
      </p:grpSp>
      <p:sp>
        <p:nvSpPr>
          <p:cNvPr name="Freeform 8" id="8"/>
          <p:cNvSpPr/>
          <p:nvPr/>
        </p:nvSpPr>
        <p:spPr>
          <a:xfrm flipH="false" flipV="false" rot="0">
            <a:off x="2437554" y="636356"/>
            <a:ext cx="4268893" cy="4268893"/>
          </a:xfrm>
          <a:custGeom>
            <a:avLst/>
            <a:gdLst/>
            <a:ahLst/>
            <a:cxnLst/>
            <a:rect r="r" b="b" t="t" l="l"/>
            <a:pathLst>
              <a:path h="4268893" w="4268893">
                <a:moveTo>
                  <a:pt x="0" y="0"/>
                </a:moveTo>
                <a:lnTo>
                  <a:pt x="4268892" y="0"/>
                </a:lnTo>
                <a:lnTo>
                  <a:pt x="4268892" y="4268892"/>
                </a:lnTo>
                <a:lnTo>
                  <a:pt x="0" y="4268892"/>
                </a:lnTo>
                <a:lnTo>
                  <a:pt x="0" y="0"/>
                </a:lnTo>
                <a:close/>
              </a:path>
            </a:pathLst>
          </a:custGeom>
          <a:blipFill>
            <a:blip r:embed="rId2"/>
            <a:stretch>
              <a:fillRect l="0" t="0" r="0" b="0"/>
            </a:stretch>
          </a:blipFill>
        </p:spPr>
      </p:sp>
      <p:grpSp>
        <p:nvGrpSpPr>
          <p:cNvPr name="Group 9" id="9"/>
          <p:cNvGrpSpPr/>
          <p:nvPr/>
        </p:nvGrpSpPr>
        <p:grpSpPr>
          <a:xfrm rot="0">
            <a:off x="10260997" y="4090451"/>
            <a:ext cx="6998303" cy="3339526"/>
            <a:chOff x="0" y="0"/>
            <a:chExt cx="1843174" cy="879546"/>
          </a:xfrm>
        </p:grpSpPr>
        <p:sp>
          <p:nvSpPr>
            <p:cNvPr name="Freeform 10" id="10"/>
            <p:cNvSpPr/>
            <p:nvPr/>
          </p:nvSpPr>
          <p:spPr>
            <a:xfrm flipH="false" flipV="false" rot="0">
              <a:off x="0" y="0"/>
              <a:ext cx="1843175" cy="879546"/>
            </a:xfrm>
            <a:custGeom>
              <a:avLst/>
              <a:gdLst/>
              <a:ahLst/>
              <a:cxnLst/>
              <a:rect r="r" b="b" t="t" l="l"/>
              <a:pathLst>
                <a:path h="879546" w="1843175">
                  <a:moveTo>
                    <a:pt x="56419" y="0"/>
                  </a:moveTo>
                  <a:lnTo>
                    <a:pt x="1786755" y="0"/>
                  </a:lnTo>
                  <a:cubicBezTo>
                    <a:pt x="1801719" y="0"/>
                    <a:pt x="1816069" y="5944"/>
                    <a:pt x="1826650" y="16525"/>
                  </a:cubicBezTo>
                  <a:cubicBezTo>
                    <a:pt x="1837230" y="27105"/>
                    <a:pt x="1843175" y="41456"/>
                    <a:pt x="1843175" y="56419"/>
                  </a:cubicBezTo>
                  <a:lnTo>
                    <a:pt x="1843175" y="823127"/>
                  </a:lnTo>
                  <a:cubicBezTo>
                    <a:pt x="1843175" y="838090"/>
                    <a:pt x="1837230" y="852441"/>
                    <a:pt x="1826650" y="863021"/>
                  </a:cubicBezTo>
                  <a:cubicBezTo>
                    <a:pt x="1816069" y="873602"/>
                    <a:pt x="1801719" y="879546"/>
                    <a:pt x="1786755" y="879546"/>
                  </a:cubicBezTo>
                  <a:lnTo>
                    <a:pt x="56419" y="879546"/>
                  </a:lnTo>
                  <a:cubicBezTo>
                    <a:pt x="25260" y="879546"/>
                    <a:pt x="0" y="854286"/>
                    <a:pt x="0" y="823127"/>
                  </a:cubicBezTo>
                  <a:lnTo>
                    <a:pt x="0" y="56419"/>
                  </a:lnTo>
                  <a:cubicBezTo>
                    <a:pt x="0" y="41456"/>
                    <a:pt x="5944" y="27105"/>
                    <a:pt x="16525" y="16525"/>
                  </a:cubicBezTo>
                  <a:cubicBezTo>
                    <a:pt x="27105" y="5944"/>
                    <a:pt x="41456" y="0"/>
                    <a:pt x="56419" y="0"/>
                  </a:cubicBezTo>
                  <a:close/>
                </a:path>
              </a:pathLst>
            </a:custGeom>
            <a:solidFill>
              <a:srgbClr val="BBE2F7"/>
            </a:solidFill>
          </p:spPr>
        </p:sp>
        <p:sp>
          <p:nvSpPr>
            <p:cNvPr name="TextBox 11" id="11"/>
            <p:cNvSpPr txBox="true"/>
            <p:nvPr/>
          </p:nvSpPr>
          <p:spPr>
            <a:xfrm>
              <a:off x="0" y="-47625"/>
              <a:ext cx="1843174" cy="927171"/>
            </a:xfrm>
            <a:prstGeom prst="rect">
              <a:avLst/>
            </a:prstGeom>
          </p:spPr>
          <p:txBody>
            <a:bodyPr anchor="ctr" rtlCol="false" tIns="50800" lIns="50800" bIns="50800" rIns="50800"/>
            <a:lstStyle/>
            <a:p>
              <a:pPr algn="ctr">
                <a:lnSpc>
                  <a:spcPts val="3333"/>
                </a:lnSpc>
              </a:pPr>
            </a:p>
          </p:txBody>
        </p:sp>
      </p:grpSp>
      <p:sp>
        <p:nvSpPr>
          <p:cNvPr name="Freeform 12" id="12"/>
          <p:cNvSpPr/>
          <p:nvPr/>
        </p:nvSpPr>
        <p:spPr>
          <a:xfrm flipH="false" flipV="false" rot="0">
            <a:off x="10708491" y="5053473"/>
            <a:ext cx="520925" cy="520925"/>
          </a:xfrm>
          <a:custGeom>
            <a:avLst/>
            <a:gdLst/>
            <a:ahLst/>
            <a:cxnLst/>
            <a:rect r="r" b="b" t="t" l="l"/>
            <a:pathLst>
              <a:path h="520925" w="520925">
                <a:moveTo>
                  <a:pt x="0" y="0"/>
                </a:moveTo>
                <a:lnTo>
                  <a:pt x="520925" y="0"/>
                </a:lnTo>
                <a:lnTo>
                  <a:pt x="520925" y="520925"/>
                </a:lnTo>
                <a:lnTo>
                  <a:pt x="0" y="52092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3" id="13"/>
          <p:cNvSpPr/>
          <p:nvPr/>
        </p:nvSpPr>
        <p:spPr>
          <a:xfrm flipH="false" flipV="false" rot="0">
            <a:off x="10635996" y="6224898"/>
            <a:ext cx="665916" cy="665916"/>
          </a:xfrm>
          <a:custGeom>
            <a:avLst/>
            <a:gdLst/>
            <a:ahLst/>
            <a:cxnLst/>
            <a:rect r="r" b="b" t="t" l="l"/>
            <a:pathLst>
              <a:path h="665916" w="665916">
                <a:moveTo>
                  <a:pt x="0" y="0"/>
                </a:moveTo>
                <a:lnTo>
                  <a:pt x="665916" y="0"/>
                </a:lnTo>
                <a:lnTo>
                  <a:pt x="665916" y="665915"/>
                </a:lnTo>
                <a:lnTo>
                  <a:pt x="0" y="66591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4" id="14"/>
          <p:cNvSpPr txBox="true"/>
          <p:nvPr/>
        </p:nvSpPr>
        <p:spPr>
          <a:xfrm rot="0">
            <a:off x="0" y="5799983"/>
            <a:ext cx="9005797" cy="2830189"/>
          </a:xfrm>
          <a:prstGeom prst="rect">
            <a:avLst/>
          </a:prstGeom>
        </p:spPr>
        <p:txBody>
          <a:bodyPr anchor="t" rtlCol="false" tIns="0" lIns="0" bIns="0" rIns="0">
            <a:spAutoFit/>
          </a:bodyPr>
          <a:lstStyle/>
          <a:p>
            <a:pPr algn="ctr">
              <a:lnSpc>
                <a:spcPts val="10220"/>
              </a:lnSpc>
            </a:pPr>
            <a:r>
              <a:rPr lang="en-US" sz="7300" b="true">
                <a:solidFill>
                  <a:srgbClr val="FFFFFF"/>
                </a:solidFill>
                <a:latin typeface="Canva Sans Bold"/>
                <a:ea typeface="Canva Sans Bold"/>
                <a:cs typeface="Canva Sans Bold"/>
                <a:sym typeface="Canva Sans Bold"/>
              </a:rPr>
              <a:t>Breakout rooms</a:t>
            </a:r>
          </a:p>
          <a:p>
            <a:pPr algn="ctr">
              <a:lnSpc>
                <a:spcPts val="12740"/>
              </a:lnSpc>
            </a:pPr>
          </a:p>
        </p:txBody>
      </p:sp>
      <p:sp>
        <p:nvSpPr>
          <p:cNvPr name="TextBox 15" id="15"/>
          <p:cNvSpPr txBox="true"/>
          <p:nvPr/>
        </p:nvSpPr>
        <p:spPr>
          <a:xfrm rot="0">
            <a:off x="10758410" y="4345162"/>
            <a:ext cx="3595574" cy="406244"/>
          </a:xfrm>
          <a:prstGeom prst="rect">
            <a:avLst/>
          </a:prstGeom>
        </p:spPr>
        <p:txBody>
          <a:bodyPr anchor="t" rtlCol="false" tIns="0" lIns="0" bIns="0" rIns="0">
            <a:spAutoFit/>
          </a:bodyPr>
          <a:lstStyle/>
          <a:p>
            <a:pPr algn="l">
              <a:lnSpc>
                <a:spcPts val="3333"/>
              </a:lnSpc>
              <a:spcBef>
                <a:spcPct val="0"/>
              </a:spcBef>
            </a:pPr>
            <a:r>
              <a:rPr lang="en-US" b="true" sz="2381">
                <a:solidFill>
                  <a:srgbClr val="5769D4"/>
                </a:solidFill>
                <a:latin typeface="Canva Sans Bold"/>
                <a:ea typeface="Canva Sans Bold"/>
                <a:cs typeface="Canva Sans Bold"/>
                <a:sym typeface="Canva Sans Bold"/>
              </a:rPr>
              <a:t>Now </a:t>
            </a:r>
            <a:r>
              <a:rPr lang="en-US" b="true" sz="2381">
                <a:solidFill>
                  <a:srgbClr val="5769D4"/>
                </a:solidFill>
                <a:latin typeface="Canva Sans Bold"/>
                <a:ea typeface="Canva Sans Bold"/>
                <a:cs typeface="Canva Sans Bold"/>
                <a:sym typeface="Canva Sans Bold"/>
              </a:rPr>
              <a:t>you will:</a:t>
            </a:r>
          </a:p>
        </p:txBody>
      </p:sp>
      <p:sp>
        <p:nvSpPr>
          <p:cNvPr name="TextBox 16" id="16"/>
          <p:cNvSpPr txBox="true"/>
          <p:nvPr/>
        </p:nvSpPr>
        <p:spPr>
          <a:xfrm rot="0">
            <a:off x="11360151" y="5005848"/>
            <a:ext cx="5699489" cy="825344"/>
          </a:xfrm>
          <a:prstGeom prst="rect">
            <a:avLst/>
          </a:prstGeom>
        </p:spPr>
        <p:txBody>
          <a:bodyPr anchor="t" rtlCol="false" tIns="0" lIns="0" bIns="0" rIns="0">
            <a:spAutoFit/>
          </a:bodyPr>
          <a:lstStyle/>
          <a:p>
            <a:pPr algn="l">
              <a:lnSpc>
                <a:spcPts val="3333"/>
              </a:lnSpc>
              <a:spcBef>
                <a:spcPct val="0"/>
              </a:spcBef>
            </a:pPr>
            <a:r>
              <a:rPr lang="en-US" sz="2381">
                <a:solidFill>
                  <a:srgbClr val="000000"/>
                </a:solidFill>
                <a:latin typeface="Canva Sans"/>
                <a:ea typeface="Canva Sans"/>
                <a:cs typeface="Canva Sans"/>
                <a:sym typeface="Canva Sans"/>
              </a:rPr>
              <a:t>Work through the template together as a group.</a:t>
            </a:r>
          </a:p>
        </p:txBody>
      </p:sp>
      <p:sp>
        <p:nvSpPr>
          <p:cNvPr name="TextBox 17" id="17"/>
          <p:cNvSpPr txBox="true"/>
          <p:nvPr/>
        </p:nvSpPr>
        <p:spPr>
          <a:xfrm rot="0">
            <a:off x="11360151" y="6330921"/>
            <a:ext cx="5699489" cy="406169"/>
          </a:xfrm>
          <a:prstGeom prst="rect">
            <a:avLst/>
          </a:prstGeom>
        </p:spPr>
        <p:txBody>
          <a:bodyPr anchor="t" rtlCol="false" tIns="0" lIns="0" bIns="0" rIns="0">
            <a:spAutoFit/>
          </a:bodyPr>
          <a:lstStyle/>
          <a:p>
            <a:pPr algn="l">
              <a:lnSpc>
                <a:spcPts val="3333"/>
              </a:lnSpc>
              <a:spcBef>
                <a:spcPct val="0"/>
              </a:spcBef>
            </a:pPr>
            <a:r>
              <a:rPr lang="en-US" sz="2381">
                <a:solidFill>
                  <a:srgbClr val="000000"/>
                </a:solidFill>
                <a:latin typeface="Canva Sans"/>
                <a:ea typeface="Canva Sans"/>
                <a:cs typeface="Canva Sans"/>
                <a:sym typeface="Canva Sans"/>
              </a:rPr>
              <a:t>Share reflections </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6391954" y="0"/>
            <a:ext cx="1742946" cy="1732253"/>
          </a:xfrm>
          <a:custGeom>
            <a:avLst/>
            <a:gdLst/>
            <a:ahLst/>
            <a:cxnLst/>
            <a:rect r="r" b="b" t="t" l="l"/>
            <a:pathLst>
              <a:path h="1732253" w="1742946">
                <a:moveTo>
                  <a:pt x="0" y="0"/>
                </a:moveTo>
                <a:lnTo>
                  <a:pt x="1742946" y="0"/>
                </a:lnTo>
                <a:lnTo>
                  <a:pt x="1742946" y="1732253"/>
                </a:lnTo>
                <a:lnTo>
                  <a:pt x="0" y="1732253"/>
                </a:lnTo>
                <a:lnTo>
                  <a:pt x="0" y="0"/>
                </a:lnTo>
                <a:close/>
              </a:path>
            </a:pathLst>
          </a:custGeom>
          <a:blipFill>
            <a:blip r:embed="rId3"/>
            <a:stretch>
              <a:fillRect l="0" t="0" r="0" b="0"/>
            </a:stretch>
          </a:blipFill>
        </p:spPr>
      </p:sp>
      <p:sp>
        <p:nvSpPr>
          <p:cNvPr name="TextBox 3" id="3"/>
          <p:cNvSpPr txBox="true"/>
          <p:nvPr/>
        </p:nvSpPr>
        <p:spPr>
          <a:xfrm rot="0">
            <a:off x="1028700" y="419417"/>
            <a:ext cx="4384377" cy="1094740"/>
          </a:xfrm>
          <a:prstGeom prst="rect">
            <a:avLst/>
          </a:prstGeom>
        </p:spPr>
        <p:txBody>
          <a:bodyPr anchor="t" rtlCol="false" tIns="0" lIns="0" bIns="0" rIns="0">
            <a:spAutoFit/>
          </a:bodyPr>
          <a:lstStyle/>
          <a:p>
            <a:pPr algn="ctr">
              <a:lnSpc>
                <a:spcPts val="8959"/>
              </a:lnSpc>
            </a:pPr>
            <a:r>
              <a:rPr lang="en-US" sz="6399" b="true">
                <a:solidFill>
                  <a:srgbClr val="000000"/>
                </a:solidFill>
                <a:latin typeface="Canva Sans Bold"/>
                <a:ea typeface="Canva Sans Bold"/>
                <a:cs typeface="Canva Sans Bold"/>
                <a:sym typeface="Canva Sans Bold"/>
              </a:rPr>
              <a:t>Feedback   </a:t>
            </a:r>
          </a:p>
        </p:txBody>
      </p:sp>
      <p:grpSp>
        <p:nvGrpSpPr>
          <p:cNvPr name="Group 4" id="4"/>
          <p:cNvGrpSpPr/>
          <p:nvPr/>
        </p:nvGrpSpPr>
        <p:grpSpPr>
          <a:xfrm rot="0">
            <a:off x="1028700" y="2057400"/>
            <a:ext cx="7845538" cy="6956875"/>
            <a:chOff x="0" y="0"/>
            <a:chExt cx="2066314" cy="1832263"/>
          </a:xfrm>
        </p:grpSpPr>
        <p:sp>
          <p:nvSpPr>
            <p:cNvPr name="Freeform 5" id="5"/>
            <p:cNvSpPr/>
            <p:nvPr/>
          </p:nvSpPr>
          <p:spPr>
            <a:xfrm flipH="false" flipV="false" rot="0">
              <a:off x="0" y="0"/>
              <a:ext cx="2066314" cy="1832263"/>
            </a:xfrm>
            <a:custGeom>
              <a:avLst/>
              <a:gdLst/>
              <a:ahLst/>
              <a:cxnLst/>
              <a:rect r="r" b="b" t="t" l="l"/>
              <a:pathLst>
                <a:path h="1832263" w="2066314">
                  <a:moveTo>
                    <a:pt x="0" y="0"/>
                  </a:moveTo>
                  <a:lnTo>
                    <a:pt x="2066314" y="0"/>
                  </a:lnTo>
                  <a:lnTo>
                    <a:pt x="2066314" y="1832263"/>
                  </a:lnTo>
                  <a:lnTo>
                    <a:pt x="0" y="1832263"/>
                  </a:lnTo>
                  <a:close/>
                </a:path>
              </a:pathLst>
            </a:custGeom>
            <a:solidFill>
              <a:srgbClr val="FFFFFF">
                <a:alpha val="50980"/>
              </a:srgbClr>
            </a:solidFill>
            <a:ln w="133350" cap="sq">
              <a:solidFill>
                <a:srgbClr val="FFFFFF">
                  <a:alpha val="50980"/>
                </a:srgbClr>
              </a:solidFill>
              <a:prstDash val="solid"/>
              <a:miter/>
            </a:ln>
          </p:spPr>
        </p:sp>
        <p:sp>
          <p:nvSpPr>
            <p:cNvPr name="TextBox 6" id="6"/>
            <p:cNvSpPr txBox="true"/>
            <p:nvPr/>
          </p:nvSpPr>
          <p:spPr>
            <a:xfrm>
              <a:off x="0" y="-47625"/>
              <a:ext cx="2066314" cy="1879888"/>
            </a:xfrm>
            <a:prstGeom prst="rect">
              <a:avLst/>
            </a:prstGeom>
          </p:spPr>
          <p:txBody>
            <a:bodyPr anchor="ctr" rtlCol="false" tIns="50800" lIns="50800" bIns="50800" rIns="50800"/>
            <a:lstStyle/>
            <a:p>
              <a:pPr algn="ctr">
                <a:lnSpc>
                  <a:spcPts val="3333"/>
                </a:lnSpc>
              </a:pPr>
            </a:p>
          </p:txBody>
        </p:sp>
      </p:grpSp>
      <p:sp>
        <p:nvSpPr>
          <p:cNvPr name="TextBox 7" id="7"/>
          <p:cNvSpPr txBox="true"/>
          <p:nvPr/>
        </p:nvSpPr>
        <p:spPr>
          <a:xfrm rot="0">
            <a:off x="1554898" y="2797703"/>
            <a:ext cx="6331293" cy="5435444"/>
          </a:xfrm>
          <a:prstGeom prst="rect">
            <a:avLst/>
          </a:prstGeom>
        </p:spPr>
        <p:txBody>
          <a:bodyPr anchor="t" rtlCol="false" tIns="0" lIns="0" bIns="0" rIns="0">
            <a:spAutoFit/>
          </a:bodyPr>
          <a:lstStyle/>
          <a:p>
            <a:pPr algn="l">
              <a:lnSpc>
                <a:spcPts val="3333"/>
              </a:lnSpc>
            </a:pPr>
            <a:r>
              <a:rPr lang="en-US" sz="2381" b="true">
                <a:solidFill>
                  <a:srgbClr val="4CC9F0"/>
                </a:solidFill>
                <a:latin typeface="Canva Sans Bold"/>
                <a:ea typeface="Canva Sans Bold"/>
                <a:cs typeface="Canva Sans Bold"/>
                <a:sym typeface="Canva Sans Bold"/>
              </a:rPr>
              <a:t>Time to put your knowledge to the test!</a:t>
            </a:r>
          </a:p>
          <a:p>
            <a:pPr algn="l">
              <a:lnSpc>
                <a:spcPts val="3333"/>
              </a:lnSpc>
            </a:pPr>
          </a:p>
          <a:p>
            <a:pPr algn="l">
              <a:lnSpc>
                <a:spcPts val="3333"/>
              </a:lnSpc>
            </a:pPr>
          </a:p>
          <a:p>
            <a:pPr algn="l">
              <a:lnSpc>
                <a:spcPts val="3333"/>
              </a:lnSpc>
            </a:pPr>
            <a:r>
              <a:rPr lang="en-US" sz="2381">
                <a:solidFill>
                  <a:srgbClr val="000000"/>
                </a:solidFill>
                <a:latin typeface="Canva Sans"/>
                <a:ea typeface="Canva Sans"/>
                <a:cs typeface="Canva Sans"/>
                <a:sym typeface="Canva Sans"/>
              </a:rPr>
              <a:t>We have created a Kahoot to measure distance travelled! You can use this with your young people but we would like to test it now</a:t>
            </a:r>
          </a:p>
          <a:p>
            <a:pPr algn="l">
              <a:lnSpc>
                <a:spcPts val="3333"/>
              </a:lnSpc>
            </a:pPr>
          </a:p>
          <a:p>
            <a:pPr algn="l">
              <a:lnSpc>
                <a:spcPts val="3333"/>
              </a:lnSpc>
            </a:pPr>
          </a:p>
          <a:p>
            <a:pPr algn="l">
              <a:lnSpc>
                <a:spcPts val="3333"/>
              </a:lnSpc>
            </a:pPr>
          </a:p>
          <a:p>
            <a:pPr algn="l">
              <a:lnSpc>
                <a:spcPts val="3333"/>
              </a:lnSpc>
            </a:pPr>
          </a:p>
          <a:p>
            <a:pPr algn="l">
              <a:lnSpc>
                <a:spcPts val="3333"/>
              </a:lnSpc>
            </a:pPr>
          </a:p>
          <a:p>
            <a:pPr algn="l">
              <a:lnSpc>
                <a:spcPts val="3333"/>
              </a:lnSpc>
              <a:spcBef>
                <a:spcPct val="0"/>
              </a:spcBef>
            </a:pPr>
          </a:p>
        </p:txBody>
      </p:sp>
      <p:sp>
        <p:nvSpPr>
          <p:cNvPr name="Freeform 8" id="8">
            <a:hlinkClick r:id="rId6" tooltip="https://kahoot.it"/>
          </p:cNvPr>
          <p:cNvSpPr/>
          <p:nvPr/>
        </p:nvSpPr>
        <p:spPr>
          <a:xfrm flipH="false" flipV="false" rot="0">
            <a:off x="3725730" y="6223081"/>
            <a:ext cx="1989628" cy="2232402"/>
          </a:xfrm>
          <a:custGeom>
            <a:avLst/>
            <a:gdLst/>
            <a:ahLst/>
            <a:cxnLst/>
            <a:rect r="r" b="b" t="t" l="l"/>
            <a:pathLst>
              <a:path h="2232402" w="1989628">
                <a:moveTo>
                  <a:pt x="0" y="0"/>
                </a:moveTo>
                <a:lnTo>
                  <a:pt x="1989628" y="0"/>
                </a:lnTo>
                <a:lnTo>
                  <a:pt x="1989628" y="2232402"/>
                </a:lnTo>
                <a:lnTo>
                  <a:pt x="0" y="223240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9" id="9"/>
          <p:cNvGrpSpPr/>
          <p:nvPr/>
        </p:nvGrpSpPr>
        <p:grpSpPr>
          <a:xfrm rot="0">
            <a:off x="724351" y="2057400"/>
            <a:ext cx="304349" cy="6956875"/>
            <a:chOff x="0" y="0"/>
            <a:chExt cx="80158" cy="1832263"/>
          </a:xfrm>
        </p:grpSpPr>
        <p:sp>
          <p:nvSpPr>
            <p:cNvPr name="Freeform 10" id="10"/>
            <p:cNvSpPr/>
            <p:nvPr/>
          </p:nvSpPr>
          <p:spPr>
            <a:xfrm flipH="false" flipV="false" rot="0">
              <a:off x="0" y="0"/>
              <a:ext cx="80158" cy="1832263"/>
            </a:xfrm>
            <a:custGeom>
              <a:avLst/>
              <a:gdLst/>
              <a:ahLst/>
              <a:cxnLst/>
              <a:rect r="r" b="b" t="t" l="l"/>
              <a:pathLst>
                <a:path h="1832263" w="80158">
                  <a:moveTo>
                    <a:pt x="0" y="0"/>
                  </a:moveTo>
                  <a:lnTo>
                    <a:pt x="80158" y="0"/>
                  </a:lnTo>
                  <a:lnTo>
                    <a:pt x="80158" y="1832263"/>
                  </a:lnTo>
                  <a:lnTo>
                    <a:pt x="0" y="1832263"/>
                  </a:lnTo>
                  <a:close/>
                </a:path>
              </a:pathLst>
            </a:custGeom>
            <a:solidFill>
              <a:srgbClr val="4CC9F0"/>
            </a:solidFill>
          </p:spPr>
        </p:sp>
        <p:sp>
          <p:nvSpPr>
            <p:cNvPr name="TextBox 11" id="11"/>
            <p:cNvSpPr txBox="true"/>
            <p:nvPr/>
          </p:nvSpPr>
          <p:spPr>
            <a:xfrm>
              <a:off x="0" y="-47625"/>
              <a:ext cx="80158" cy="1879888"/>
            </a:xfrm>
            <a:prstGeom prst="rect">
              <a:avLst/>
            </a:prstGeom>
          </p:spPr>
          <p:txBody>
            <a:bodyPr anchor="ctr" rtlCol="false" tIns="50800" lIns="50800" bIns="50800" rIns="50800"/>
            <a:lstStyle/>
            <a:p>
              <a:pPr algn="ctr">
                <a:lnSpc>
                  <a:spcPts val="3333"/>
                </a:lnSpc>
              </a:pPr>
            </a:p>
          </p:txBody>
        </p:sp>
      </p:grpSp>
      <p:grpSp>
        <p:nvGrpSpPr>
          <p:cNvPr name="Group 12" id="12"/>
          <p:cNvGrpSpPr/>
          <p:nvPr/>
        </p:nvGrpSpPr>
        <p:grpSpPr>
          <a:xfrm rot="0">
            <a:off x="10101142" y="2682673"/>
            <a:ext cx="7162285" cy="1302258"/>
            <a:chOff x="0" y="0"/>
            <a:chExt cx="1886363" cy="342982"/>
          </a:xfrm>
        </p:grpSpPr>
        <p:sp>
          <p:nvSpPr>
            <p:cNvPr name="Freeform 13" id="13"/>
            <p:cNvSpPr/>
            <p:nvPr/>
          </p:nvSpPr>
          <p:spPr>
            <a:xfrm flipH="false" flipV="false" rot="0">
              <a:off x="0" y="0"/>
              <a:ext cx="1886363" cy="342982"/>
            </a:xfrm>
            <a:custGeom>
              <a:avLst/>
              <a:gdLst/>
              <a:ahLst/>
              <a:cxnLst/>
              <a:rect r="r" b="b" t="t" l="l"/>
              <a:pathLst>
                <a:path h="342982" w="1886363">
                  <a:moveTo>
                    <a:pt x="0" y="0"/>
                  </a:moveTo>
                  <a:lnTo>
                    <a:pt x="1886363" y="0"/>
                  </a:lnTo>
                  <a:lnTo>
                    <a:pt x="1886363" y="342982"/>
                  </a:lnTo>
                  <a:lnTo>
                    <a:pt x="0" y="342982"/>
                  </a:lnTo>
                  <a:close/>
                </a:path>
              </a:pathLst>
            </a:custGeom>
            <a:solidFill>
              <a:srgbClr val="4CC9F0">
                <a:alpha val="51765"/>
              </a:srgbClr>
            </a:solidFill>
            <a:ln w="952500" cap="sq">
              <a:solidFill>
                <a:srgbClr val="4CC9F0">
                  <a:alpha val="51765"/>
                </a:srgbClr>
              </a:solidFill>
              <a:prstDash val="solid"/>
              <a:miter/>
            </a:ln>
          </p:spPr>
        </p:sp>
        <p:sp>
          <p:nvSpPr>
            <p:cNvPr name="TextBox 14" id="14"/>
            <p:cNvSpPr txBox="true"/>
            <p:nvPr/>
          </p:nvSpPr>
          <p:spPr>
            <a:xfrm>
              <a:off x="0" y="-47625"/>
              <a:ext cx="1886363" cy="390607"/>
            </a:xfrm>
            <a:prstGeom prst="rect">
              <a:avLst/>
            </a:prstGeom>
          </p:spPr>
          <p:txBody>
            <a:bodyPr anchor="ctr" rtlCol="false" tIns="50800" lIns="50800" bIns="50800" rIns="50800"/>
            <a:lstStyle/>
            <a:p>
              <a:pPr algn="ctr">
                <a:lnSpc>
                  <a:spcPts val="3333"/>
                </a:lnSpc>
              </a:pPr>
            </a:p>
          </p:txBody>
        </p:sp>
      </p:grpSp>
      <p:grpSp>
        <p:nvGrpSpPr>
          <p:cNvPr name="Group 15" id="15"/>
          <p:cNvGrpSpPr/>
          <p:nvPr/>
        </p:nvGrpSpPr>
        <p:grpSpPr>
          <a:xfrm rot="0">
            <a:off x="10101142" y="4365931"/>
            <a:ext cx="7162285" cy="1136142"/>
            <a:chOff x="0" y="0"/>
            <a:chExt cx="1886363" cy="299231"/>
          </a:xfrm>
        </p:grpSpPr>
        <p:sp>
          <p:nvSpPr>
            <p:cNvPr name="Freeform 16" id="16"/>
            <p:cNvSpPr/>
            <p:nvPr/>
          </p:nvSpPr>
          <p:spPr>
            <a:xfrm flipH="false" flipV="false" rot="0">
              <a:off x="0" y="0"/>
              <a:ext cx="1886363" cy="299231"/>
            </a:xfrm>
            <a:custGeom>
              <a:avLst/>
              <a:gdLst/>
              <a:ahLst/>
              <a:cxnLst/>
              <a:rect r="r" b="b" t="t" l="l"/>
              <a:pathLst>
                <a:path h="299231" w="1886363">
                  <a:moveTo>
                    <a:pt x="0" y="0"/>
                  </a:moveTo>
                  <a:lnTo>
                    <a:pt x="1886363" y="0"/>
                  </a:lnTo>
                  <a:lnTo>
                    <a:pt x="1886363" y="299231"/>
                  </a:lnTo>
                  <a:lnTo>
                    <a:pt x="0" y="299231"/>
                  </a:lnTo>
                  <a:close/>
                </a:path>
              </a:pathLst>
            </a:custGeom>
            <a:solidFill>
              <a:srgbClr val="55828B">
                <a:alpha val="50980"/>
              </a:srgbClr>
            </a:solidFill>
            <a:ln w="38100" cap="sq">
              <a:solidFill>
                <a:srgbClr val="55828B">
                  <a:alpha val="50980"/>
                </a:srgbClr>
              </a:solidFill>
              <a:prstDash val="solid"/>
              <a:miter/>
            </a:ln>
          </p:spPr>
        </p:sp>
        <p:sp>
          <p:nvSpPr>
            <p:cNvPr name="TextBox 17" id="17"/>
            <p:cNvSpPr txBox="true"/>
            <p:nvPr/>
          </p:nvSpPr>
          <p:spPr>
            <a:xfrm>
              <a:off x="0" y="-47625"/>
              <a:ext cx="1886363" cy="346856"/>
            </a:xfrm>
            <a:prstGeom prst="rect">
              <a:avLst/>
            </a:prstGeom>
          </p:spPr>
          <p:txBody>
            <a:bodyPr anchor="ctr" rtlCol="false" tIns="50800" lIns="50800" bIns="50800" rIns="50800"/>
            <a:lstStyle/>
            <a:p>
              <a:pPr algn="ctr">
                <a:lnSpc>
                  <a:spcPts val="3333"/>
                </a:lnSpc>
              </a:pPr>
            </a:p>
          </p:txBody>
        </p:sp>
      </p:grpSp>
      <p:grpSp>
        <p:nvGrpSpPr>
          <p:cNvPr name="Group 18" id="18"/>
          <p:cNvGrpSpPr/>
          <p:nvPr/>
        </p:nvGrpSpPr>
        <p:grpSpPr>
          <a:xfrm rot="0">
            <a:off x="10101142" y="6168823"/>
            <a:ext cx="7162285" cy="1222701"/>
            <a:chOff x="0" y="0"/>
            <a:chExt cx="1886363" cy="322028"/>
          </a:xfrm>
        </p:grpSpPr>
        <p:sp>
          <p:nvSpPr>
            <p:cNvPr name="Freeform 19" id="19"/>
            <p:cNvSpPr/>
            <p:nvPr/>
          </p:nvSpPr>
          <p:spPr>
            <a:xfrm flipH="false" flipV="false" rot="0">
              <a:off x="0" y="0"/>
              <a:ext cx="1886363" cy="322028"/>
            </a:xfrm>
            <a:custGeom>
              <a:avLst/>
              <a:gdLst/>
              <a:ahLst/>
              <a:cxnLst/>
              <a:rect r="r" b="b" t="t" l="l"/>
              <a:pathLst>
                <a:path h="322028" w="1886363">
                  <a:moveTo>
                    <a:pt x="0" y="0"/>
                  </a:moveTo>
                  <a:lnTo>
                    <a:pt x="1886363" y="0"/>
                  </a:lnTo>
                  <a:lnTo>
                    <a:pt x="1886363" y="322028"/>
                  </a:lnTo>
                  <a:lnTo>
                    <a:pt x="0" y="322028"/>
                  </a:lnTo>
                  <a:close/>
                </a:path>
              </a:pathLst>
            </a:custGeom>
            <a:solidFill>
              <a:srgbClr val="5769D4">
                <a:alpha val="49804"/>
              </a:srgbClr>
            </a:solidFill>
            <a:ln w="38100" cap="sq">
              <a:solidFill>
                <a:srgbClr val="5769D4">
                  <a:alpha val="49804"/>
                </a:srgbClr>
              </a:solidFill>
              <a:prstDash val="solid"/>
              <a:miter/>
            </a:ln>
          </p:spPr>
        </p:sp>
        <p:sp>
          <p:nvSpPr>
            <p:cNvPr name="TextBox 20" id="20"/>
            <p:cNvSpPr txBox="true"/>
            <p:nvPr/>
          </p:nvSpPr>
          <p:spPr>
            <a:xfrm>
              <a:off x="0" y="-47625"/>
              <a:ext cx="1886363" cy="369653"/>
            </a:xfrm>
            <a:prstGeom prst="rect">
              <a:avLst/>
            </a:prstGeom>
          </p:spPr>
          <p:txBody>
            <a:bodyPr anchor="ctr" rtlCol="false" tIns="50800" lIns="50800" bIns="50800" rIns="50800"/>
            <a:lstStyle/>
            <a:p>
              <a:pPr algn="ctr">
                <a:lnSpc>
                  <a:spcPts val="3333"/>
                </a:lnSpc>
              </a:pPr>
            </a:p>
          </p:txBody>
        </p:sp>
      </p:grpSp>
      <p:sp>
        <p:nvSpPr>
          <p:cNvPr name="TextBox 21" id="21"/>
          <p:cNvSpPr txBox="true"/>
          <p:nvPr/>
        </p:nvSpPr>
        <p:spPr>
          <a:xfrm rot="0">
            <a:off x="10516638" y="3106867"/>
            <a:ext cx="6331293" cy="406244"/>
          </a:xfrm>
          <a:prstGeom prst="rect">
            <a:avLst/>
          </a:prstGeom>
        </p:spPr>
        <p:txBody>
          <a:bodyPr anchor="t" rtlCol="false" tIns="0" lIns="0" bIns="0" rIns="0">
            <a:spAutoFit/>
          </a:bodyPr>
          <a:lstStyle/>
          <a:p>
            <a:pPr algn="l">
              <a:lnSpc>
                <a:spcPts val="3333"/>
              </a:lnSpc>
              <a:spcBef>
                <a:spcPct val="0"/>
              </a:spcBef>
            </a:pPr>
            <a:r>
              <a:rPr lang="en-US" b="true" sz="2381">
                <a:solidFill>
                  <a:srgbClr val="000000"/>
                </a:solidFill>
                <a:latin typeface="Canva Sans Bold"/>
                <a:ea typeface="Canva Sans Bold"/>
                <a:cs typeface="Canva Sans Bold"/>
                <a:sym typeface="Canva Sans Bold"/>
              </a:rPr>
              <a:t>We would love to hear from you:</a:t>
            </a:r>
          </a:p>
        </p:txBody>
      </p:sp>
      <p:sp>
        <p:nvSpPr>
          <p:cNvPr name="TextBox 22" id="22"/>
          <p:cNvSpPr txBox="true"/>
          <p:nvPr/>
        </p:nvSpPr>
        <p:spPr>
          <a:xfrm rot="0">
            <a:off x="10516638" y="4751638"/>
            <a:ext cx="6331293" cy="825344"/>
          </a:xfrm>
          <a:prstGeom prst="rect">
            <a:avLst/>
          </a:prstGeom>
        </p:spPr>
        <p:txBody>
          <a:bodyPr anchor="t" rtlCol="false" tIns="0" lIns="0" bIns="0" rIns="0">
            <a:spAutoFit/>
          </a:bodyPr>
          <a:lstStyle/>
          <a:p>
            <a:pPr algn="l" marL="514092" indent="-257046" lvl="1">
              <a:lnSpc>
                <a:spcPts val="3333"/>
              </a:lnSpc>
              <a:buFont typeface="Arial"/>
              <a:buChar char="•"/>
            </a:pPr>
            <a:r>
              <a:rPr lang="en-US" b="true" sz="2381">
                <a:solidFill>
                  <a:srgbClr val="000000"/>
                </a:solidFill>
                <a:latin typeface="Canva Sans Bold"/>
                <a:ea typeface="Canva Sans Bold"/>
                <a:cs typeface="Canva Sans Bold"/>
                <a:sym typeface="Canva Sans Bold"/>
              </a:rPr>
              <a:t>What worked well?</a:t>
            </a:r>
          </a:p>
          <a:p>
            <a:pPr algn="l">
              <a:lnSpc>
                <a:spcPts val="3333"/>
              </a:lnSpc>
            </a:pPr>
          </a:p>
        </p:txBody>
      </p:sp>
      <p:sp>
        <p:nvSpPr>
          <p:cNvPr name="TextBox 23" id="23"/>
          <p:cNvSpPr txBox="true"/>
          <p:nvPr/>
        </p:nvSpPr>
        <p:spPr>
          <a:xfrm rot="0">
            <a:off x="10516638" y="6578398"/>
            <a:ext cx="6331293" cy="406244"/>
          </a:xfrm>
          <a:prstGeom prst="rect">
            <a:avLst/>
          </a:prstGeom>
        </p:spPr>
        <p:txBody>
          <a:bodyPr anchor="t" rtlCol="false" tIns="0" lIns="0" bIns="0" rIns="0">
            <a:spAutoFit/>
          </a:bodyPr>
          <a:lstStyle/>
          <a:p>
            <a:pPr algn="l" marL="514092" indent="-257046" lvl="1">
              <a:lnSpc>
                <a:spcPts val="3333"/>
              </a:lnSpc>
              <a:buFont typeface="Arial"/>
              <a:buChar char="•"/>
            </a:pPr>
            <a:r>
              <a:rPr lang="en-US" b="true" sz="2381">
                <a:solidFill>
                  <a:srgbClr val="000000"/>
                </a:solidFill>
                <a:latin typeface="Canva Sans Bold"/>
                <a:ea typeface="Canva Sans Bold"/>
                <a:cs typeface="Canva Sans Bold"/>
                <a:sym typeface="Canva Sans Bold"/>
              </a:rPr>
              <a:t>What were any challenges faced?</a:t>
            </a:r>
          </a:p>
        </p:txBody>
      </p:sp>
      <p:grpSp>
        <p:nvGrpSpPr>
          <p:cNvPr name="Group 24" id="24"/>
          <p:cNvGrpSpPr/>
          <p:nvPr/>
        </p:nvGrpSpPr>
        <p:grpSpPr>
          <a:xfrm rot="0">
            <a:off x="10101142" y="7791574"/>
            <a:ext cx="7162285" cy="1222701"/>
            <a:chOff x="0" y="0"/>
            <a:chExt cx="1886363" cy="322028"/>
          </a:xfrm>
        </p:grpSpPr>
        <p:sp>
          <p:nvSpPr>
            <p:cNvPr name="Freeform 25" id="25"/>
            <p:cNvSpPr/>
            <p:nvPr/>
          </p:nvSpPr>
          <p:spPr>
            <a:xfrm flipH="false" flipV="false" rot="0">
              <a:off x="0" y="0"/>
              <a:ext cx="1886363" cy="322028"/>
            </a:xfrm>
            <a:custGeom>
              <a:avLst/>
              <a:gdLst/>
              <a:ahLst/>
              <a:cxnLst/>
              <a:rect r="r" b="b" t="t" l="l"/>
              <a:pathLst>
                <a:path h="322028" w="1886363">
                  <a:moveTo>
                    <a:pt x="0" y="0"/>
                  </a:moveTo>
                  <a:lnTo>
                    <a:pt x="1886363" y="0"/>
                  </a:lnTo>
                  <a:lnTo>
                    <a:pt x="1886363" y="322028"/>
                  </a:lnTo>
                  <a:lnTo>
                    <a:pt x="0" y="322028"/>
                  </a:lnTo>
                  <a:close/>
                </a:path>
              </a:pathLst>
            </a:custGeom>
            <a:solidFill>
              <a:srgbClr val="8ADDCA">
                <a:alpha val="49804"/>
              </a:srgbClr>
            </a:solidFill>
            <a:ln w="38100" cap="sq">
              <a:solidFill>
                <a:srgbClr val="5769D4">
                  <a:alpha val="49804"/>
                </a:srgbClr>
              </a:solidFill>
              <a:prstDash val="solid"/>
              <a:miter/>
            </a:ln>
          </p:spPr>
        </p:sp>
        <p:sp>
          <p:nvSpPr>
            <p:cNvPr name="TextBox 26" id="26"/>
            <p:cNvSpPr txBox="true"/>
            <p:nvPr/>
          </p:nvSpPr>
          <p:spPr>
            <a:xfrm>
              <a:off x="0" y="-47625"/>
              <a:ext cx="1886363" cy="369653"/>
            </a:xfrm>
            <a:prstGeom prst="rect">
              <a:avLst/>
            </a:prstGeom>
          </p:spPr>
          <p:txBody>
            <a:bodyPr anchor="ctr" rtlCol="false" tIns="50800" lIns="50800" bIns="50800" rIns="50800"/>
            <a:lstStyle/>
            <a:p>
              <a:pPr algn="ctr">
                <a:lnSpc>
                  <a:spcPts val="3333"/>
                </a:lnSpc>
              </a:pPr>
            </a:p>
          </p:txBody>
        </p:sp>
      </p:grpSp>
      <p:sp>
        <p:nvSpPr>
          <p:cNvPr name="TextBox 27" id="27"/>
          <p:cNvSpPr txBox="true"/>
          <p:nvPr/>
        </p:nvSpPr>
        <p:spPr>
          <a:xfrm rot="0">
            <a:off x="10516638" y="8013856"/>
            <a:ext cx="6331293" cy="1244444"/>
          </a:xfrm>
          <a:prstGeom prst="rect">
            <a:avLst/>
          </a:prstGeom>
        </p:spPr>
        <p:txBody>
          <a:bodyPr anchor="t" rtlCol="false" tIns="0" lIns="0" bIns="0" rIns="0">
            <a:spAutoFit/>
          </a:bodyPr>
          <a:lstStyle/>
          <a:p>
            <a:pPr algn="l" marL="514092" indent="-257046" lvl="1">
              <a:lnSpc>
                <a:spcPts val="3333"/>
              </a:lnSpc>
              <a:buFont typeface="Arial"/>
              <a:buChar char="•"/>
            </a:pPr>
            <a:r>
              <a:rPr lang="en-US" b="true" sz="2381">
                <a:solidFill>
                  <a:srgbClr val="000000"/>
                </a:solidFill>
                <a:latin typeface="Canva Sans Bold"/>
                <a:ea typeface="Canva Sans Bold"/>
                <a:cs typeface="Canva Sans Bold"/>
                <a:sym typeface="Canva Sans Bold"/>
              </a:rPr>
              <a:t>How could you use this with young people?</a:t>
            </a:r>
          </a:p>
          <a:p>
            <a:pPr algn="l">
              <a:lnSpc>
                <a:spcPts val="3333"/>
              </a:lnSpc>
            </a:pPr>
          </a:p>
        </p:txBody>
      </p:sp>
      <p:grpSp>
        <p:nvGrpSpPr>
          <p:cNvPr name="Group 28" id="28"/>
          <p:cNvGrpSpPr/>
          <p:nvPr/>
        </p:nvGrpSpPr>
        <p:grpSpPr>
          <a:xfrm rot="0">
            <a:off x="2447039" y="9258300"/>
            <a:ext cx="13944916" cy="827435"/>
            <a:chOff x="0" y="0"/>
            <a:chExt cx="3672735" cy="217925"/>
          </a:xfrm>
        </p:grpSpPr>
        <p:sp>
          <p:nvSpPr>
            <p:cNvPr name="Freeform 29" id="29"/>
            <p:cNvSpPr/>
            <p:nvPr/>
          </p:nvSpPr>
          <p:spPr>
            <a:xfrm flipH="false" flipV="false" rot="0">
              <a:off x="0" y="0"/>
              <a:ext cx="3672735" cy="217925"/>
            </a:xfrm>
            <a:custGeom>
              <a:avLst/>
              <a:gdLst/>
              <a:ahLst/>
              <a:cxnLst/>
              <a:rect r="r" b="b" t="t" l="l"/>
              <a:pathLst>
                <a:path h="217925" w="3672735">
                  <a:moveTo>
                    <a:pt x="0" y="0"/>
                  </a:moveTo>
                  <a:lnTo>
                    <a:pt x="3672735" y="0"/>
                  </a:lnTo>
                  <a:lnTo>
                    <a:pt x="3672735" y="217925"/>
                  </a:lnTo>
                  <a:lnTo>
                    <a:pt x="0" y="217925"/>
                  </a:lnTo>
                  <a:close/>
                </a:path>
              </a:pathLst>
            </a:custGeom>
            <a:solidFill>
              <a:srgbClr val="559FE4">
                <a:alpha val="49804"/>
              </a:srgbClr>
            </a:solidFill>
            <a:ln w="38100" cap="sq">
              <a:solidFill>
                <a:srgbClr val="5769D4">
                  <a:alpha val="49804"/>
                </a:srgbClr>
              </a:solidFill>
              <a:prstDash val="solid"/>
              <a:miter/>
            </a:ln>
          </p:spPr>
        </p:sp>
        <p:sp>
          <p:nvSpPr>
            <p:cNvPr name="TextBox 30" id="30"/>
            <p:cNvSpPr txBox="true"/>
            <p:nvPr/>
          </p:nvSpPr>
          <p:spPr>
            <a:xfrm>
              <a:off x="0" y="-47625"/>
              <a:ext cx="3672735" cy="265550"/>
            </a:xfrm>
            <a:prstGeom prst="rect">
              <a:avLst/>
            </a:prstGeom>
          </p:spPr>
          <p:txBody>
            <a:bodyPr anchor="ctr" rtlCol="false" tIns="50800" lIns="50800" bIns="50800" rIns="50800"/>
            <a:lstStyle/>
            <a:p>
              <a:pPr algn="ctr">
                <a:lnSpc>
                  <a:spcPts val="3333"/>
                </a:lnSpc>
              </a:pPr>
            </a:p>
          </p:txBody>
        </p:sp>
      </p:grpSp>
      <p:sp>
        <p:nvSpPr>
          <p:cNvPr name="TextBox 31" id="31"/>
          <p:cNvSpPr txBox="true"/>
          <p:nvPr/>
        </p:nvSpPr>
        <p:spPr>
          <a:xfrm rot="0">
            <a:off x="2527147" y="9462863"/>
            <a:ext cx="13864807" cy="380208"/>
          </a:xfrm>
          <a:prstGeom prst="rect">
            <a:avLst/>
          </a:prstGeom>
        </p:spPr>
        <p:txBody>
          <a:bodyPr anchor="t" rtlCol="false" tIns="0" lIns="0" bIns="0" rIns="0">
            <a:spAutoFit/>
          </a:bodyPr>
          <a:lstStyle/>
          <a:p>
            <a:pPr algn="ctr">
              <a:lnSpc>
                <a:spcPts val="3193"/>
              </a:lnSpc>
              <a:spcBef>
                <a:spcPct val="0"/>
              </a:spcBef>
            </a:pPr>
            <a:r>
              <a:rPr lang="en-US" b="true" sz="2281">
                <a:solidFill>
                  <a:srgbClr val="000000"/>
                </a:solidFill>
                <a:latin typeface="Canva Sans Bold"/>
                <a:ea typeface="Canva Sans Bold"/>
                <a:cs typeface="Canva Sans Bold"/>
                <a:sym typeface="Canva Sans Bold"/>
              </a:rPr>
              <a:t>Evaluation forms will be shared in the chat, please take 2 minutes to complete. Thank you!</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687277" cy="10511593"/>
          </a:xfrm>
          <a:custGeom>
            <a:avLst/>
            <a:gdLst/>
            <a:ahLst/>
            <a:cxnLst/>
            <a:rect r="r" b="b" t="t" l="l"/>
            <a:pathLst>
              <a:path h="10511593" w="18687277">
                <a:moveTo>
                  <a:pt x="0" y="0"/>
                </a:moveTo>
                <a:lnTo>
                  <a:pt x="18687277" y="0"/>
                </a:lnTo>
                <a:lnTo>
                  <a:pt x="18687277" y="10511593"/>
                </a:lnTo>
                <a:lnTo>
                  <a:pt x="0" y="10511593"/>
                </a:lnTo>
                <a:lnTo>
                  <a:pt x="0" y="0"/>
                </a:lnTo>
                <a:close/>
              </a:path>
            </a:pathLst>
          </a:custGeom>
          <a:blipFill>
            <a:blip r:embed="rId2"/>
            <a:stretch>
              <a:fillRect l="0" t="0" r="0" b="0"/>
            </a:stretch>
          </a:blipFill>
        </p:spPr>
      </p:sp>
      <p:sp>
        <p:nvSpPr>
          <p:cNvPr name="Freeform 3" id="3"/>
          <p:cNvSpPr/>
          <p:nvPr/>
        </p:nvSpPr>
        <p:spPr>
          <a:xfrm flipH="false" flipV="false" rot="0">
            <a:off x="10561464" y="6476873"/>
            <a:ext cx="636467" cy="636467"/>
          </a:xfrm>
          <a:custGeom>
            <a:avLst/>
            <a:gdLst/>
            <a:ahLst/>
            <a:cxnLst/>
            <a:rect r="r" b="b" t="t" l="l"/>
            <a:pathLst>
              <a:path h="636467" w="636467">
                <a:moveTo>
                  <a:pt x="0" y="0"/>
                </a:moveTo>
                <a:lnTo>
                  <a:pt x="636466" y="0"/>
                </a:lnTo>
                <a:lnTo>
                  <a:pt x="636466" y="636466"/>
                </a:lnTo>
                <a:lnTo>
                  <a:pt x="0" y="63646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10561464" y="7516173"/>
            <a:ext cx="636467" cy="636467"/>
          </a:xfrm>
          <a:custGeom>
            <a:avLst/>
            <a:gdLst/>
            <a:ahLst/>
            <a:cxnLst/>
            <a:rect r="r" b="b" t="t" l="l"/>
            <a:pathLst>
              <a:path h="636467" w="636467">
                <a:moveTo>
                  <a:pt x="0" y="0"/>
                </a:moveTo>
                <a:lnTo>
                  <a:pt x="636466" y="0"/>
                </a:lnTo>
                <a:lnTo>
                  <a:pt x="636466" y="636466"/>
                </a:lnTo>
                <a:lnTo>
                  <a:pt x="0" y="63646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0561464" y="8552689"/>
            <a:ext cx="512910" cy="512910"/>
          </a:xfrm>
          <a:custGeom>
            <a:avLst/>
            <a:gdLst/>
            <a:ahLst/>
            <a:cxnLst/>
            <a:rect r="r" b="b" t="t" l="l"/>
            <a:pathLst>
              <a:path h="512910" w="512910">
                <a:moveTo>
                  <a:pt x="0" y="0"/>
                </a:moveTo>
                <a:lnTo>
                  <a:pt x="512910" y="0"/>
                </a:lnTo>
                <a:lnTo>
                  <a:pt x="512910" y="512910"/>
                </a:lnTo>
                <a:lnTo>
                  <a:pt x="0" y="51291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6391954" y="0"/>
            <a:ext cx="1742946" cy="1732253"/>
          </a:xfrm>
          <a:custGeom>
            <a:avLst/>
            <a:gdLst/>
            <a:ahLst/>
            <a:cxnLst/>
            <a:rect r="r" b="b" t="t" l="l"/>
            <a:pathLst>
              <a:path h="1732253" w="1742946">
                <a:moveTo>
                  <a:pt x="0" y="0"/>
                </a:moveTo>
                <a:lnTo>
                  <a:pt x="1742946" y="0"/>
                </a:lnTo>
                <a:lnTo>
                  <a:pt x="1742946" y="1732253"/>
                </a:lnTo>
                <a:lnTo>
                  <a:pt x="0" y="1732253"/>
                </a:lnTo>
                <a:lnTo>
                  <a:pt x="0" y="0"/>
                </a:lnTo>
                <a:close/>
              </a:path>
            </a:pathLst>
          </a:custGeom>
          <a:blipFill>
            <a:blip r:embed="rId3"/>
            <a:stretch>
              <a:fillRect l="0" t="0" r="0" b="0"/>
            </a:stretch>
          </a:blipFill>
        </p:spPr>
      </p:sp>
      <p:grpSp>
        <p:nvGrpSpPr>
          <p:cNvPr name="Group 3" id="3"/>
          <p:cNvGrpSpPr/>
          <p:nvPr/>
        </p:nvGrpSpPr>
        <p:grpSpPr>
          <a:xfrm rot="0">
            <a:off x="846129" y="2186249"/>
            <a:ext cx="16875252" cy="7767759"/>
            <a:chOff x="0" y="0"/>
            <a:chExt cx="4444511" cy="2045829"/>
          </a:xfrm>
        </p:grpSpPr>
        <p:sp>
          <p:nvSpPr>
            <p:cNvPr name="Freeform 4" id="4"/>
            <p:cNvSpPr/>
            <p:nvPr/>
          </p:nvSpPr>
          <p:spPr>
            <a:xfrm flipH="false" flipV="false" rot="0">
              <a:off x="0" y="0"/>
              <a:ext cx="4444511" cy="2045829"/>
            </a:xfrm>
            <a:custGeom>
              <a:avLst/>
              <a:gdLst/>
              <a:ahLst/>
              <a:cxnLst/>
              <a:rect r="r" b="b" t="t" l="l"/>
              <a:pathLst>
                <a:path h="2045829" w="4444511">
                  <a:moveTo>
                    <a:pt x="23397" y="0"/>
                  </a:moveTo>
                  <a:lnTo>
                    <a:pt x="4421113" y="0"/>
                  </a:lnTo>
                  <a:cubicBezTo>
                    <a:pt x="4427319" y="0"/>
                    <a:pt x="4433270" y="2465"/>
                    <a:pt x="4437658" y="6853"/>
                  </a:cubicBezTo>
                  <a:cubicBezTo>
                    <a:pt x="4442046" y="11241"/>
                    <a:pt x="4444511" y="17192"/>
                    <a:pt x="4444511" y="23397"/>
                  </a:cubicBezTo>
                  <a:lnTo>
                    <a:pt x="4444511" y="2022432"/>
                  </a:lnTo>
                  <a:cubicBezTo>
                    <a:pt x="4444511" y="2035354"/>
                    <a:pt x="4434036" y="2045829"/>
                    <a:pt x="4421113" y="2045829"/>
                  </a:cubicBezTo>
                  <a:lnTo>
                    <a:pt x="23397" y="2045829"/>
                  </a:lnTo>
                  <a:cubicBezTo>
                    <a:pt x="10475" y="2045829"/>
                    <a:pt x="0" y="2035354"/>
                    <a:pt x="0" y="2022432"/>
                  </a:cubicBezTo>
                  <a:lnTo>
                    <a:pt x="0" y="23397"/>
                  </a:lnTo>
                  <a:cubicBezTo>
                    <a:pt x="0" y="10475"/>
                    <a:pt x="10475" y="0"/>
                    <a:pt x="23397" y="0"/>
                  </a:cubicBezTo>
                  <a:close/>
                </a:path>
              </a:pathLst>
            </a:custGeom>
            <a:solidFill>
              <a:srgbClr val="BBE2F7">
                <a:alpha val="54902"/>
              </a:srgbClr>
            </a:solidFill>
          </p:spPr>
        </p:sp>
        <p:sp>
          <p:nvSpPr>
            <p:cNvPr name="TextBox 5" id="5"/>
            <p:cNvSpPr txBox="true"/>
            <p:nvPr/>
          </p:nvSpPr>
          <p:spPr>
            <a:xfrm>
              <a:off x="0" y="-38100"/>
              <a:ext cx="4444511" cy="2083929"/>
            </a:xfrm>
            <a:prstGeom prst="rect">
              <a:avLst/>
            </a:prstGeom>
          </p:spPr>
          <p:txBody>
            <a:bodyPr anchor="ctr" rtlCol="false" tIns="50800" lIns="50800" bIns="50800" rIns="50800"/>
            <a:lstStyle/>
            <a:p>
              <a:pPr algn="ctr">
                <a:lnSpc>
                  <a:spcPts val="2659"/>
                </a:lnSpc>
                <a:spcBef>
                  <a:spcPct val="0"/>
                </a:spcBef>
              </a:pPr>
            </a:p>
          </p:txBody>
        </p:sp>
      </p:grpSp>
      <p:sp>
        <p:nvSpPr>
          <p:cNvPr name="Freeform 6" id="6"/>
          <p:cNvSpPr/>
          <p:nvPr/>
        </p:nvSpPr>
        <p:spPr>
          <a:xfrm flipH="false" flipV="false" rot="0">
            <a:off x="1284475" y="2465759"/>
            <a:ext cx="15974825" cy="7232032"/>
          </a:xfrm>
          <a:custGeom>
            <a:avLst/>
            <a:gdLst/>
            <a:ahLst/>
            <a:cxnLst/>
            <a:rect r="r" b="b" t="t" l="l"/>
            <a:pathLst>
              <a:path h="7232032" w="15974825">
                <a:moveTo>
                  <a:pt x="0" y="0"/>
                </a:moveTo>
                <a:lnTo>
                  <a:pt x="15974825" y="0"/>
                </a:lnTo>
                <a:lnTo>
                  <a:pt x="15974825" y="7232031"/>
                </a:lnTo>
                <a:lnTo>
                  <a:pt x="0" y="7232031"/>
                </a:lnTo>
                <a:lnTo>
                  <a:pt x="0" y="0"/>
                </a:lnTo>
                <a:close/>
              </a:path>
            </a:pathLst>
          </a:custGeom>
          <a:blipFill>
            <a:blip r:embed="rId4"/>
            <a:stretch>
              <a:fillRect l="0" t="-3864" r="0" b="-3542"/>
            </a:stretch>
          </a:blipFill>
        </p:spPr>
      </p:sp>
      <p:sp>
        <p:nvSpPr>
          <p:cNvPr name="TextBox 7" id="7"/>
          <p:cNvSpPr txBox="true"/>
          <p:nvPr/>
        </p:nvSpPr>
        <p:spPr>
          <a:xfrm rot="0">
            <a:off x="1085393" y="365991"/>
            <a:ext cx="15306562" cy="1566544"/>
          </a:xfrm>
          <a:prstGeom prst="rect">
            <a:avLst/>
          </a:prstGeom>
        </p:spPr>
        <p:txBody>
          <a:bodyPr anchor="t" rtlCol="false" tIns="0" lIns="0" bIns="0" rIns="0">
            <a:spAutoFit/>
          </a:bodyPr>
          <a:lstStyle/>
          <a:p>
            <a:pPr algn="l">
              <a:lnSpc>
                <a:spcPts val="12880"/>
              </a:lnSpc>
            </a:pPr>
            <a:r>
              <a:rPr lang="en-US" sz="9200" b="true">
                <a:solidFill>
                  <a:srgbClr val="000000"/>
                </a:solidFill>
                <a:latin typeface="Canva Sans Bold"/>
                <a:ea typeface="Canva Sans Bold"/>
                <a:cs typeface="Canva Sans Bold"/>
                <a:sym typeface="Canva Sans Bold"/>
              </a:rPr>
              <a:t>Thank you to our partners </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6391954" y="0"/>
            <a:ext cx="1742946" cy="1732253"/>
          </a:xfrm>
          <a:custGeom>
            <a:avLst/>
            <a:gdLst/>
            <a:ahLst/>
            <a:cxnLst/>
            <a:rect r="r" b="b" t="t" l="l"/>
            <a:pathLst>
              <a:path h="1732253" w="1742946">
                <a:moveTo>
                  <a:pt x="0" y="0"/>
                </a:moveTo>
                <a:lnTo>
                  <a:pt x="1742946" y="0"/>
                </a:lnTo>
                <a:lnTo>
                  <a:pt x="1742946" y="1732253"/>
                </a:lnTo>
                <a:lnTo>
                  <a:pt x="0" y="1732253"/>
                </a:lnTo>
                <a:lnTo>
                  <a:pt x="0" y="0"/>
                </a:lnTo>
                <a:close/>
              </a:path>
            </a:pathLst>
          </a:custGeom>
          <a:blipFill>
            <a:blip r:embed="rId2"/>
            <a:stretch>
              <a:fillRect l="0" t="0" r="0" b="0"/>
            </a:stretch>
          </a:blipFill>
        </p:spPr>
      </p:sp>
      <p:sp>
        <p:nvSpPr>
          <p:cNvPr name="Freeform 3" id="3"/>
          <p:cNvSpPr/>
          <p:nvPr/>
        </p:nvSpPr>
        <p:spPr>
          <a:xfrm flipH="false" flipV="false" rot="0">
            <a:off x="5215065" y="2147687"/>
            <a:ext cx="7857870" cy="7449200"/>
          </a:xfrm>
          <a:custGeom>
            <a:avLst/>
            <a:gdLst/>
            <a:ahLst/>
            <a:cxnLst/>
            <a:rect r="r" b="b" t="t" l="l"/>
            <a:pathLst>
              <a:path h="7449200" w="7857870">
                <a:moveTo>
                  <a:pt x="0" y="0"/>
                </a:moveTo>
                <a:lnTo>
                  <a:pt x="7857870" y="0"/>
                </a:lnTo>
                <a:lnTo>
                  <a:pt x="7857870" y="7449200"/>
                </a:lnTo>
                <a:lnTo>
                  <a:pt x="0" y="7449200"/>
                </a:lnTo>
                <a:lnTo>
                  <a:pt x="0" y="0"/>
                </a:lnTo>
                <a:close/>
              </a:path>
            </a:pathLst>
          </a:custGeom>
          <a:blipFill>
            <a:blip r:embed="rId3"/>
            <a:stretch>
              <a:fillRect l="-12163" t="0" r="-12163" b="0"/>
            </a:stretch>
          </a:blipFill>
        </p:spPr>
      </p:sp>
      <p:sp>
        <p:nvSpPr>
          <p:cNvPr name="TextBox 4" id="4"/>
          <p:cNvSpPr txBox="true"/>
          <p:nvPr/>
        </p:nvSpPr>
        <p:spPr>
          <a:xfrm rot="0">
            <a:off x="1252285" y="890411"/>
            <a:ext cx="10397775" cy="1017087"/>
          </a:xfrm>
          <a:prstGeom prst="rect">
            <a:avLst/>
          </a:prstGeom>
        </p:spPr>
        <p:txBody>
          <a:bodyPr anchor="t" rtlCol="false" tIns="0" lIns="0" bIns="0" rIns="0">
            <a:spAutoFit/>
          </a:bodyPr>
          <a:lstStyle/>
          <a:p>
            <a:pPr algn="ctr">
              <a:lnSpc>
                <a:spcPts val="8334"/>
              </a:lnSpc>
            </a:pPr>
            <a:r>
              <a:rPr lang="en-US" sz="5953" b="true">
                <a:solidFill>
                  <a:srgbClr val="000000"/>
                </a:solidFill>
                <a:latin typeface="Canva Sans Bold"/>
                <a:ea typeface="Canva Sans Bold"/>
                <a:cs typeface="Canva Sans Bold"/>
                <a:sym typeface="Canva Sans Bold"/>
              </a:rPr>
              <a:t>Who is in the room with us?  </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6391954" y="0"/>
            <a:ext cx="1742946" cy="1732253"/>
          </a:xfrm>
          <a:custGeom>
            <a:avLst/>
            <a:gdLst/>
            <a:ahLst/>
            <a:cxnLst/>
            <a:rect r="r" b="b" t="t" l="l"/>
            <a:pathLst>
              <a:path h="1732253" w="1742946">
                <a:moveTo>
                  <a:pt x="0" y="0"/>
                </a:moveTo>
                <a:lnTo>
                  <a:pt x="1742946" y="0"/>
                </a:lnTo>
                <a:lnTo>
                  <a:pt x="1742946" y="1732253"/>
                </a:lnTo>
                <a:lnTo>
                  <a:pt x="0" y="1732253"/>
                </a:lnTo>
                <a:lnTo>
                  <a:pt x="0" y="0"/>
                </a:lnTo>
                <a:close/>
              </a:path>
            </a:pathLst>
          </a:custGeom>
          <a:blipFill>
            <a:blip r:embed="rId2"/>
            <a:stretch>
              <a:fillRect l="0" t="0" r="0" b="0"/>
            </a:stretch>
          </a:blipFill>
        </p:spPr>
      </p:sp>
      <p:grpSp>
        <p:nvGrpSpPr>
          <p:cNvPr name="Group 3" id="3"/>
          <p:cNvGrpSpPr/>
          <p:nvPr/>
        </p:nvGrpSpPr>
        <p:grpSpPr>
          <a:xfrm rot="0">
            <a:off x="790650" y="2057400"/>
            <a:ext cx="7162285" cy="8024704"/>
            <a:chOff x="0" y="0"/>
            <a:chExt cx="1886363" cy="2113502"/>
          </a:xfrm>
        </p:grpSpPr>
        <p:sp>
          <p:nvSpPr>
            <p:cNvPr name="Freeform 4" id="4"/>
            <p:cNvSpPr/>
            <p:nvPr/>
          </p:nvSpPr>
          <p:spPr>
            <a:xfrm flipH="false" flipV="false" rot="0">
              <a:off x="0" y="0"/>
              <a:ext cx="1886363" cy="2113502"/>
            </a:xfrm>
            <a:custGeom>
              <a:avLst/>
              <a:gdLst/>
              <a:ahLst/>
              <a:cxnLst/>
              <a:rect r="r" b="b" t="t" l="l"/>
              <a:pathLst>
                <a:path h="2113502" w="1886363">
                  <a:moveTo>
                    <a:pt x="0" y="0"/>
                  </a:moveTo>
                  <a:lnTo>
                    <a:pt x="1886363" y="0"/>
                  </a:lnTo>
                  <a:lnTo>
                    <a:pt x="1886363" y="2113502"/>
                  </a:lnTo>
                  <a:lnTo>
                    <a:pt x="0" y="2113502"/>
                  </a:lnTo>
                  <a:close/>
                </a:path>
              </a:pathLst>
            </a:custGeom>
            <a:solidFill>
              <a:srgbClr val="FFFFFF">
                <a:alpha val="50980"/>
              </a:srgbClr>
            </a:solidFill>
          </p:spPr>
        </p:sp>
        <p:sp>
          <p:nvSpPr>
            <p:cNvPr name="TextBox 5" id="5"/>
            <p:cNvSpPr txBox="true"/>
            <p:nvPr/>
          </p:nvSpPr>
          <p:spPr>
            <a:xfrm>
              <a:off x="0" y="-47625"/>
              <a:ext cx="1886363" cy="2161127"/>
            </a:xfrm>
            <a:prstGeom prst="rect">
              <a:avLst/>
            </a:prstGeom>
          </p:spPr>
          <p:txBody>
            <a:bodyPr anchor="ctr" rtlCol="false" tIns="50800" lIns="50800" bIns="50800" rIns="50800"/>
            <a:lstStyle/>
            <a:p>
              <a:pPr algn="ctr">
                <a:lnSpc>
                  <a:spcPts val="3333"/>
                </a:lnSpc>
              </a:pPr>
            </a:p>
          </p:txBody>
        </p:sp>
      </p:grpSp>
      <p:sp>
        <p:nvSpPr>
          <p:cNvPr name="TextBox 6" id="6"/>
          <p:cNvSpPr txBox="true"/>
          <p:nvPr/>
        </p:nvSpPr>
        <p:spPr>
          <a:xfrm rot="0">
            <a:off x="790650" y="463006"/>
            <a:ext cx="5544508" cy="1017087"/>
          </a:xfrm>
          <a:prstGeom prst="rect">
            <a:avLst/>
          </a:prstGeom>
        </p:spPr>
        <p:txBody>
          <a:bodyPr anchor="t" rtlCol="false" tIns="0" lIns="0" bIns="0" rIns="0">
            <a:spAutoFit/>
          </a:bodyPr>
          <a:lstStyle/>
          <a:p>
            <a:pPr algn="ctr">
              <a:lnSpc>
                <a:spcPts val="8334"/>
              </a:lnSpc>
            </a:pPr>
            <a:r>
              <a:rPr lang="en-US" sz="5953" b="true">
                <a:solidFill>
                  <a:srgbClr val="000000"/>
                </a:solidFill>
                <a:latin typeface="Canva Sans Bold"/>
                <a:ea typeface="Canva Sans Bold"/>
                <a:cs typeface="Canva Sans Bold"/>
                <a:sym typeface="Canva Sans Bold"/>
              </a:rPr>
              <a:t>About Amplify </a:t>
            </a:r>
          </a:p>
        </p:txBody>
      </p:sp>
      <p:grpSp>
        <p:nvGrpSpPr>
          <p:cNvPr name="Group 7" id="7"/>
          <p:cNvGrpSpPr/>
          <p:nvPr/>
        </p:nvGrpSpPr>
        <p:grpSpPr>
          <a:xfrm rot="0">
            <a:off x="9144000" y="2057400"/>
            <a:ext cx="7162285" cy="2107816"/>
            <a:chOff x="0" y="0"/>
            <a:chExt cx="1886363" cy="555145"/>
          </a:xfrm>
        </p:grpSpPr>
        <p:sp>
          <p:nvSpPr>
            <p:cNvPr name="Freeform 8" id="8"/>
            <p:cNvSpPr/>
            <p:nvPr/>
          </p:nvSpPr>
          <p:spPr>
            <a:xfrm flipH="false" flipV="false" rot="0">
              <a:off x="0" y="0"/>
              <a:ext cx="1886363" cy="555145"/>
            </a:xfrm>
            <a:custGeom>
              <a:avLst/>
              <a:gdLst/>
              <a:ahLst/>
              <a:cxnLst/>
              <a:rect r="r" b="b" t="t" l="l"/>
              <a:pathLst>
                <a:path h="555145" w="1886363">
                  <a:moveTo>
                    <a:pt x="0" y="0"/>
                  </a:moveTo>
                  <a:lnTo>
                    <a:pt x="1886363" y="0"/>
                  </a:lnTo>
                  <a:lnTo>
                    <a:pt x="1886363" y="555145"/>
                  </a:lnTo>
                  <a:lnTo>
                    <a:pt x="0" y="555145"/>
                  </a:lnTo>
                  <a:close/>
                </a:path>
              </a:pathLst>
            </a:custGeom>
            <a:solidFill>
              <a:srgbClr val="87BBA2">
                <a:alpha val="51765"/>
              </a:srgbClr>
            </a:solidFill>
            <a:ln w="952500" cap="sq">
              <a:solidFill>
                <a:srgbClr val="87BBA2">
                  <a:alpha val="51765"/>
                </a:srgbClr>
              </a:solidFill>
              <a:prstDash val="solid"/>
              <a:miter/>
            </a:ln>
          </p:spPr>
        </p:sp>
        <p:sp>
          <p:nvSpPr>
            <p:cNvPr name="TextBox 9" id="9"/>
            <p:cNvSpPr txBox="true"/>
            <p:nvPr/>
          </p:nvSpPr>
          <p:spPr>
            <a:xfrm>
              <a:off x="0" y="-47625"/>
              <a:ext cx="1886363" cy="602770"/>
            </a:xfrm>
            <a:prstGeom prst="rect">
              <a:avLst/>
            </a:prstGeom>
          </p:spPr>
          <p:txBody>
            <a:bodyPr anchor="ctr" rtlCol="false" tIns="50800" lIns="50800" bIns="50800" rIns="50800"/>
            <a:lstStyle/>
            <a:p>
              <a:pPr algn="ctr">
                <a:lnSpc>
                  <a:spcPts val="3333"/>
                </a:lnSpc>
              </a:pPr>
            </a:p>
          </p:txBody>
        </p:sp>
      </p:grpSp>
      <p:grpSp>
        <p:nvGrpSpPr>
          <p:cNvPr name="Group 10" id="10"/>
          <p:cNvGrpSpPr/>
          <p:nvPr/>
        </p:nvGrpSpPr>
        <p:grpSpPr>
          <a:xfrm rot="0">
            <a:off x="9144000" y="4795266"/>
            <a:ext cx="7162285" cy="3016223"/>
            <a:chOff x="0" y="0"/>
            <a:chExt cx="1886363" cy="794396"/>
          </a:xfrm>
        </p:grpSpPr>
        <p:sp>
          <p:nvSpPr>
            <p:cNvPr name="Freeform 11" id="11"/>
            <p:cNvSpPr/>
            <p:nvPr/>
          </p:nvSpPr>
          <p:spPr>
            <a:xfrm flipH="false" flipV="false" rot="0">
              <a:off x="0" y="0"/>
              <a:ext cx="1886363" cy="794396"/>
            </a:xfrm>
            <a:custGeom>
              <a:avLst/>
              <a:gdLst/>
              <a:ahLst/>
              <a:cxnLst/>
              <a:rect r="r" b="b" t="t" l="l"/>
              <a:pathLst>
                <a:path h="794396" w="1886363">
                  <a:moveTo>
                    <a:pt x="0" y="0"/>
                  </a:moveTo>
                  <a:lnTo>
                    <a:pt x="1886363" y="0"/>
                  </a:lnTo>
                  <a:lnTo>
                    <a:pt x="1886363" y="794396"/>
                  </a:lnTo>
                  <a:lnTo>
                    <a:pt x="0" y="794396"/>
                  </a:lnTo>
                  <a:close/>
                </a:path>
              </a:pathLst>
            </a:custGeom>
            <a:solidFill>
              <a:srgbClr val="55828B">
                <a:alpha val="50980"/>
              </a:srgbClr>
            </a:solidFill>
            <a:ln w="38100" cap="sq">
              <a:solidFill>
                <a:srgbClr val="55828B">
                  <a:alpha val="50980"/>
                </a:srgbClr>
              </a:solidFill>
              <a:prstDash val="solid"/>
              <a:miter/>
            </a:ln>
          </p:spPr>
        </p:sp>
        <p:sp>
          <p:nvSpPr>
            <p:cNvPr name="TextBox 12" id="12"/>
            <p:cNvSpPr txBox="true"/>
            <p:nvPr/>
          </p:nvSpPr>
          <p:spPr>
            <a:xfrm>
              <a:off x="0" y="-47625"/>
              <a:ext cx="1886363" cy="842021"/>
            </a:xfrm>
            <a:prstGeom prst="rect">
              <a:avLst/>
            </a:prstGeom>
          </p:spPr>
          <p:txBody>
            <a:bodyPr anchor="ctr" rtlCol="false" tIns="50800" lIns="50800" bIns="50800" rIns="50800"/>
            <a:lstStyle/>
            <a:p>
              <a:pPr algn="ctr">
                <a:lnSpc>
                  <a:spcPts val="3333"/>
                </a:lnSpc>
              </a:pPr>
            </a:p>
          </p:txBody>
        </p:sp>
      </p:grpSp>
      <p:grpSp>
        <p:nvGrpSpPr>
          <p:cNvPr name="Group 13" id="13"/>
          <p:cNvGrpSpPr/>
          <p:nvPr/>
        </p:nvGrpSpPr>
        <p:grpSpPr>
          <a:xfrm rot="0">
            <a:off x="9144000" y="8440139"/>
            <a:ext cx="7162285" cy="1641966"/>
            <a:chOff x="0" y="0"/>
            <a:chExt cx="1886363" cy="432452"/>
          </a:xfrm>
        </p:grpSpPr>
        <p:sp>
          <p:nvSpPr>
            <p:cNvPr name="Freeform 14" id="14"/>
            <p:cNvSpPr/>
            <p:nvPr/>
          </p:nvSpPr>
          <p:spPr>
            <a:xfrm flipH="false" flipV="false" rot="0">
              <a:off x="0" y="0"/>
              <a:ext cx="1886363" cy="432452"/>
            </a:xfrm>
            <a:custGeom>
              <a:avLst/>
              <a:gdLst/>
              <a:ahLst/>
              <a:cxnLst/>
              <a:rect r="r" b="b" t="t" l="l"/>
              <a:pathLst>
                <a:path h="432452" w="1886363">
                  <a:moveTo>
                    <a:pt x="0" y="0"/>
                  </a:moveTo>
                  <a:lnTo>
                    <a:pt x="1886363" y="0"/>
                  </a:lnTo>
                  <a:lnTo>
                    <a:pt x="1886363" y="432452"/>
                  </a:lnTo>
                  <a:lnTo>
                    <a:pt x="0" y="432452"/>
                  </a:lnTo>
                  <a:close/>
                </a:path>
              </a:pathLst>
            </a:custGeom>
            <a:solidFill>
              <a:srgbClr val="5769D4">
                <a:alpha val="49804"/>
              </a:srgbClr>
            </a:solidFill>
            <a:ln w="38100" cap="sq">
              <a:solidFill>
                <a:srgbClr val="5769D4">
                  <a:alpha val="49804"/>
                </a:srgbClr>
              </a:solidFill>
              <a:prstDash val="solid"/>
              <a:miter/>
            </a:ln>
          </p:spPr>
        </p:sp>
        <p:sp>
          <p:nvSpPr>
            <p:cNvPr name="TextBox 15" id="15"/>
            <p:cNvSpPr txBox="true"/>
            <p:nvPr/>
          </p:nvSpPr>
          <p:spPr>
            <a:xfrm>
              <a:off x="0" y="-47625"/>
              <a:ext cx="1886363" cy="480077"/>
            </a:xfrm>
            <a:prstGeom prst="rect">
              <a:avLst/>
            </a:prstGeom>
          </p:spPr>
          <p:txBody>
            <a:bodyPr anchor="ctr" rtlCol="false" tIns="50800" lIns="50800" bIns="50800" rIns="50800"/>
            <a:lstStyle/>
            <a:p>
              <a:pPr algn="ctr">
                <a:lnSpc>
                  <a:spcPts val="3333"/>
                </a:lnSpc>
              </a:pPr>
            </a:p>
          </p:txBody>
        </p:sp>
      </p:grpSp>
      <p:sp>
        <p:nvSpPr>
          <p:cNvPr name="TextBox 16" id="16"/>
          <p:cNvSpPr txBox="true"/>
          <p:nvPr/>
        </p:nvSpPr>
        <p:spPr>
          <a:xfrm rot="0">
            <a:off x="1028700" y="2478289"/>
            <a:ext cx="6331293" cy="6692744"/>
          </a:xfrm>
          <a:prstGeom prst="rect">
            <a:avLst/>
          </a:prstGeom>
        </p:spPr>
        <p:txBody>
          <a:bodyPr anchor="t" rtlCol="false" tIns="0" lIns="0" bIns="0" rIns="0">
            <a:spAutoFit/>
          </a:bodyPr>
          <a:lstStyle/>
          <a:p>
            <a:pPr algn="l">
              <a:lnSpc>
                <a:spcPts val="3333"/>
              </a:lnSpc>
              <a:spcBef>
                <a:spcPct val="0"/>
              </a:spcBef>
            </a:pPr>
            <a:r>
              <a:rPr lang="en-US" sz="2381">
                <a:solidFill>
                  <a:srgbClr val="000000"/>
                </a:solidFill>
                <a:latin typeface="Canva Sans"/>
                <a:ea typeface="Canva Sans"/>
                <a:cs typeface="Canva Sans"/>
                <a:sym typeface="Canva Sans"/>
              </a:rPr>
              <a:t>This project aims to build an inclusive and equitable approach to youth voice and youth engagement.</a:t>
            </a:r>
          </a:p>
          <a:p>
            <a:pPr algn="l">
              <a:lnSpc>
                <a:spcPts val="3333"/>
              </a:lnSpc>
              <a:spcBef>
                <a:spcPct val="0"/>
              </a:spcBef>
            </a:pPr>
          </a:p>
          <a:p>
            <a:pPr algn="l">
              <a:lnSpc>
                <a:spcPts val="3333"/>
              </a:lnSpc>
              <a:spcBef>
                <a:spcPct val="0"/>
              </a:spcBef>
            </a:pPr>
          </a:p>
          <a:p>
            <a:pPr algn="l">
              <a:lnSpc>
                <a:spcPts val="3333"/>
              </a:lnSpc>
              <a:spcBef>
                <a:spcPct val="0"/>
              </a:spcBef>
            </a:pPr>
            <a:r>
              <a:rPr lang="en-US" sz="2381">
                <a:solidFill>
                  <a:srgbClr val="000000"/>
                </a:solidFill>
                <a:latin typeface="Canva Sans"/>
                <a:ea typeface="Canva Sans"/>
                <a:cs typeface="Canva Sans"/>
                <a:sym typeface="Canva Sans"/>
              </a:rPr>
              <a:t> The project has a particular focus on ensuring the most marginalised and under-represented young people have their voices heard and acted upon across the nine English regions.</a:t>
            </a:r>
          </a:p>
          <a:p>
            <a:pPr algn="l">
              <a:lnSpc>
                <a:spcPts val="3333"/>
              </a:lnSpc>
              <a:spcBef>
                <a:spcPct val="0"/>
              </a:spcBef>
            </a:pPr>
          </a:p>
          <a:p>
            <a:pPr algn="l">
              <a:lnSpc>
                <a:spcPts val="3333"/>
              </a:lnSpc>
              <a:spcBef>
                <a:spcPct val="0"/>
              </a:spcBef>
            </a:pPr>
          </a:p>
          <a:p>
            <a:pPr algn="l">
              <a:lnSpc>
                <a:spcPts val="3333"/>
              </a:lnSpc>
              <a:spcBef>
                <a:spcPct val="0"/>
              </a:spcBef>
            </a:pPr>
            <a:r>
              <a:rPr lang="en-US" sz="2381">
                <a:solidFill>
                  <a:srgbClr val="000000"/>
                </a:solidFill>
                <a:latin typeface="Canva Sans"/>
                <a:ea typeface="Canva Sans"/>
                <a:cs typeface="Canva Sans"/>
                <a:sym typeface="Canva Sans"/>
              </a:rPr>
              <a:t>Through Amplify, we will build a consistent approach, increasing the impact on services designed with, and, for young people.</a:t>
            </a:r>
          </a:p>
        </p:txBody>
      </p:sp>
      <p:sp>
        <p:nvSpPr>
          <p:cNvPr name="TextBox 17" id="17"/>
          <p:cNvSpPr txBox="true"/>
          <p:nvPr/>
        </p:nvSpPr>
        <p:spPr>
          <a:xfrm rot="0">
            <a:off x="9559496" y="2465274"/>
            <a:ext cx="6331293" cy="1244444"/>
          </a:xfrm>
          <a:prstGeom prst="rect">
            <a:avLst/>
          </a:prstGeom>
        </p:spPr>
        <p:txBody>
          <a:bodyPr anchor="t" rtlCol="false" tIns="0" lIns="0" bIns="0" rIns="0">
            <a:spAutoFit/>
          </a:bodyPr>
          <a:lstStyle/>
          <a:p>
            <a:pPr algn="l">
              <a:lnSpc>
                <a:spcPts val="3333"/>
              </a:lnSpc>
              <a:spcBef>
                <a:spcPct val="0"/>
              </a:spcBef>
            </a:pPr>
            <a:r>
              <a:rPr lang="en-US" sz="2381">
                <a:solidFill>
                  <a:srgbClr val="000000"/>
                </a:solidFill>
                <a:latin typeface="Canva Sans"/>
                <a:ea typeface="Canva Sans"/>
                <a:cs typeface="Canva Sans"/>
                <a:sym typeface="Canva Sans"/>
              </a:rPr>
              <a:t>Year 1 has looked at youth voice in 4 main regions: London, the North East, the South West and Yorkshire and Humber.</a:t>
            </a:r>
          </a:p>
        </p:txBody>
      </p:sp>
      <p:sp>
        <p:nvSpPr>
          <p:cNvPr name="TextBox 18" id="18"/>
          <p:cNvSpPr txBox="true"/>
          <p:nvPr/>
        </p:nvSpPr>
        <p:spPr>
          <a:xfrm rot="0">
            <a:off x="9559496" y="5029988"/>
            <a:ext cx="6331293" cy="2501744"/>
          </a:xfrm>
          <a:prstGeom prst="rect">
            <a:avLst/>
          </a:prstGeom>
        </p:spPr>
        <p:txBody>
          <a:bodyPr anchor="t" rtlCol="false" tIns="0" lIns="0" bIns="0" rIns="0">
            <a:spAutoFit/>
          </a:bodyPr>
          <a:lstStyle/>
          <a:p>
            <a:pPr algn="l">
              <a:lnSpc>
                <a:spcPts val="3333"/>
              </a:lnSpc>
              <a:spcBef>
                <a:spcPct val="0"/>
              </a:spcBef>
            </a:pPr>
            <a:r>
              <a:rPr lang="en-US" sz="2381">
                <a:solidFill>
                  <a:srgbClr val="000000"/>
                </a:solidFill>
                <a:latin typeface="Canva Sans"/>
                <a:ea typeface="Canva Sans"/>
                <a:cs typeface="Canva Sans"/>
                <a:sym typeface="Canva Sans"/>
              </a:rPr>
              <a:t>Amplify uses a peer research model, which means 16 young people have been trained to be research experts across the year. They have made key decisions from how the data is collated, who is involved and what outputs will be used </a:t>
            </a:r>
          </a:p>
        </p:txBody>
      </p:sp>
      <p:sp>
        <p:nvSpPr>
          <p:cNvPr name="TextBox 19" id="19"/>
          <p:cNvSpPr txBox="true"/>
          <p:nvPr/>
        </p:nvSpPr>
        <p:spPr>
          <a:xfrm rot="0">
            <a:off x="9409094" y="8678264"/>
            <a:ext cx="6331293" cy="1244444"/>
          </a:xfrm>
          <a:prstGeom prst="rect">
            <a:avLst/>
          </a:prstGeom>
        </p:spPr>
        <p:txBody>
          <a:bodyPr anchor="t" rtlCol="false" tIns="0" lIns="0" bIns="0" rIns="0">
            <a:spAutoFit/>
          </a:bodyPr>
          <a:lstStyle/>
          <a:p>
            <a:pPr algn="l">
              <a:lnSpc>
                <a:spcPts val="3333"/>
              </a:lnSpc>
              <a:spcBef>
                <a:spcPct val="0"/>
              </a:spcBef>
            </a:pPr>
            <a:r>
              <a:rPr lang="en-US" sz="2381">
                <a:solidFill>
                  <a:srgbClr val="000000"/>
                </a:solidFill>
                <a:latin typeface="Canva Sans"/>
                <a:ea typeface="Canva Sans"/>
                <a:cs typeface="Canva Sans"/>
                <a:sym typeface="Canva Sans"/>
              </a:rPr>
              <a:t>Peer researchers have designed a series of resources and trainings based on Year 1 findings </a:t>
            </a:r>
          </a:p>
        </p:txBody>
      </p:sp>
      <p:grpSp>
        <p:nvGrpSpPr>
          <p:cNvPr name="Group 20" id="20"/>
          <p:cNvGrpSpPr/>
          <p:nvPr/>
        </p:nvGrpSpPr>
        <p:grpSpPr>
          <a:xfrm rot="0">
            <a:off x="638476" y="2499957"/>
            <a:ext cx="304349" cy="7582147"/>
            <a:chOff x="0" y="0"/>
            <a:chExt cx="80158" cy="1996944"/>
          </a:xfrm>
        </p:grpSpPr>
        <p:sp>
          <p:nvSpPr>
            <p:cNvPr name="Freeform 21" id="21"/>
            <p:cNvSpPr/>
            <p:nvPr/>
          </p:nvSpPr>
          <p:spPr>
            <a:xfrm flipH="false" flipV="false" rot="0">
              <a:off x="0" y="0"/>
              <a:ext cx="80158" cy="1996944"/>
            </a:xfrm>
            <a:custGeom>
              <a:avLst/>
              <a:gdLst/>
              <a:ahLst/>
              <a:cxnLst/>
              <a:rect r="r" b="b" t="t" l="l"/>
              <a:pathLst>
                <a:path h="1996944" w="80158">
                  <a:moveTo>
                    <a:pt x="0" y="0"/>
                  </a:moveTo>
                  <a:lnTo>
                    <a:pt x="80158" y="0"/>
                  </a:lnTo>
                  <a:lnTo>
                    <a:pt x="80158" y="1996944"/>
                  </a:lnTo>
                  <a:lnTo>
                    <a:pt x="0" y="1996944"/>
                  </a:lnTo>
                  <a:close/>
                </a:path>
              </a:pathLst>
            </a:custGeom>
            <a:solidFill>
              <a:srgbClr val="4CC9F0"/>
            </a:solidFill>
          </p:spPr>
        </p:sp>
        <p:sp>
          <p:nvSpPr>
            <p:cNvPr name="TextBox 22" id="22"/>
            <p:cNvSpPr txBox="true"/>
            <p:nvPr/>
          </p:nvSpPr>
          <p:spPr>
            <a:xfrm>
              <a:off x="0" y="-47625"/>
              <a:ext cx="80158" cy="2044569"/>
            </a:xfrm>
            <a:prstGeom prst="rect">
              <a:avLst/>
            </a:prstGeom>
          </p:spPr>
          <p:txBody>
            <a:bodyPr anchor="ctr" rtlCol="false" tIns="50800" lIns="50800" bIns="50800" rIns="50800"/>
            <a:lstStyle/>
            <a:p>
              <a:pPr algn="ctr">
                <a:lnSpc>
                  <a:spcPts val="3333"/>
                </a:lnSpc>
              </a:pPr>
            </a:p>
          </p:txBody>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724351" y="890411"/>
            <a:ext cx="11453642" cy="1017087"/>
          </a:xfrm>
          <a:prstGeom prst="rect">
            <a:avLst/>
          </a:prstGeom>
        </p:spPr>
        <p:txBody>
          <a:bodyPr anchor="t" rtlCol="false" tIns="0" lIns="0" bIns="0" rIns="0">
            <a:spAutoFit/>
          </a:bodyPr>
          <a:lstStyle/>
          <a:p>
            <a:pPr algn="ctr">
              <a:lnSpc>
                <a:spcPts val="8334"/>
              </a:lnSpc>
            </a:pPr>
            <a:r>
              <a:rPr lang="en-US" sz="5953" b="true">
                <a:solidFill>
                  <a:srgbClr val="000000"/>
                </a:solidFill>
                <a:latin typeface="Canva Sans Bold"/>
                <a:ea typeface="Canva Sans Bold"/>
                <a:cs typeface="Canva Sans Bold"/>
                <a:sym typeface="Canva Sans Bold"/>
              </a:rPr>
              <a:t>What is stakeholder mapping?  </a:t>
            </a:r>
          </a:p>
        </p:txBody>
      </p:sp>
      <p:sp>
        <p:nvSpPr>
          <p:cNvPr name="Freeform 3" id="3"/>
          <p:cNvSpPr/>
          <p:nvPr/>
        </p:nvSpPr>
        <p:spPr>
          <a:xfrm flipH="false" flipV="false" rot="0">
            <a:off x="16391954" y="0"/>
            <a:ext cx="1742946" cy="1732253"/>
          </a:xfrm>
          <a:custGeom>
            <a:avLst/>
            <a:gdLst/>
            <a:ahLst/>
            <a:cxnLst/>
            <a:rect r="r" b="b" t="t" l="l"/>
            <a:pathLst>
              <a:path h="1732253" w="1742946">
                <a:moveTo>
                  <a:pt x="0" y="0"/>
                </a:moveTo>
                <a:lnTo>
                  <a:pt x="1742946" y="0"/>
                </a:lnTo>
                <a:lnTo>
                  <a:pt x="1742946" y="1732253"/>
                </a:lnTo>
                <a:lnTo>
                  <a:pt x="0" y="1732253"/>
                </a:lnTo>
                <a:lnTo>
                  <a:pt x="0" y="0"/>
                </a:lnTo>
                <a:close/>
              </a:path>
            </a:pathLst>
          </a:custGeom>
          <a:blipFill>
            <a:blip r:embed="rId2"/>
            <a:stretch>
              <a:fillRect l="0" t="0" r="0" b="0"/>
            </a:stretch>
          </a:blipFill>
        </p:spPr>
      </p:sp>
      <p:grpSp>
        <p:nvGrpSpPr>
          <p:cNvPr name="Group 4" id="4"/>
          <p:cNvGrpSpPr/>
          <p:nvPr/>
        </p:nvGrpSpPr>
        <p:grpSpPr>
          <a:xfrm rot="0">
            <a:off x="790650" y="2057400"/>
            <a:ext cx="7845538" cy="7582147"/>
            <a:chOff x="0" y="0"/>
            <a:chExt cx="2066314" cy="1996944"/>
          </a:xfrm>
        </p:grpSpPr>
        <p:sp>
          <p:nvSpPr>
            <p:cNvPr name="Freeform 5" id="5"/>
            <p:cNvSpPr/>
            <p:nvPr/>
          </p:nvSpPr>
          <p:spPr>
            <a:xfrm flipH="false" flipV="false" rot="0">
              <a:off x="0" y="0"/>
              <a:ext cx="2066314" cy="1996944"/>
            </a:xfrm>
            <a:custGeom>
              <a:avLst/>
              <a:gdLst/>
              <a:ahLst/>
              <a:cxnLst/>
              <a:rect r="r" b="b" t="t" l="l"/>
              <a:pathLst>
                <a:path h="1996944" w="2066314">
                  <a:moveTo>
                    <a:pt x="0" y="0"/>
                  </a:moveTo>
                  <a:lnTo>
                    <a:pt x="2066314" y="0"/>
                  </a:lnTo>
                  <a:lnTo>
                    <a:pt x="2066314" y="1996944"/>
                  </a:lnTo>
                  <a:lnTo>
                    <a:pt x="0" y="1996944"/>
                  </a:lnTo>
                  <a:close/>
                </a:path>
              </a:pathLst>
            </a:custGeom>
            <a:solidFill>
              <a:srgbClr val="FFFFFF">
                <a:alpha val="50980"/>
              </a:srgbClr>
            </a:solidFill>
            <a:ln w="133350" cap="sq">
              <a:solidFill>
                <a:srgbClr val="FFFFFF">
                  <a:alpha val="50980"/>
                </a:srgbClr>
              </a:solidFill>
              <a:prstDash val="solid"/>
              <a:miter/>
            </a:ln>
          </p:spPr>
        </p:sp>
        <p:sp>
          <p:nvSpPr>
            <p:cNvPr name="TextBox 6" id="6"/>
            <p:cNvSpPr txBox="true"/>
            <p:nvPr/>
          </p:nvSpPr>
          <p:spPr>
            <a:xfrm>
              <a:off x="0" y="-47625"/>
              <a:ext cx="2066314" cy="2044569"/>
            </a:xfrm>
            <a:prstGeom prst="rect">
              <a:avLst/>
            </a:prstGeom>
          </p:spPr>
          <p:txBody>
            <a:bodyPr anchor="ctr" rtlCol="false" tIns="50800" lIns="50800" bIns="50800" rIns="50800"/>
            <a:lstStyle/>
            <a:p>
              <a:pPr algn="ctr">
                <a:lnSpc>
                  <a:spcPts val="3333"/>
                </a:lnSpc>
              </a:pPr>
            </a:p>
          </p:txBody>
        </p:sp>
      </p:grpSp>
      <p:grpSp>
        <p:nvGrpSpPr>
          <p:cNvPr name="Group 7" id="7"/>
          <p:cNvGrpSpPr/>
          <p:nvPr/>
        </p:nvGrpSpPr>
        <p:grpSpPr>
          <a:xfrm rot="0">
            <a:off x="9423512" y="2682673"/>
            <a:ext cx="7162285" cy="1302258"/>
            <a:chOff x="0" y="0"/>
            <a:chExt cx="1886363" cy="342982"/>
          </a:xfrm>
        </p:grpSpPr>
        <p:sp>
          <p:nvSpPr>
            <p:cNvPr name="Freeform 8" id="8"/>
            <p:cNvSpPr/>
            <p:nvPr/>
          </p:nvSpPr>
          <p:spPr>
            <a:xfrm flipH="false" flipV="false" rot="0">
              <a:off x="0" y="0"/>
              <a:ext cx="1886363" cy="342982"/>
            </a:xfrm>
            <a:custGeom>
              <a:avLst/>
              <a:gdLst/>
              <a:ahLst/>
              <a:cxnLst/>
              <a:rect r="r" b="b" t="t" l="l"/>
              <a:pathLst>
                <a:path h="342982" w="1886363">
                  <a:moveTo>
                    <a:pt x="0" y="0"/>
                  </a:moveTo>
                  <a:lnTo>
                    <a:pt x="1886363" y="0"/>
                  </a:lnTo>
                  <a:lnTo>
                    <a:pt x="1886363" y="342982"/>
                  </a:lnTo>
                  <a:lnTo>
                    <a:pt x="0" y="342982"/>
                  </a:lnTo>
                  <a:close/>
                </a:path>
              </a:pathLst>
            </a:custGeom>
            <a:solidFill>
              <a:srgbClr val="87BBA2">
                <a:alpha val="51765"/>
              </a:srgbClr>
            </a:solidFill>
            <a:ln w="952500" cap="sq">
              <a:solidFill>
                <a:srgbClr val="87BBA2">
                  <a:alpha val="51765"/>
                </a:srgbClr>
              </a:solidFill>
              <a:prstDash val="solid"/>
              <a:miter/>
            </a:ln>
          </p:spPr>
        </p:sp>
        <p:sp>
          <p:nvSpPr>
            <p:cNvPr name="TextBox 9" id="9"/>
            <p:cNvSpPr txBox="true"/>
            <p:nvPr/>
          </p:nvSpPr>
          <p:spPr>
            <a:xfrm>
              <a:off x="0" y="-47625"/>
              <a:ext cx="1886363" cy="390607"/>
            </a:xfrm>
            <a:prstGeom prst="rect">
              <a:avLst/>
            </a:prstGeom>
          </p:spPr>
          <p:txBody>
            <a:bodyPr anchor="ctr" rtlCol="false" tIns="50800" lIns="50800" bIns="50800" rIns="50800"/>
            <a:lstStyle/>
            <a:p>
              <a:pPr algn="ctr">
                <a:lnSpc>
                  <a:spcPts val="3333"/>
                </a:lnSpc>
              </a:pPr>
            </a:p>
          </p:txBody>
        </p:sp>
      </p:grpSp>
      <p:grpSp>
        <p:nvGrpSpPr>
          <p:cNvPr name="Group 10" id="10"/>
          <p:cNvGrpSpPr/>
          <p:nvPr/>
        </p:nvGrpSpPr>
        <p:grpSpPr>
          <a:xfrm rot="0">
            <a:off x="9423512" y="4365931"/>
            <a:ext cx="7162285" cy="1402842"/>
            <a:chOff x="0" y="0"/>
            <a:chExt cx="1886363" cy="369473"/>
          </a:xfrm>
        </p:grpSpPr>
        <p:sp>
          <p:nvSpPr>
            <p:cNvPr name="Freeform 11" id="11"/>
            <p:cNvSpPr/>
            <p:nvPr/>
          </p:nvSpPr>
          <p:spPr>
            <a:xfrm flipH="false" flipV="false" rot="0">
              <a:off x="0" y="0"/>
              <a:ext cx="1886363" cy="369473"/>
            </a:xfrm>
            <a:custGeom>
              <a:avLst/>
              <a:gdLst/>
              <a:ahLst/>
              <a:cxnLst/>
              <a:rect r="r" b="b" t="t" l="l"/>
              <a:pathLst>
                <a:path h="369473" w="1886363">
                  <a:moveTo>
                    <a:pt x="0" y="0"/>
                  </a:moveTo>
                  <a:lnTo>
                    <a:pt x="1886363" y="0"/>
                  </a:lnTo>
                  <a:lnTo>
                    <a:pt x="1886363" y="369473"/>
                  </a:lnTo>
                  <a:lnTo>
                    <a:pt x="0" y="369473"/>
                  </a:lnTo>
                  <a:close/>
                </a:path>
              </a:pathLst>
            </a:custGeom>
            <a:solidFill>
              <a:srgbClr val="55828B">
                <a:alpha val="50980"/>
              </a:srgbClr>
            </a:solidFill>
            <a:ln w="38100" cap="sq">
              <a:solidFill>
                <a:srgbClr val="55828B">
                  <a:alpha val="50980"/>
                </a:srgbClr>
              </a:solidFill>
              <a:prstDash val="solid"/>
              <a:miter/>
            </a:ln>
          </p:spPr>
        </p:sp>
        <p:sp>
          <p:nvSpPr>
            <p:cNvPr name="TextBox 12" id="12"/>
            <p:cNvSpPr txBox="true"/>
            <p:nvPr/>
          </p:nvSpPr>
          <p:spPr>
            <a:xfrm>
              <a:off x="0" y="-47625"/>
              <a:ext cx="1886363" cy="417098"/>
            </a:xfrm>
            <a:prstGeom prst="rect">
              <a:avLst/>
            </a:prstGeom>
          </p:spPr>
          <p:txBody>
            <a:bodyPr anchor="ctr" rtlCol="false" tIns="50800" lIns="50800" bIns="50800" rIns="50800"/>
            <a:lstStyle/>
            <a:p>
              <a:pPr algn="ctr">
                <a:lnSpc>
                  <a:spcPts val="3333"/>
                </a:lnSpc>
              </a:pPr>
            </a:p>
          </p:txBody>
        </p:sp>
      </p:grpSp>
      <p:grpSp>
        <p:nvGrpSpPr>
          <p:cNvPr name="Group 13" id="13"/>
          <p:cNvGrpSpPr/>
          <p:nvPr/>
        </p:nvGrpSpPr>
        <p:grpSpPr>
          <a:xfrm rot="0">
            <a:off x="9423512" y="6168823"/>
            <a:ext cx="7162285" cy="1222701"/>
            <a:chOff x="0" y="0"/>
            <a:chExt cx="1886363" cy="322028"/>
          </a:xfrm>
        </p:grpSpPr>
        <p:sp>
          <p:nvSpPr>
            <p:cNvPr name="Freeform 14" id="14"/>
            <p:cNvSpPr/>
            <p:nvPr/>
          </p:nvSpPr>
          <p:spPr>
            <a:xfrm flipH="false" flipV="false" rot="0">
              <a:off x="0" y="0"/>
              <a:ext cx="1886363" cy="322028"/>
            </a:xfrm>
            <a:custGeom>
              <a:avLst/>
              <a:gdLst/>
              <a:ahLst/>
              <a:cxnLst/>
              <a:rect r="r" b="b" t="t" l="l"/>
              <a:pathLst>
                <a:path h="322028" w="1886363">
                  <a:moveTo>
                    <a:pt x="0" y="0"/>
                  </a:moveTo>
                  <a:lnTo>
                    <a:pt x="1886363" y="0"/>
                  </a:lnTo>
                  <a:lnTo>
                    <a:pt x="1886363" y="322028"/>
                  </a:lnTo>
                  <a:lnTo>
                    <a:pt x="0" y="322028"/>
                  </a:lnTo>
                  <a:close/>
                </a:path>
              </a:pathLst>
            </a:custGeom>
            <a:solidFill>
              <a:srgbClr val="5769D4">
                <a:alpha val="49804"/>
              </a:srgbClr>
            </a:solidFill>
            <a:ln w="38100" cap="sq">
              <a:solidFill>
                <a:srgbClr val="5769D4">
                  <a:alpha val="49804"/>
                </a:srgbClr>
              </a:solidFill>
              <a:prstDash val="solid"/>
              <a:miter/>
            </a:ln>
          </p:spPr>
        </p:sp>
        <p:sp>
          <p:nvSpPr>
            <p:cNvPr name="TextBox 15" id="15"/>
            <p:cNvSpPr txBox="true"/>
            <p:nvPr/>
          </p:nvSpPr>
          <p:spPr>
            <a:xfrm>
              <a:off x="0" y="-47625"/>
              <a:ext cx="1886363" cy="369653"/>
            </a:xfrm>
            <a:prstGeom prst="rect">
              <a:avLst/>
            </a:prstGeom>
          </p:spPr>
          <p:txBody>
            <a:bodyPr anchor="ctr" rtlCol="false" tIns="50800" lIns="50800" bIns="50800" rIns="50800"/>
            <a:lstStyle/>
            <a:p>
              <a:pPr algn="ctr">
                <a:lnSpc>
                  <a:spcPts val="3333"/>
                </a:lnSpc>
              </a:pPr>
            </a:p>
          </p:txBody>
        </p:sp>
      </p:grpSp>
      <p:sp>
        <p:nvSpPr>
          <p:cNvPr name="TextBox 16" id="16"/>
          <p:cNvSpPr txBox="true"/>
          <p:nvPr/>
        </p:nvSpPr>
        <p:spPr>
          <a:xfrm rot="0">
            <a:off x="1621642" y="3316489"/>
            <a:ext cx="6331293" cy="5016344"/>
          </a:xfrm>
          <a:prstGeom prst="rect">
            <a:avLst/>
          </a:prstGeom>
        </p:spPr>
        <p:txBody>
          <a:bodyPr anchor="t" rtlCol="false" tIns="0" lIns="0" bIns="0" rIns="0">
            <a:spAutoFit/>
          </a:bodyPr>
          <a:lstStyle/>
          <a:p>
            <a:pPr algn="l">
              <a:lnSpc>
                <a:spcPts val="3333"/>
              </a:lnSpc>
            </a:pPr>
            <a:r>
              <a:rPr lang="en-US" sz="2381" b="true">
                <a:solidFill>
                  <a:srgbClr val="4CC9F0"/>
                </a:solidFill>
                <a:latin typeface="Canva Sans Bold"/>
                <a:ea typeface="Canva Sans Bold"/>
                <a:cs typeface="Canva Sans Bold"/>
                <a:sym typeface="Canva Sans Bold"/>
              </a:rPr>
              <a:t>Definition: </a:t>
            </a:r>
          </a:p>
          <a:p>
            <a:pPr algn="l">
              <a:lnSpc>
                <a:spcPts val="3333"/>
              </a:lnSpc>
            </a:pPr>
          </a:p>
          <a:p>
            <a:pPr algn="l">
              <a:lnSpc>
                <a:spcPts val="3333"/>
              </a:lnSpc>
            </a:pPr>
            <a:r>
              <a:rPr lang="en-US" sz="2381">
                <a:solidFill>
                  <a:srgbClr val="000000"/>
                </a:solidFill>
                <a:latin typeface="Canva Sans"/>
                <a:ea typeface="Canva Sans"/>
                <a:cs typeface="Canva Sans"/>
                <a:sym typeface="Canva Sans"/>
              </a:rPr>
              <a:t>Stakeholder mapping is a structured way of</a:t>
            </a:r>
          </a:p>
          <a:p>
            <a:pPr algn="l">
              <a:lnSpc>
                <a:spcPts val="3333"/>
              </a:lnSpc>
            </a:pPr>
          </a:p>
          <a:p>
            <a:pPr algn="l" marL="514092" indent="-257046" lvl="1">
              <a:lnSpc>
                <a:spcPts val="3333"/>
              </a:lnSpc>
              <a:buFont typeface="Arial"/>
              <a:buChar char="•"/>
            </a:pPr>
            <a:r>
              <a:rPr lang="en-US" sz="2381">
                <a:solidFill>
                  <a:srgbClr val="000000"/>
                </a:solidFill>
                <a:latin typeface="Canva Sans"/>
                <a:ea typeface="Canva Sans"/>
                <a:cs typeface="Canva Sans"/>
                <a:sym typeface="Canva Sans"/>
              </a:rPr>
              <a:t>I</a:t>
            </a:r>
            <a:r>
              <a:rPr lang="en-US" sz="2381">
                <a:solidFill>
                  <a:srgbClr val="000000"/>
                </a:solidFill>
                <a:latin typeface="Canva Sans"/>
                <a:ea typeface="Canva Sans"/>
                <a:cs typeface="Canva Sans"/>
                <a:sym typeface="Canva Sans"/>
              </a:rPr>
              <a:t>dentifying</a:t>
            </a:r>
          </a:p>
          <a:p>
            <a:pPr algn="l" marL="514092" indent="-257046" lvl="1">
              <a:lnSpc>
                <a:spcPts val="3333"/>
              </a:lnSpc>
              <a:buFont typeface="Arial"/>
              <a:buChar char="•"/>
            </a:pPr>
            <a:r>
              <a:rPr lang="en-US" sz="2381">
                <a:solidFill>
                  <a:srgbClr val="000000"/>
                </a:solidFill>
                <a:latin typeface="Canva Sans"/>
                <a:ea typeface="Canva Sans"/>
                <a:cs typeface="Canva Sans"/>
                <a:sym typeface="Canva Sans"/>
              </a:rPr>
              <a:t>Categorising</a:t>
            </a:r>
          </a:p>
          <a:p>
            <a:pPr algn="l" marL="514092" indent="-257046" lvl="1">
              <a:lnSpc>
                <a:spcPts val="3333"/>
              </a:lnSpc>
              <a:buFont typeface="Arial"/>
              <a:buChar char="•"/>
            </a:pPr>
            <a:r>
              <a:rPr lang="en-US" sz="2381">
                <a:solidFill>
                  <a:srgbClr val="000000"/>
                </a:solidFill>
                <a:latin typeface="Canva Sans"/>
                <a:ea typeface="Canva Sans"/>
                <a:cs typeface="Canva Sans"/>
                <a:sym typeface="Canva Sans"/>
              </a:rPr>
              <a:t>Understanding </a:t>
            </a:r>
          </a:p>
          <a:p>
            <a:pPr algn="l">
              <a:lnSpc>
                <a:spcPts val="3333"/>
              </a:lnSpc>
            </a:pPr>
          </a:p>
          <a:p>
            <a:pPr algn="l">
              <a:lnSpc>
                <a:spcPts val="3333"/>
              </a:lnSpc>
            </a:pPr>
            <a:r>
              <a:rPr lang="en-US" sz="2381">
                <a:solidFill>
                  <a:srgbClr val="000000"/>
                </a:solidFill>
                <a:latin typeface="Canva Sans"/>
                <a:ea typeface="Canva Sans"/>
                <a:cs typeface="Canva Sans"/>
                <a:sym typeface="Canva Sans"/>
              </a:rPr>
              <a:t>In this case, we are looking at grouping </a:t>
            </a:r>
            <a:r>
              <a:rPr lang="en-US" sz="2381">
                <a:solidFill>
                  <a:srgbClr val="000000"/>
                </a:solidFill>
                <a:latin typeface="Canva Sans"/>
                <a:ea typeface="Canva Sans"/>
                <a:cs typeface="Canva Sans"/>
                <a:sym typeface="Canva Sans"/>
              </a:rPr>
              <a:t>the key people and organisations that can influence or be affected by your project.</a:t>
            </a:r>
          </a:p>
          <a:p>
            <a:pPr algn="l">
              <a:lnSpc>
                <a:spcPts val="3333"/>
              </a:lnSpc>
              <a:spcBef>
                <a:spcPct val="0"/>
              </a:spcBef>
            </a:pPr>
          </a:p>
        </p:txBody>
      </p:sp>
      <p:sp>
        <p:nvSpPr>
          <p:cNvPr name="TextBox 17" id="17"/>
          <p:cNvSpPr txBox="true"/>
          <p:nvPr/>
        </p:nvSpPr>
        <p:spPr>
          <a:xfrm rot="0">
            <a:off x="9839008" y="2887854"/>
            <a:ext cx="6331293" cy="825344"/>
          </a:xfrm>
          <a:prstGeom prst="rect">
            <a:avLst/>
          </a:prstGeom>
        </p:spPr>
        <p:txBody>
          <a:bodyPr anchor="t" rtlCol="false" tIns="0" lIns="0" bIns="0" rIns="0">
            <a:spAutoFit/>
          </a:bodyPr>
          <a:lstStyle/>
          <a:p>
            <a:pPr algn="l">
              <a:lnSpc>
                <a:spcPts val="3333"/>
              </a:lnSpc>
              <a:spcBef>
                <a:spcPct val="0"/>
              </a:spcBef>
            </a:pPr>
            <a:r>
              <a:rPr lang="en-US" sz="2381">
                <a:solidFill>
                  <a:srgbClr val="000000"/>
                </a:solidFill>
                <a:latin typeface="Canva Sans"/>
                <a:ea typeface="Canva Sans"/>
                <a:cs typeface="Canva Sans"/>
                <a:sym typeface="Canva Sans"/>
              </a:rPr>
              <a:t>Key questions stakeholder mapping helps us answer:</a:t>
            </a:r>
          </a:p>
        </p:txBody>
      </p:sp>
      <p:sp>
        <p:nvSpPr>
          <p:cNvPr name="TextBox 18" id="18"/>
          <p:cNvSpPr txBox="true"/>
          <p:nvPr/>
        </p:nvSpPr>
        <p:spPr>
          <a:xfrm rot="0">
            <a:off x="9839008" y="4594495"/>
            <a:ext cx="6331293" cy="825344"/>
          </a:xfrm>
          <a:prstGeom prst="rect">
            <a:avLst/>
          </a:prstGeom>
        </p:spPr>
        <p:txBody>
          <a:bodyPr anchor="t" rtlCol="false" tIns="0" lIns="0" bIns="0" rIns="0">
            <a:spAutoFit/>
          </a:bodyPr>
          <a:lstStyle/>
          <a:p>
            <a:pPr algn="l" marL="514092" indent="-257046" lvl="1">
              <a:lnSpc>
                <a:spcPts val="3333"/>
              </a:lnSpc>
              <a:buFont typeface="Arial"/>
              <a:buChar char="•"/>
            </a:pPr>
            <a:r>
              <a:rPr lang="en-US" sz="2381">
                <a:solidFill>
                  <a:srgbClr val="000000"/>
                </a:solidFill>
                <a:latin typeface="Canva Sans"/>
                <a:ea typeface="Canva Sans"/>
                <a:cs typeface="Canva Sans"/>
                <a:sym typeface="Canva Sans"/>
              </a:rPr>
              <a:t>Who has the power to make change happen?</a:t>
            </a:r>
          </a:p>
        </p:txBody>
      </p:sp>
      <p:sp>
        <p:nvSpPr>
          <p:cNvPr name="TextBox 19" id="19"/>
          <p:cNvSpPr txBox="true"/>
          <p:nvPr/>
        </p:nvSpPr>
        <p:spPr>
          <a:xfrm rot="0">
            <a:off x="9699253" y="6553239"/>
            <a:ext cx="6331293" cy="406244"/>
          </a:xfrm>
          <a:prstGeom prst="rect">
            <a:avLst/>
          </a:prstGeom>
        </p:spPr>
        <p:txBody>
          <a:bodyPr anchor="t" rtlCol="false" tIns="0" lIns="0" bIns="0" rIns="0">
            <a:spAutoFit/>
          </a:bodyPr>
          <a:lstStyle/>
          <a:p>
            <a:pPr algn="l" marL="514092" indent="-257046" lvl="1">
              <a:lnSpc>
                <a:spcPts val="3333"/>
              </a:lnSpc>
              <a:buFont typeface="Arial"/>
              <a:buChar char="•"/>
            </a:pPr>
            <a:r>
              <a:rPr lang="en-US" sz="2381">
                <a:solidFill>
                  <a:srgbClr val="000000"/>
                </a:solidFill>
                <a:latin typeface="Canva Sans"/>
                <a:ea typeface="Canva Sans"/>
                <a:cs typeface="Canva Sans"/>
                <a:sym typeface="Canva Sans"/>
              </a:rPr>
              <a:t>Who care the most about the outcome? </a:t>
            </a:r>
          </a:p>
        </p:txBody>
      </p:sp>
      <p:grpSp>
        <p:nvGrpSpPr>
          <p:cNvPr name="Group 20" id="20"/>
          <p:cNvGrpSpPr/>
          <p:nvPr/>
        </p:nvGrpSpPr>
        <p:grpSpPr>
          <a:xfrm rot="0">
            <a:off x="9423512" y="7791574"/>
            <a:ext cx="7162285" cy="1222701"/>
            <a:chOff x="0" y="0"/>
            <a:chExt cx="1886363" cy="322028"/>
          </a:xfrm>
        </p:grpSpPr>
        <p:sp>
          <p:nvSpPr>
            <p:cNvPr name="Freeform 21" id="21"/>
            <p:cNvSpPr/>
            <p:nvPr/>
          </p:nvSpPr>
          <p:spPr>
            <a:xfrm flipH="false" flipV="false" rot="0">
              <a:off x="0" y="0"/>
              <a:ext cx="1886363" cy="322028"/>
            </a:xfrm>
            <a:custGeom>
              <a:avLst/>
              <a:gdLst/>
              <a:ahLst/>
              <a:cxnLst/>
              <a:rect r="r" b="b" t="t" l="l"/>
              <a:pathLst>
                <a:path h="322028" w="1886363">
                  <a:moveTo>
                    <a:pt x="0" y="0"/>
                  </a:moveTo>
                  <a:lnTo>
                    <a:pt x="1886363" y="0"/>
                  </a:lnTo>
                  <a:lnTo>
                    <a:pt x="1886363" y="322028"/>
                  </a:lnTo>
                  <a:lnTo>
                    <a:pt x="0" y="322028"/>
                  </a:lnTo>
                  <a:close/>
                </a:path>
              </a:pathLst>
            </a:custGeom>
            <a:solidFill>
              <a:srgbClr val="4CC9F0">
                <a:alpha val="49804"/>
              </a:srgbClr>
            </a:solidFill>
            <a:ln w="38100" cap="sq">
              <a:solidFill>
                <a:srgbClr val="5769D4">
                  <a:alpha val="49804"/>
                </a:srgbClr>
              </a:solidFill>
              <a:prstDash val="solid"/>
              <a:miter/>
            </a:ln>
          </p:spPr>
        </p:sp>
        <p:sp>
          <p:nvSpPr>
            <p:cNvPr name="TextBox 22" id="22"/>
            <p:cNvSpPr txBox="true"/>
            <p:nvPr/>
          </p:nvSpPr>
          <p:spPr>
            <a:xfrm>
              <a:off x="0" y="-47625"/>
              <a:ext cx="1886363" cy="369653"/>
            </a:xfrm>
            <a:prstGeom prst="rect">
              <a:avLst/>
            </a:prstGeom>
          </p:spPr>
          <p:txBody>
            <a:bodyPr anchor="ctr" rtlCol="false" tIns="50800" lIns="50800" bIns="50800" rIns="50800"/>
            <a:lstStyle/>
            <a:p>
              <a:pPr algn="ctr">
                <a:lnSpc>
                  <a:spcPts val="3333"/>
                </a:lnSpc>
              </a:pPr>
            </a:p>
          </p:txBody>
        </p:sp>
      </p:grpSp>
      <p:sp>
        <p:nvSpPr>
          <p:cNvPr name="TextBox 23" id="23"/>
          <p:cNvSpPr txBox="true"/>
          <p:nvPr/>
        </p:nvSpPr>
        <p:spPr>
          <a:xfrm rot="0">
            <a:off x="9699253" y="8175990"/>
            <a:ext cx="6331293" cy="406244"/>
          </a:xfrm>
          <a:prstGeom prst="rect">
            <a:avLst/>
          </a:prstGeom>
        </p:spPr>
        <p:txBody>
          <a:bodyPr anchor="t" rtlCol="false" tIns="0" lIns="0" bIns="0" rIns="0">
            <a:spAutoFit/>
          </a:bodyPr>
          <a:lstStyle/>
          <a:p>
            <a:pPr algn="l" marL="514092" indent="-257046" lvl="1">
              <a:lnSpc>
                <a:spcPts val="3333"/>
              </a:lnSpc>
              <a:buFont typeface="Arial"/>
              <a:buChar char="•"/>
            </a:pPr>
            <a:r>
              <a:rPr lang="en-US" sz="2381">
                <a:solidFill>
                  <a:srgbClr val="000000"/>
                </a:solidFill>
                <a:latin typeface="Canva Sans"/>
                <a:ea typeface="Canva Sans"/>
                <a:cs typeface="Canva Sans"/>
                <a:sym typeface="Canva Sans"/>
              </a:rPr>
              <a:t>Who do we need on our side?</a:t>
            </a:r>
          </a:p>
        </p:txBody>
      </p:sp>
      <p:grpSp>
        <p:nvGrpSpPr>
          <p:cNvPr name="Group 24" id="24"/>
          <p:cNvGrpSpPr/>
          <p:nvPr/>
        </p:nvGrpSpPr>
        <p:grpSpPr>
          <a:xfrm rot="0">
            <a:off x="724351" y="2057400"/>
            <a:ext cx="304349" cy="7582147"/>
            <a:chOff x="0" y="0"/>
            <a:chExt cx="80158" cy="1996944"/>
          </a:xfrm>
        </p:grpSpPr>
        <p:sp>
          <p:nvSpPr>
            <p:cNvPr name="Freeform 25" id="25"/>
            <p:cNvSpPr/>
            <p:nvPr/>
          </p:nvSpPr>
          <p:spPr>
            <a:xfrm flipH="false" flipV="false" rot="0">
              <a:off x="0" y="0"/>
              <a:ext cx="80158" cy="1996944"/>
            </a:xfrm>
            <a:custGeom>
              <a:avLst/>
              <a:gdLst/>
              <a:ahLst/>
              <a:cxnLst/>
              <a:rect r="r" b="b" t="t" l="l"/>
              <a:pathLst>
                <a:path h="1996944" w="80158">
                  <a:moveTo>
                    <a:pt x="0" y="0"/>
                  </a:moveTo>
                  <a:lnTo>
                    <a:pt x="80158" y="0"/>
                  </a:lnTo>
                  <a:lnTo>
                    <a:pt x="80158" y="1996944"/>
                  </a:lnTo>
                  <a:lnTo>
                    <a:pt x="0" y="1996944"/>
                  </a:lnTo>
                  <a:close/>
                </a:path>
              </a:pathLst>
            </a:custGeom>
            <a:solidFill>
              <a:srgbClr val="4CC9F0"/>
            </a:solidFill>
          </p:spPr>
        </p:sp>
        <p:sp>
          <p:nvSpPr>
            <p:cNvPr name="TextBox 26" id="26"/>
            <p:cNvSpPr txBox="true"/>
            <p:nvPr/>
          </p:nvSpPr>
          <p:spPr>
            <a:xfrm>
              <a:off x="0" y="-47625"/>
              <a:ext cx="80158" cy="2044569"/>
            </a:xfrm>
            <a:prstGeom prst="rect">
              <a:avLst/>
            </a:prstGeom>
          </p:spPr>
          <p:txBody>
            <a:bodyPr anchor="ctr" rtlCol="false" tIns="50800" lIns="50800" bIns="50800" rIns="50800"/>
            <a:lstStyle/>
            <a:p>
              <a:pPr algn="ctr">
                <a:lnSpc>
                  <a:spcPts val="3333"/>
                </a:lnSpc>
              </a:pPr>
            </a:p>
          </p:txBody>
        </p:sp>
      </p:gr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6545054" y="0"/>
            <a:ext cx="1742946" cy="1732253"/>
          </a:xfrm>
          <a:custGeom>
            <a:avLst/>
            <a:gdLst/>
            <a:ahLst/>
            <a:cxnLst/>
            <a:rect r="r" b="b" t="t" l="l"/>
            <a:pathLst>
              <a:path h="1732253" w="1742946">
                <a:moveTo>
                  <a:pt x="0" y="0"/>
                </a:moveTo>
                <a:lnTo>
                  <a:pt x="1742946" y="0"/>
                </a:lnTo>
                <a:lnTo>
                  <a:pt x="1742946" y="1732253"/>
                </a:lnTo>
                <a:lnTo>
                  <a:pt x="0" y="1732253"/>
                </a:lnTo>
                <a:lnTo>
                  <a:pt x="0" y="0"/>
                </a:lnTo>
                <a:close/>
              </a:path>
            </a:pathLst>
          </a:custGeom>
          <a:blipFill>
            <a:blip r:embed="rId2"/>
            <a:stretch>
              <a:fillRect l="0" t="0" r="0" b="0"/>
            </a:stretch>
          </a:blipFill>
        </p:spPr>
      </p:sp>
      <p:grpSp>
        <p:nvGrpSpPr>
          <p:cNvPr name="Group 3" id="3"/>
          <p:cNvGrpSpPr/>
          <p:nvPr/>
        </p:nvGrpSpPr>
        <p:grpSpPr>
          <a:xfrm rot="0">
            <a:off x="694813" y="2517997"/>
            <a:ext cx="5254833" cy="5631024"/>
            <a:chOff x="0" y="0"/>
            <a:chExt cx="1863534" cy="1996944"/>
          </a:xfrm>
        </p:grpSpPr>
        <p:sp>
          <p:nvSpPr>
            <p:cNvPr name="Freeform 4" id="4"/>
            <p:cNvSpPr/>
            <p:nvPr/>
          </p:nvSpPr>
          <p:spPr>
            <a:xfrm flipH="false" flipV="false" rot="0">
              <a:off x="0" y="0"/>
              <a:ext cx="1863535" cy="1996944"/>
            </a:xfrm>
            <a:custGeom>
              <a:avLst/>
              <a:gdLst/>
              <a:ahLst/>
              <a:cxnLst/>
              <a:rect r="r" b="b" t="t" l="l"/>
              <a:pathLst>
                <a:path h="1996944" w="1863535">
                  <a:moveTo>
                    <a:pt x="0" y="0"/>
                  </a:moveTo>
                  <a:lnTo>
                    <a:pt x="1863535" y="0"/>
                  </a:lnTo>
                  <a:lnTo>
                    <a:pt x="1863535" y="1996944"/>
                  </a:lnTo>
                  <a:lnTo>
                    <a:pt x="0" y="1996944"/>
                  </a:lnTo>
                  <a:close/>
                </a:path>
              </a:pathLst>
            </a:custGeom>
            <a:solidFill>
              <a:srgbClr val="FFFFFF">
                <a:alpha val="50980"/>
              </a:srgbClr>
            </a:solidFill>
            <a:ln w="133350" cap="sq">
              <a:solidFill>
                <a:srgbClr val="FFFFFF">
                  <a:alpha val="50980"/>
                </a:srgbClr>
              </a:solidFill>
              <a:prstDash val="solid"/>
              <a:miter/>
            </a:ln>
          </p:spPr>
        </p:sp>
        <p:sp>
          <p:nvSpPr>
            <p:cNvPr name="TextBox 5" id="5"/>
            <p:cNvSpPr txBox="true"/>
            <p:nvPr/>
          </p:nvSpPr>
          <p:spPr>
            <a:xfrm>
              <a:off x="0" y="-47625"/>
              <a:ext cx="1863534" cy="2044569"/>
            </a:xfrm>
            <a:prstGeom prst="rect">
              <a:avLst/>
            </a:prstGeom>
          </p:spPr>
          <p:txBody>
            <a:bodyPr anchor="ctr" rtlCol="false" tIns="50800" lIns="50800" bIns="50800" rIns="50800"/>
            <a:lstStyle/>
            <a:p>
              <a:pPr algn="ctr">
                <a:lnSpc>
                  <a:spcPts val="3333"/>
                </a:lnSpc>
              </a:pPr>
            </a:p>
          </p:txBody>
        </p:sp>
      </p:grpSp>
      <p:grpSp>
        <p:nvGrpSpPr>
          <p:cNvPr name="Group 6" id="6"/>
          <p:cNvGrpSpPr/>
          <p:nvPr/>
        </p:nvGrpSpPr>
        <p:grpSpPr>
          <a:xfrm rot="5400000">
            <a:off x="3153376" y="115334"/>
            <a:ext cx="337708" cy="5254833"/>
            <a:chOff x="0" y="0"/>
            <a:chExt cx="119762" cy="1863534"/>
          </a:xfrm>
        </p:grpSpPr>
        <p:sp>
          <p:nvSpPr>
            <p:cNvPr name="Freeform 7" id="7"/>
            <p:cNvSpPr/>
            <p:nvPr/>
          </p:nvSpPr>
          <p:spPr>
            <a:xfrm flipH="false" flipV="false" rot="0">
              <a:off x="0" y="0"/>
              <a:ext cx="119762" cy="1863535"/>
            </a:xfrm>
            <a:custGeom>
              <a:avLst/>
              <a:gdLst/>
              <a:ahLst/>
              <a:cxnLst/>
              <a:rect r="r" b="b" t="t" l="l"/>
              <a:pathLst>
                <a:path h="1863535" w="119762">
                  <a:moveTo>
                    <a:pt x="0" y="0"/>
                  </a:moveTo>
                  <a:lnTo>
                    <a:pt x="119762" y="0"/>
                  </a:lnTo>
                  <a:lnTo>
                    <a:pt x="119762" y="1863535"/>
                  </a:lnTo>
                  <a:lnTo>
                    <a:pt x="0" y="1863535"/>
                  </a:lnTo>
                  <a:close/>
                </a:path>
              </a:pathLst>
            </a:custGeom>
            <a:solidFill>
              <a:srgbClr val="5769D4"/>
            </a:solidFill>
          </p:spPr>
        </p:sp>
        <p:sp>
          <p:nvSpPr>
            <p:cNvPr name="TextBox 8" id="8"/>
            <p:cNvSpPr txBox="true"/>
            <p:nvPr/>
          </p:nvSpPr>
          <p:spPr>
            <a:xfrm>
              <a:off x="0" y="-47625"/>
              <a:ext cx="119762" cy="1911159"/>
            </a:xfrm>
            <a:prstGeom prst="rect">
              <a:avLst/>
            </a:prstGeom>
          </p:spPr>
          <p:txBody>
            <a:bodyPr anchor="ctr" rtlCol="false" tIns="50800" lIns="50800" bIns="50800" rIns="50800"/>
            <a:lstStyle/>
            <a:p>
              <a:pPr algn="ctr">
                <a:lnSpc>
                  <a:spcPts val="3333"/>
                </a:lnSpc>
              </a:pPr>
            </a:p>
          </p:txBody>
        </p:sp>
      </p:grpSp>
      <p:sp>
        <p:nvSpPr>
          <p:cNvPr name="Freeform 9" id="9"/>
          <p:cNvSpPr/>
          <p:nvPr/>
        </p:nvSpPr>
        <p:spPr>
          <a:xfrm flipH="false" flipV="false" rot="0">
            <a:off x="2400237" y="3935433"/>
            <a:ext cx="1423967" cy="1398077"/>
          </a:xfrm>
          <a:custGeom>
            <a:avLst/>
            <a:gdLst/>
            <a:ahLst/>
            <a:cxnLst/>
            <a:rect r="r" b="b" t="t" l="l"/>
            <a:pathLst>
              <a:path h="1398077" w="1423967">
                <a:moveTo>
                  <a:pt x="0" y="0"/>
                </a:moveTo>
                <a:lnTo>
                  <a:pt x="1423967" y="0"/>
                </a:lnTo>
                <a:lnTo>
                  <a:pt x="1423967" y="1398076"/>
                </a:lnTo>
                <a:lnTo>
                  <a:pt x="0" y="139807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10" id="10"/>
          <p:cNvGrpSpPr/>
          <p:nvPr/>
        </p:nvGrpSpPr>
        <p:grpSpPr>
          <a:xfrm rot="0">
            <a:off x="6433044" y="2573897"/>
            <a:ext cx="5254833" cy="5631024"/>
            <a:chOff x="0" y="0"/>
            <a:chExt cx="1863534" cy="1996944"/>
          </a:xfrm>
        </p:grpSpPr>
        <p:sp>
          <p:nvSpPr>
            <p:cNvPr name="Freeform 11" id="11"/>
            <p:cNvSpPr/>
            <p:nvPr/>
          </p:nvSpPr>
          <p:spPr>
            <a:xfrm flipH="false" flipV="false" rot="0">
              <a:off x="0" y="0"/>
              <a:ext cx="1863535" cy="1996944"/>
            </a:xfrm>
            <a:custGeom>
              <a:avLst/>
              <a:gdLst/>
              <a:ahLst/>
              <a:cxnLst/>
              <a:rect r="r" b="b" t="t" l="l"/>
              <a:pathLst>
                <a:path h="1996944" w="1863535">
                  <a:moveTo>
                    <a:pt x="0" y="0"/>
                  </a:moveTo>
                  <a:lnTo>
                    <a:pt x="1863535" y="0"/>
                  </a:lnTo>
                  <a:lnTo>
                    <a:pt x="1863535" y="1996944"/>
                  </a:lnTo>
                  <a:lnTo>
                    <a:pt x="0" y="1996944"/>
                  </a:lnTo>
                  <a:close/>
                </a:path>
              </a:pathLst>
            </a:custGeom>
            <a:solidFill>
              <a:srgbClr val="FFFFFF">
                <a:alpha val="50980"/>
              </a:srgbClr>
            </a:solidFill>
            <a:ln w="133350" cap="sq">
              <a:solidFill>
                <a:srgbClr val="FFFFFF">
                  <a:alpha val="50980"/>
                </a:srgbClr>
              </a:solidFill>
              <a:prstDash val="solid"/>
              <a:miter/>
            </a:ln>
          </p:spPr>
        </p:sp>
        <p:sp>
          <p:nvSpPr>
            <p:cNvPr name="TextBox 12" id="12"/>
            <p:cNvSpPr txBox="true"/>
            <p:nvPr/>
          </p:nvSpPr>
          <p:spPr>
            <a:xfrm>
              <a:off x="0" y="-47625"/>
              <a:ext cx="1863534" cy="2044569"/>
            </a:xfrm>
            <a:prstGeom prst="rect">
              <a:avLst/>
            </a:prstGeom>
          </p:spPr>
          <p:txBody>
            <a:bodyPr anchor="ctr" rtlCol="false" tIns="50800" lIns="50800" bIns="50800" rIns="50800"/>
            <a:lstStyle/>
            <a:p>
              <a:pPr algn="ctr">
                <a:lnSpc>
                  <a:spcPts val="3333"/>
                </a:lnSpc>
              </a:pPr>
            </a:p>
          </p:txBody>
        </p:sp>
      </p:grpSp>
      <p:grpSp>
        <p:nvGrpSpPr>
          <p:cNvPr name="Group 13" id="13"/>
          <p:cNvGrpSpPr/>
          <p:nvPr/>
        </p:nvGrpSpPr>
        <p:grpSpPr>
          <a:xfrm rot="5400000">
            <a:off x="8891607" y="115334"/>
            <a:ext cx="337708" cy="5254833"/>
            <a:chOff x="0" y="0"/>
            <a:chExt cx="119762" cy="1863534"/>
          </a:xfrm>
        </p:grpSpPr>
        <p:sp>
          <p:nvSpPr>
            <p:cNvPr name="Freeform 14" id="14"/>
            <p:cNvSpPr/>
            <p:nvPr/>
          </p:nvSpPr>
          <p:spPr>
            <a:xfrm flipH="false" flipV="false" rot="0">
              <a:off x="0" y="0"/>
              <a:ext cx="119762" cy="1863535"/>
            </a:xfrm>
            <a:custGeom>
              <a:avLst/>
              <a:gdLst/>
              <a:ahLst/>
              <a:cxnLst/>
              <a:rect r="r" b="b" t="t" l="l"/>
              <a:pathLst>
                <a:path h="1863535" w="119762">
                  <a:moveTo>
                    <a:pt x="0" y="0"/>
                  </a:moveTo>
                  <a:lnTo>
                    <a:pt x="119762" y="0"/>
                  </a:lnTo>
                  <a:lnTo>
                    <a:pt x="119762" y="1863535"/>
                  </a:lnTo>
                  <a:lnTo>
                    <a:pt x="0" y="1863535"/>
                  </a:lnTo>
                  <a:close/>
                </a:path>
              </a:pathLst>
            </a:custGeom>
            <a:solidFill>
              <a:srgbClr val="87BBA2"/>
            </a:solidFill>
          </p:spPr>
        </p:sp>
        <p:sp>
          <p:nvSpPr>
            <p:cNvPr name="TextBox 15" id="15"/>
            <p:cNvSpPr txBox="true"/>
            <p:nvPr/>
          </p:nvSpPr>
          <p:spPr>
            <a:xfrm>
              <a:off x="0" y="-47625"/>
              <a:ext cx="119762" cy="1911159"/>
            </a:xfrm>
            <a:prstGeom prst="rect">
              <a:avLst/>
            </a:prstGeom>
          </p:spPr>
          <p:txBody>
            <a:bodyPr anchor="ctr" rtlCol="false" tIns="50800" lIns="50800" bIns="50800" rIns="50800"/>
            <a:lstStyle/>
            <a:p>
              <a:pPr algn="ctr">
                <a:lnSpc>
                  <a:spcPts val="3333"/>
                </a:lnSpc>
              </a:pPr>
            </a:p>
          </p:txBody>
        </p:sp>
      </p:grpSp>
      <p:grpSp>
        <p:nvGrpSpPr>
          <p:cNvPr name="Group 16" id="16"/>
          <p:cNvGrpSpPr/>
          <p:nvPr/>
        </p:nvGrpSpPr>
        <p:grpSpPr>
          <a:xfrm rot="0">
            <a:off x="12161694" y="2573897"/>
            <a:ext cx="5254833" cy="5575125"/>
            <a:chOff x="0" y="0"/>
            <a:chExt cx="1863534" cy="1977120"/>
          </a:xfrm>
        </p:grpSpPr>
        <p:sp>
          <p:nvSpPr>
            <p:cNvPr name="Freeform 17" id="17"/>
            <p:cNvSpPr/>
            <p:nvPr/>
          </p:nvSpPr>
          <p:spPr>
            <a:xfrm flipH="false" flipV="false" rot="0">
              <a:off x="0" y="0"/>
              <a:ext cx="1863535" cy="1977120"/>
            </a:xfrm>
            <a:custGeom>
              <a:avLst/>
              <a:gdLst/>
              <a:ahLst/>
              <a:cxnLst/>
              <a:rect r="r" b="b" t="t" l="l"/>
              <a:pathLst>
                <a:path h="1977120" w="1863535">
                  <a:moveTo>
                    <a:pt x="0" y="0"/>
                  </a:moveTo>
                  <a:lnTo>
                    <a:pt x="1863535" y="0"/>
                  </a:lnTo>
                  <a:lnTo>
                    <a:pt x="1863535" y="1977120"/>
                  </a:lnTo>
                  <a:lnTo>
                    <a:pt x="0" y="1977120"/>
                  </a:lnTo>
                  <a:close/>
                </a:path>
              </a:pathLst>
            </a:custGeom>
            <a:solidFill>
              <a:srgbClr val="FFFFFF">
                <a:alpha val="50980"/>
              </a:srgbClr>
            </a:solidFill>
            <a:ln w="133350" cap="sq">
              <a:solidFill>
                <a:srgbClr val="FFFFFF">
                  <a:alpha val="50980"/>
                </a:srgbClr>
              </a:solidFill>
              <a:prstDash val="solid"/>
              <a:miter/>
            </a:ln>
          </p:spPr>
        </p:sp>
        <p:sp>
          <p:nvSpPr>
            <p:cNvPr name="TextBox 18" id="18"/>
            <p:cNvSpPr txBox="true"/>
            <p:nvPr/>
          </p:nvSpPr>
          <p:spPr>
            <a:xfrm>
              <a:off x="0" y="-47625"/>
              <a:ext cx="1863534" cy="2024745"/>
            </a:xfrm>
            <a:prstGeom prst="rect">
              <a:avLst/>
            </a:prstGeom>
          </p:spPr>
          <p:txBody>
            <a:bodyPr anchor="ctr" rtlCol="false" tIns="50800" lIns="50800" bIns="50800" rIns="50800"/>
            <a:lstStyle/>
            <a:p>
              <a:pPr algn="ctr">
                <a:lnSpc>
                  <a:spcPts val="3333"/>
                </a:lnSpc>
              </a:pPr>
            </a:p>
          </p:txBody>
        </p:sp>
      </p:grpSp>
      <p:grpSp>
        <p:nvGrpSpPr>
          <p:cNvPr name="Group 19" id="19"/>
          <p:cNvGrpSpPr/>
          <p:nvPr/>
        </p:nvGrpSpPr>
        <p:grpSpPr>
          <a:xfrm rot="5400000">
            <a:off x="14632215" y="115334"/>
            <a:ext cx="337708" cy="5254833"/>
            <a:chOff x="0" y="0"/>
            <a:chExt cx="119762" cy="1863534"/>
          </a:xfrm>
        </p:grpSpPr>
        <p:sp>
          <p:nvSpPr>
            <p:cNvPr name="Freeform 20" id="20"/>
            <p:cNvSpPr/>
            <p:nvPr/>
          </p:nvSpPr>
          <p:spPr>
            <a:xfrm flipH="false" flipV="false" rot="0">
              <a:off x="0" y="0"/>
              <a:ext cx="119762" cy="1863535"/>
            </a:xfrm>
            <a:custGeom>
              <a:avLst/>
              <a:gdLst/>
              <a:ahLst/>
              <a:cxnLst/>
              <a:rect r="r" b="b" t="t" l="l"/>
              <a:pathLst>
                <a:path h="1863535" w="119762">
                  <a:moveTo>
                    <a:pt x="0" y="0"/>
                  </a:moveTo>
                  <a:lnTo>
                    <a:pt x="119762" y="0"/>
                  </a:lnTo>
                  <a:lnTo>
                    <a:pt x="119762" y="1863535"/>
                  </a:lnTo>
                  <a:lnTo>
                    <a:pt x="0" y="1863535"/>
                  </a:lnTo>
                  <a:close/>
                </a:path>
              </a:pathLst>
            </a:custGeom>
            <a:solidFill>
              <a:srgbClr val="4CC9F0"/>
            </a:solidFill>
          </p:spPr>
        </p:sp>
        <p:sp>
          <p:nvSpPr>
            <p:cNvPr name="TextBox 21" id="21"/>
            <p:cNvSpPr txBox="true"/>
            <p:nvPr/>
          </p:nvSpPr>
          <p:spPr>
            <a:xfrm>
              <a:off x="0" y="-47625"/>
              <a:ext cx="119762" cy="1911159"/>
            </a:xfrm>
            <a:prstGeom prst="rect">
              <a:avLst/>
            </a:prstGeom>
          </p:spPr>
          <p:txBody>
            <a:bodyPr anchor="ctr" rtlCol="false" tIns="50800" lIns="50800" bIns="50800" rIns="50800"/>
            <a:lstStyle/>
            <a:p>
              <a:pPr algn="ctr">
                <a:lnSpc>
                  <a:spcPts val="3333"/>
                </a:lnSpc>
              </a:pPr>
            </a:p>
          </p:txBody>
        </p:sp>
      </p:grpSp>
      <p:sp>
        <p:nvSpPr>
          <p:cNvPr name="Freeform 22" id="22"/>
          <p:cNvSpPr/>
          <p:nvPr/>
        </p:nvSpPr>
        <p:spPr>
          <a:xfrm flipH="false" flipV="false" rot="0">
            <a:off x="8340287" y="3935433"/>
            <a:ext cx="1370372" cy="1453976"/>
          </a:xfrm>
          <a:custGeom>
            <a:avLst/>
            <a:gdLst/>
            <a:ahLst/>
            <a:cxnLst/>
            <a:rect r="r" b="b" t="t" l="l"/>
            <a:pathLst>
              <a:path h="1453976" w="1370372">
                <a:moveTo>
                  <a:pt x="0" y="0"/>
                </a:moveTo>
                <a:lnTo>
                  <a:pt x="1370373" y="0"/>
                </a:lnTo>
                <a:lnTo>
                  <a:pt x="1370373" y="1453976"/>
                </a:lnTo>
                <a:lnTo>
                  <a:pt x="0" y="145397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3" id="23"/>
          <p:cNvSpPr/>
          <p:nvPr/>
        </p:nvSpPr>
        <p:spPr>
          <a:xfrm flipH="false" flipV="false" rot="0">
            <a:off x="14181726" y="4133988"/>
            <a:ext cx="1311320" cy="1311320"/>
          </a:xfrm>
          <a:custGeom>
            <a:avLst/>
            <a:gdLst/>
            <a:ahLst/>
            <a:cxnLst/>
            <a:rect r="r" b="b" t="t" l="l"/>
            <a:pathLst>
              <a:path h="1311320" w="1311320">
                <a:moveTo>
                  <a:pt x="0" y="0"/>
                </a:moveTo>
                <a:lnTo>
                  <a:pt x="1311320" y="0"/>
                </a:lnTo>
                <a:lnTo>
                  <a:pt x="1311320" y="1311320"/>
                </a:lnTo>
                <a:lnTo>
                  <a:pt x="0" y="1311320"/>
                </a:lnTo>
                <a:lnTo>
                  <a:pt x="0" y="0"/>
                </a:lnTo>
                <a:close/>
              </a:path>
            </a:pathLst>
          </a:custGeom>
          <a:blipFill>
            <a:blip r:embed="rId7"/>
            <a:stretch>
              <a:fillRect l="0" t="0" r="0" b="0"/>
            </a:stretch>
          </a:blipFill>
        </p:spPr>
      </p:sp>
      <p:sp>
        <p:nvSpPr>
          <p:cNvPr name="TextBox 24" id="24"/>
          <p:cNvSpPr txBox="true"/>
          <p:nvPr/>
        </p:nvSpPr>
        <p:spPr>
          <a:xfrm rot="0">
            <a:off x="694813" y="639506"/>
            <a:ext cx="15642996" cy="1017087"/>
          </a:xfrm>
          <a:prstGeom prst="rect">
            <a:avLst/>
          </a:prstGeom>
        </p:spPr>
        <p:txBody>
          <a:bodyPr anchor="t" rtlCol="false" tIns="0" lIns="0" bIns="0" rIns="0">
            <a:spAutoFit/>
          </a:bodyPr>
          <a:lstStyle/>
          <a:p>
            <a:pPr algn="ctr">
              <a:lnSpc>
                <a:spcPts val="8334"/>
              </a:lnSpc>
            </a:pPr>
            <a:r>
              <a:rPr lang="en-US" sz="5953" b="true">
                <a:solidFill>
                  <a:srgbClr val="000000"/>
                </a:solidFill>
                <a:latin typeface="Canva Sans Bold"/>
                <a:ea typeface="Canva Sans Bold"/>
                <a:cs typeface="Canva Sans Bold"/>
                <a:sym typeface="Canva Sans Bold"/>
              </a:rPr>
              <a:t>Why is stakeholder mapping important   </a:t>
            </a:r>
          </a:p>
        </p:txBody>
      </p:sp>
      <p:sp>
        <p:nvSpPr>
          <p:cNvPr name="TextBox 25" id="25"/>
          <p:cNvSpPr txBox="true"/>
          <p:nvPr/>
        </p:nvSpPr>
        <p:spPr>
          <a:xfrm rot="0">
            <a:off x="1611797" y="3161868"/>
            <a:ext cx="3000847" cy="466151"/>
          </a:xfrm>
          <a:prstGeom prst="rect">
            <a:avLst/>
          </a:prstGeom>
        </p:spPr>
        <p:txBody>
          <a:bodyPr anchor="t" rtlCol="false" tIns="0" lIns="0" bIns="0" rIns="0">
            <a:spAutoFit/>
          </a:bodyPr>
          <a:lstStyle/>
          <a:p>
            <a:pPr algn="ctr">
              <a:lnSpc>
                <a:spcPts val="3775"/>
              </a:lnSpc>
              <a:spcBef>
                <a:spcPct val="0"/>
              </a:spcBef>
            </a:pPr>
            <a:r>
              <a:rPr lang="en-US" b="true" sz="2696">
                <a:solidFill>
                  <a:srgbClr val="000000"/>
                </a:solidFill>
                <a:latin typeface="Canva Sans Bold"/>
                <a:ea typeface="Canva Sans Bold"/>
                <a:cs typeface="Canva Sans Bold"/>
                <a:sym typeface="Canva Sans Bold"/>
              </a:rPr>
              <a:t>Feeling unheard </a:t>
            </a:r>
          </a:p>
        </p:txBody>
      </p:sp>
      <p:sp>
        <p:nvSpPr>
          <p:cNvPr name="TextBox 26" id="26"/>
          <p:cNvSpPr txBox="true"/>
          <p:nvPr/>
        </p:nvSpPr>
        <p:spPr>
          <a:xfrm rot="0">
            <a:off x="829441" y="5817600"/>
            <a:ext cx="4848849" cy="1927313"/>
          </a:xfrm>
          <a:prstGeom prst="rect">
            <a:avLst/>
          </a:prstGeom>
        </p:spPr>
        <p:txBody>
          <a:bodyPr anchor="t" rtlCol="false" tIns="0" lIns="0" bIns="0" rIns="0">
            <a:spAutoFit/>
          </a:bodyPr>
          <a:lstStyle/>
          <a:p>
            <a:pPr algn="ctr">
              <a:lnSpc>
                <a:spcPts val="3094"/>
              </a:lnSpc>
              <a:spcBef>
                <a:spcPct val="0"/>
              </a:spcBef>
            </a:pPr>
            <a:r>
              <a:rPr lang="en-US" sz="2210">
                <a:solidFill>
                  <a:srgbClr val="000000"/>
                </a:solidFill>
                <a:latin typeface="Canva Sans"/>
                <a:ea typeface="Canva Sans"/>
                <a:cs typeface="Canva Sans"/>
                <a:sym typeface="Canva Sans"/>
              </a:rPr>
              <a:t>We hear from young people repeatdly that even after taking part in opportunities, they often feel unheard in decisions that affect them. </a:t>
            </a:r>
          </a:p>
        </p:txBody>
      </p:sp>
      <p:sp>
        <p:nvSpPr>
          <p:cNvPr name="TextBox 27" id="27"/>
          <p:cNvSpPr txBox="true"/>
          <p:nvPr/>
        </p:nvSpPr>
        <p:spPr>
          <a:xfrm rot="0">
            <a:off x="7350028" y="3217767"/>
            <a:ext cx="3425088" cy="466151"/>
          </a:xfrm>
          <a:prstGeom prst="rect">
            <a:avLst/>
          </a:prstGeom>
        </p:spPr>
        <p:txBody>
          <a:bodyPr anchor="t" rtlCol="false" tIns="0" lIns="0" bIns="0" rIns="0">
            <a:spAutoFit/>
          </a:bodyPr>
          <a:lstStyle/>
          <a:p>
            <a:pPr algn="ctr">
              <a:lnSpc>
                <a:spcPts val="3775"/>
              </a:lnSpc>
              <a:spcBef>
                <a:spcPct val="0"/>
              </a:spcBef>
            </a:pPr>
            <a:r>
              <a:rPr lang="en-US" b="true" sz="2696">
                <a:solidFill>
                  <a:srgbClr val="000000"/>
                </a:solidFill>
                <a:latin typeface="Canva Sans Bold"/>
                <a:ea typeface="Canva Sans Bold"/>
                <a:cs typeface="Canva Sans Bold"/>
                <a:sym typeface="Canva Sans Bold"/>
              </a:rPr>
              <a:t>Power &amp; influence</a:t>
            </a:r>
          </a:p>
        </p:txBody>
      </p:sp>
      <p:sp>
        <p:nvSpPr>
          <p:cNvPr name="TextBox 28" id="28"/>
          <p:cNvSpPr txBox="true"/>
          <p:nvPr/>
        </p:nvSpPr>
        <p:spPr>
          <a:xfrm rot="0">
            <a:off x="6567672" y="5873499"/>
            <a:ext cx="4848849" cy="1927313"/>
          </a:xfrm>
          <a:prstGeom prst="rect">
            <a:avLst/>
          </a:prstGeom>
        </p:spPr>
        <p:txBody>
          <a:bodyPr anchor="t" rtlCol="false" tIns="0" lIns="0" bIns="0" rIns="0">
            <a:spAutoFit/>
          </a:bodyPr>
          <a:lstStyle/>
          <a:p>
            <a:pPr algn="ctr">
              <a:lnSpc>
                <a:spcPts val="3094"/>
              </a:lnSpc>
              <a:spcBef>
                <a:spcPct val="0"/>
              </a:spcBef>
            </a:pPr>
            <a:r>
              <a:rPr lang="en-US" sz="2210">
                <a:solidFill>
                  <a:srgbClr val="000000"/>
                </a:solidFill>
                <a:latin typeface="Canva Sans"/>
                <a:ea typeface="Canva Sans"/>
                <a:cs typeface="Canva Sans"/>
                <a:sym typeface="Canva Sans"/>
              </a:rPr>
              <a:t>A lot of the times, we might not know where power and influence actually sits. Knowing who has what power can make it easier to feel heard and lead to action.</a:t>
            </a:r>
          </a:p>
        </p:txBody>
      </p:sp>
      <p:sp>
        <p:nvSpPr>
          <p:cNvPr name="TextBox 29" id="29"/>
          <p:cNvSpPr txBox="true"/>
          <p:nvPr/>
        </p:nvSpPr>
        <p:spPr>
          <a:xfrm rot="0">
            <a:off x="13336962" y="3219015"/>
            <a:ext cx="3000847" cy="464903"/>
          </a:xfrm>
          <a:prstGeom prst="rect">
            <a:avLst/>
          </a:prstGeom>
        </p:spPr>
        <p:txBody>
          <a:bodyPr anchor="t" rtlCol="false" tIns="0" lIns="0" bIns="0" rIns="0">
            <a:spAutoFit/>
          </a:bodyPr>
          <a:lstStyle/>
          <a:p>
            <a:pPr algn="ctr">
              <a:lnSpc>
                <a:spcPts val="3775"/>
              </a:lnSpc>
              <a:spcBef>
                <a:spcPct val="0"/>
              </a:spcBef>
            </a:pPr>
            <a:r>
              <a:rPr lang="en-US" b="true" sz="2696">
                <a:solidFill>
                  <a:srgbClr val="000000"/>
                </a:solidFill>
                <a:latin typeface="Canva Sans Bold"/>
                <a:ea typeface="Canva Sans Bold"/>
                <a:cs typeface="Canva Sans Bold"/>
                <a:sym typeface="Canva Sans Bold"/>
              </a:rPr>
              <a:t>More impact </a:t>
            </a:r>
          </a:p>
        </p:txBody>
      </p:sp>
      <p:sp>
        <p:nvSpPr>
          <p:cNvPr name="TextBox 30" id="30"/>
          <p:cNvSpPr txBox="true"/>
          <p:nvPr/>
        </p:nvSpPr>
        <p:spPr>
          <a:xfrm rot="0">
            <a:off x="12308280" y="5929399"/>
            <a:ext cx="4848849" cy="1927313"/>
          </a:xfrm>
          <a:prstGeom prst="rect">
            <a:avLst/>
          </a:prstGeom>
        </p:spPr>
        <p:txBody>
          <a:bodyPr anchor="t" rtlCol="false" tIns="0" lIns="0" bIns="0" rIns="0">
            <a:spAutoFit/>
          </a:bodyPr>
          <a:lstStyle/>
          <a:p>
            <a:pPr algn="ctr">
              <a:lnSpc>
                <a:spcPts val="3094"/>
              </a:lnSpc>
              <a:spcBef>
                <a:spcPct val="0"/>
              </a:spcBef>
            </a:pPr>
            <a:r>
              <a:rPr lang="en-US" sz="2210">
                <a:solidFill>
                  <a:srgbClr val="000000"/>
                </a:solidFill>
                <a:latin typeface="Canva Sans"/>
                <a:ea typeface="Canva Sans"/>
                <a:cs typeface="Canva Sans"/>
                <a:sym typeface="Canva Sans"/>
              </a:rPr>
              <a:t>Having mapped out stakeholders, we can be more deliberate about our engagement. Having continous engagement can lead to stronger relationshios and greater impact.</a:t>
            </a:r>
          </a:p>
        </p:txBody>
      </p:sp>
      <p:grpSp>
        <p:nvGrpSpPr>
          <p:cNvPr name="Group 31" id="31"/>
          <p:cNvGrpSpPr/>
          <p:nvPr/>
        </p:nvGrpSpPr>
        <p:grpSpPr>
          <a:xfrm rot="0">
            <a:off x="1611797" y="8785946"/>
            <a:ext cx="14409724" cy="966988"/>
            <a:chOff x="0" y="0"/>
            <a:chExt cx="3795154" cy="254680"/>
          </a:xfrm>
        </p:grpSpPr>
        <p:sp>
          <p:nvSpPr>
            <p:cNvPr name="Freeform 32" id="32"/>
            <p:cNvSpPr/>
            <p:nvPr/>
          </p:nvSpPr>
          <p:spPr>
            <a:xfrm flipH="false" flipV="false" rot="0">
              <a:off x="0" y="0"/>
              <a:ext cx="3795154" cy="254680"/>
            </a:xfrm>
            <a:custGeom>
              <a:avLst/>
              <a:gdLst/>
              <a:ahLst/>
              <a:cxnLst/>
              <a:rect r="r" b="b" t="t" l="l"/>
              <a:pathLst>
                <a:path h="254680" w="3795154">
                  <a:moveTo>
                    <a:pt x="0" y="0"/>
                  </a:moveTo>
                  <a:lnTo>
                    <a:pt x="3795154" y="0"/>
                  </a:lnTo>
                  <a:lnTo>
                    <a:pt x="3795154" y="254680"/>
                  </a:lnTo>
                  <a:lnTo>
                    <a:pt x="0" y="254680"/>
                  </a:lnTo>
                  <a:close/>
                </a:path>
              </a:pathLst>
            </a:custGeom>
            <a:solidFill>
              <a:srgbClr val="4CC9F0">
                <a:alpha val="49804"/>
              </a:srgbClr>
            </a:solidFill>
            <a:ln w="38100" cap="sq">
              <a:solidFill>
                <a:srgbClr val="5769D4">
                  <a:alpha val="49804"/>
                </a:srgbClr>
              </a:solidFill>
              <a:prstDash val="solid"/>
              <a:miter/>
            </a:ln>
          </p:spPr>
        </p:sp>
        <p:sp>
          <p:nvSpPr>
            <p:cNvPr name="TextBox 33" id="33"/>
            <p:cNvSpPr txBox="true"/>
            <p:nvPr/>
          </p:nvSpPr>
          <p:spPr>
            <a:xfrm>
              <a:off x="0" y="-47625"/>
              <a:ext cx="3795154" cy="302305"/>
            </a:xfrm>
            <a:prstGeom prst="rect">
              <a:avLst/>
            </a:prstGeom>
          </p:spPr>
          <p:txBody>
            <a:bodyPr anchor="ctr" rtlCol="false" tIns="50800" lIns="50800" bIns="50800" rIns="50800"/>
            <a:lstStyle/>
            <a:p>
              <a:pPr algn="ctr">
                <a:lnSpc>
                  <a:spcPts val="3333"/>
                </a:lnSpc>
              </a:pPr>
              <a:r>
                <a:rPr lang="en-US" b="true" sz="2381">
                  <a:solidFill>
                    <a:srgbClr val="000000">
                      <a:alpha val="49804"/>
                    </a:srgbClr>
                  </a:solidFill>
                  <a:latin typeface="Canva Sans Bold"/>
                  <a:ea typeface="Canva Sans Bold"/>
                  <a:cs typeface="Canva Sans Bold"/>
                  <a:sym typeface="Canva Sans Bold"/>
                </a:rPr>
                <a:t>Stakeholder mapping </a:t>
              </a:r>
            </a:p>
          </p:txBody>
        </p:sp>
      </p:gr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6391954" y="0"/>
            <a:ext cx="1742946" cy="1732253"/>
          </a:xfrm>
          <a:custGeom>
            <a:avLst/>
            <a:gdLst/>
            <a:ahLst/>
            <a:cxnLst/>
            <a:rect r="r" b="b" t="t" l="l"/>
            <a:pathLst>
              <a:path h="1732253" w="1742946">
                <a:moveTo>
                  <a:pt x="0" y="0"/>
                </a:moveTo>
                <a:lnTo>
                  <a:pt x="1742946" y="0"/>
                </a:lnTo>
                <a:lnTo>
                  <a:pt x="1742946" y="1732253"/>
                </a:lnTo>
                <a:lnTo>
                  <a:pt x="0" y="1732253"/>
                </a:lnTo>
                <a:lnTo>
                  <a:pt x="0" y="0"/>
                </a:lnTo>
                <a:close/>
              </a:path>
            </a:pathLst>
          </a:custGeom>
          <a:blipFill>
            <a:blip r:embed="rId2"/>
            <a:stretch>
              <a:fillRect l="0" t="0" r="0" b="0"/>
            </a:stretch>
          </a:blipFill>
        </p:spPr>
      </p:sp>
      <p:sp>
        <p:nvSpPr>
          <p:cNvPr name="Freeform 3" id="3"/>
          <p:cNvSpPr/>
          <p:nvPr/>
        </p:nvSpPr>
        <p:spPr>
          <a:xfrm flipH="false" flipV="false" rot="0">
            <a:off x="347332" y="2936322"/>
            <a:ext cx="7893768" cy="6006656"/>
          </a:xfrm>
          <a:custGeom>
            <a:avLst/>
            <a:gdLst/>
            <a:ahLst/>
            <a:cxnLst/>
            <a:rect r="r" b="b" t="t" l="l"/>
            <a:pathLst>
              <a:path h="6006656" w="7893768">
                <a:moveTo>
                  <a:pt x="0" y="0"/>
                </a:moveTo>
                <a:lnTo>
                  <a:pt x="7893768" y="0"/>
                </a:lnTo>
                <a:lnTo>
                  <a:pt x="7893768" y="6006656"/>
                </a:lnTo>
                <a:lnTo>
                  <a:pt x="0" y="6006656"/>
                </a:lnTo>
                <a:lnTo>
                  <a:pt x="0" y="0"/>
                </a:lnTo>
                <a:close/>
              </a:path>
            </a:pathLst>
          </a:custGeom>
          <a:blipFill>
            <a:blip r:embed="rId3"/>
            <a:stretch>
              <a:fillRect l="-4812" t="-15770" r="-3464" b="-7670"/>
            </a:stretch>
          </a:blipFill>
        </p:spPr>
      </p:sp>
      <p:sp>
        <p:nvSpPr>
          <p:cNvPr name="TextBox 4" id="4"/>
          <p:cNvSpPr txBox="true"/>
          <p:nvPr/>
        </p:nvSpPr>
        <p:spPr>
          <a:xfrm rot="0">
            <a:off x="622250" y="461372"/>
            <a:ext cx="12404428" cy="1020357"/>
          </a:xfrm>
          <a:prstGeom prst="rect">
            <a:avLst/>
          </a:prstGeom>
        </p:spPr>
        <p:txBody>
          <a:bodyPr anchor="t" rtlCol="false" tIns="0" lIns="0" bIns="0" rIns="0">
            <a:spAutoFit/>
          </a:bodyPr>
          <a:lstStyle/>
          <a:p>
            <a:pPr algn="ctr">
              <a:lnSpc>
                <a:spcPts val="8334"/>
              </a:lnSpc>
              <a:spcBef>
                <a:spcPct val="0"/>
              </a:spcBef>
            </a:pPr>
            <a:r>
              <a:rPr lang="en-US" b="true" sz="5953">
                <a:solidFill>
                  <a:srgbClr val="000000"/>
                </a:solidFill>
                <a:latin typeface="Canva Sans Bold"/>
                <a:ea typeface="Canva Sans Bold"/>
                <a:cs typeface="Canva Sans Bold"/>
                <a:sym typeface="Canva Sans Bold"/>
              </a:rPr>
              <a:t>S</a:t>
            </a:r>
            <a:r>
              <a:rPr lang="en-US" b="true" sz="5953">
                <a:solidFill>
                  <a:srgbClr val="000000"/>
                </a:solidFill>
                <a:latin typeface="Canva Sans Bold"/>
                <a:ea typeface="Canva Sans Bold"/>
                <a:cs typeface="Canva Sans Bold"/>
                <a:sym typeface="Canva Sans Bold"/>
              </a:rPr>
              <a:t>takeholder mapping approaches</a:t>
            </a:r>
          </a:p>
        </p:txBody>
      </p:sp>
      <p:grpSp>
        <p:nvGrpSpPr>
          <p:cNvPr name="Group 5" id="5"/>
          <p:cNvGrpSpPr/>
          <p:nvPr/>
        </p:nvGrpSpPr>
        <p:grpSpPr>
          <a:xfrm rot="0">
            <a:off x="9210299" y="2263636"/>
            <a:ext cx="7845538" cy="5291927"/>
            <a:chOff x="0" y="0"/>
            <a:chExt cx="2066314" cy="1393758"/>
          </a:xfrm>
        </p:grpSpPr>
        <p:sp>
          <p:nvSpPr>
            <p:cNvPr name="Freeform 6" id="6"/>
            <p:cNvSpPr/>
            <p:nvPr/>
          </p:nvSpPr>
          <p:spPr>
            <a:xfrm flipH="false" flipV="false" rot="0">
              <a:off x="0" y="0"/>
              <a:ext cx="2066314" cy="1393758"/>
            </a:xfrm>
            <a:custGeom>
              <a:avLst/>
              <a:gdLst/>
              <a:ahLst/>
              <a:cxnLst/>
              <a:rect r="r" b="b" t="t" l="l"/>
              <a:pathLst>
                <a:path h="1393758" w="2066314">
                  <a:moveTo>
                    <a:pt x="0" y="0"/>
                  </a:moveTo>
                  <a:lnTo>
                    <a:pt x="2066314" y="0"/>
                  </a:lnTo>
                  <a:lnTo>
                    <a:pt x="2066314" y="1393758"/>
                  </a:lnTo>
                  <a:lnTo>
                    <a:pt x="0" y="1393758"/>
                  </a:lnTo>
                  <a:close/>
                </a:path>
              </a:pathLst>
            </a:custGeom>
            <a:solidFill>
              <a:srgbClr val="FFFFFF">
                <a:alpha val="50980"/>
              </a:srgbClr>
            </a:solidFill>
            <a:ln w="133350" cap="sq">
              <a:solidFill>
                <a:srgbClr val="FFFFFF">
                  <a:alpha val="50980"/>
                </a:srgbClr>
              </a:solidFill>
              <a:prstDash val="solid"/>
              <a:miter/>
            </a:ln>
          </p:spPr>
        </p:sp>
        <p:sp>
          <p:nvSpPr>
            <p:cNvPr name="TextBox 7" id="7"/>
            <p:cNvSpPr txBox="true"/>
            <p:nvPr/>
          </p:nvSpPr>
          <p:spPr>
            <a:xfrm>
              <a:off x="0" y="-47625"/>
              <a:ext cx="2066314" cy="1441383"/>
            </a:xfrm>
            <a:prstGeom prst="rect">
              <a:avLst/>
            </a:prstGeom>
          </p:spPr>
          <p:txBody>
            <a:bodyPr anchor="ctr" rtlCol="false" tIns="50800" lIns="50800" bIns="50800" rIns="50800"/>
            <a:lstStyle/>
            <a:p>
              <a:pPr algn="ctr">
                <a:lnSpc>
                  <a:spcPts val="3333"/>
                </a:lnSpc>
              </a:pPr>
            </a:p>
          </p:txBody>
        </p:sp>
      </p:grpSp>
      <p:sp>
        <p:nvSpPr>
          <p:cNvPr name="TextBox 8" id="8"/>
          <p:cNvSpPr txBox="true"/>
          <p:nvPr/>
        </p:nvSpPr>
        <p:spPr>
          <a:xfrm rot="0">
            <a:off x="9722726" y="2888697"/>
            <a:ext cx="6427336" cy="4585811"/>
          </a:xfrm>
          <a:prstGeom prst="rect">
            <a:avLst/>
          </a:prstGeom>
        </p:spPr>
        <p:txBody>
          <a:bodyPr anchor="t" rtlCol="false" tIns="0" lIns="0" bIns="0" rIns="0">
            <a:spAutoFit/>
          </a:bodyPr>
          <a:lstStyle/>
          <a:p>
            <a:pPr algn="l">
              <a:lnSpc>
                <a:spcPts val="2850"/>
              </a:lnSpc>
            </a:pPr>
            <a:r>
              <a:rPr lang="en-US" sz="2035" b="true">
                <a:solidFill>
                  <a:srgbClr val="5769D4"/>
                </a:solidFill>
                <a:latin typeface="Canva Sans Bold"/>
                <a:ea typeface="Canva Sans Bold"/>
                <a:cs typeface="Canva Sans Bold"/>
                <a:sym typeface="Canva Sans Bold"/>
              </a:rPr>
              <a:t>Power-Interest Matrix </a:t>
            </a:r>
          </a:p>
          <a:p>
            <a:pPr algn="l">
              <a:lnSpc>
                <a:spcPts val="2850"/>
              </a:lnSpc>
            </a:pPr>
          </a:p>
          <a:p>
            <a:pPr algn="l">
              <a:lnSpc>
                <a:spcPts val="2850"/>
              </a:lnSpc>
            </a:pPr>
            <a:r>
              <a:rPr lang="en-US" sz="2035">
                <a:solidFill>
                  <a:srgbClr val="000000"/>
                </a:solidFill>
                <a:latin typeface="Canva Sans"/>
                <a:ea typeface="Canva Sans"/>
                <a:cs typeface="Canva Sans"/>
                <a:sym typeface="Canva Sans"/>
              </a:rPr>
              <a:t>The most common way of approaching stakeholder mapping is by creating a power-interest matrix for your project.</a:t>
            </a:r>
          </a:p>
          <a:p>
            <a:pPr algn="l">
              <a:lnSpc>
                <a:spcPts val="2850"/>
              </a:lnSpc>
            </a:pPr>
          </a:p>
          <a:p>
            <a:pPr algn="l">
              <a:lnSpc>
                <a:spcPts val="2850"/>
              </a:lnSpc>
            </a:pPr>
            <a:r>
              <a:rPr lang="en-US" sz="2035">
                <a:solidFill>
                  <a:srgbClr val="000000"/>
                </a:solidFill>
                <a:latin typeface="Canva Sans"/>
                <a:ea typeface="Canva Sans"/>
                <a:cs typeface="Canva Sans"/>
                <a:sym typeface="Canva Sans"/>
              </a:rPr>
              <a:t>This maps stakeholders by how much control they have (power) vs. how much they care (interest).</a:t>
            </a:r>
          </a:p>
          <a:p>
            <a:pPr algn="l">
              <a:lnSpc>
                <a:spcPts val="2850"/>
              </a:lnSpc>
            </a:pPr>
          </a:p>
          <a:p>
            <a:pPr algn="l">
              <a:lnSpc>
                <a:spcPts val="2850"/>
              </a:lnSpc>
            </a:pPr>
            <a:r>
              <a:rPr lang="en-US" sz="2035">
                <a:solidFill>
                  <a:srgbClr val="000000"/>
                </a:solidFill>
                <a:latin typeface="Canva Sans"/>
                <a:ea typeface="Canva Sans"/>
                <a:cs typeface="Canva Sans"/>
                <a:sym typeface="Canva Sans"/>
              </a:rPr>
              <a:t>Great for deciding engagement strategies based on where they are situated in the map. </a:t>
            </a:r>
          </a:p>
          <a:p>
            <a:pPr algn="ctr">
              <a:lnSpc>
                <a:spcPts val="2007"/>
              </a:lnSpc>
            </a:pPr>
          </a:p>
          <a:p>
            <a:pPr algn="ctr">
              <a:lnSpc>
                <a:spcPts val="2870"/>
              </a:lnSpc>
              <a:spcBef>
                <a:spcPct val="0"/>
              </a:spcBef>
            </a:pPr>
          </a:p>
        </p:txBody>
      </p:sp>
      <p:grpSp>
        <p:nvGrpSpPr>
          <p:cNvPr name="Group 9" id="9"/>
          <p:cNvGrpSpPr/>
          <p:nvPr/>
        </p:nvGrpSpPr>
        <p:grpSpPr>
          <a:xfrm rot="5400000">
            <a:off x="12964104" y="-1490170"/>
            <a:ext cx="337926" cy="7845538"/>
            <a:chOff x="0" y="0"/>
            <a:chExt cx="119839" cy="2782283"/>
          </a:xfrm>
        </p:grpSpPr>
        <p:sp>
          <p:nvSpPr>
            <p:cNvPr name="Freeform 10" id="10"/>
            <p:cNvSpPr/>
            <p:nvPr/>
          </p:nvSpPr>
          <p:spPr>
            <a:xfrm flipH="false" flipV="false" rot="0">
              <a:off x="0" y="0"/>
              <a:ext cx="119839" cy="2782283"/>
            </a:xfrm>
            <a:custGeom>
              <a:avLst/>
              <a:gdLst/>
              <a:ahLst/>
              <a:cxnLst/>
              <a:rect r="r" b="b" t="t" l="l"/>
              <a:pathLst>
                <a:path h="2782283" w="119839">
                  <a:moveTo>
                    <a:pt x="0" y="0"/>
                  </a:moveTo>
                  <a:lnTo>
                    <a:pt x="119839" y="0"/>
                  </a:lnTo>
                  <a:lnTo>
                    <a:pt x="119839" y="2782283"/>
                  </a:lnTo>
                  <a:lnTo>
                    <a:pt x="0" y="2782283"/>
                  </a:lnTo>
                  <a:close/>
                </a:path>
              </a:pathLst>
            </a:custGeom>
            <a:solidFill>
              <a:srgbClr val="5769D4"/>
            </a:solidFill>
          </p:spPr>
        </p:sp>
        <p:sp>
          <p:nvSpPr>
            <p:cNvPr name="TextBox 11" id="11"/>
            <p:cNvSpPr txBox="true"/>
            <p:nvPr/>
          </p:nvSpPr>
          <p:spPr>
            <a:xfrm>
              <a:off x="0" y="-47625"/>
              <a:ext cx="119839" cy="2829908"/>
            </a:xfrm>
            <a:prstGeom prst="rect">
              <a:avLst/>
            </a:prstGeom>
          </p:spPr>
          <p:txBody>
            <a:bodyPr anchor="ctr" rtlCol="false" tIns="50800" lIns="50800" bIns="50800" rIns="50800"/>
            <a:lstStyle/>
            <a:p>
              <a:pPr algn="ctr">
                <a:lnSpc>
                  <a:spcPts val="3333"/>
                </a:lnSpc>
              </a:pPr>
            </a:p>
          </p:txBody>
        </p:sp>
      </p:grpSp>
      <p:grpSp>
        <p:nvGrpSpPr>
          <p:cNvPr name="Group 12" id="12"/>
          <p:cNvGrpSpPr/>
          <p:nvPr/>
        </p:nvGrpSpPr>
        <p:grpSpPr>
          <a:xfrm rot="0">
            <a:off x="9347689" y="7827504"/>
            <a:ext cx="7708147" cy="1954996"/>
            <a:chOff x="0" y="0"/>
            <a:chExt cx="2030129" cy="514896"/>
          </a:xfrm>
        </p:grpSpPr>
        <p:sp>
          <p:nvSpPr>
            <p:cNvPr name="Freeform 13" id="13"/>
            <p:cNvSpPr/>
            <p:nvPr/>
          </p:nvSpPr>
          <p:spPr>
            <a:xfrm flipH="false" flipV="false" rot="0">
              <a:off x="0" y="0"/>
              <a:ext cx="2030129" cy="514896"/>
            </a:xfrm>
            <a:custGeom>
              <a:avLst/>
              <a:gdLst/>
              <a:ahLst/>
              <a:cxnLst/>
              <a:rect r="r" b="b" t="t" l="l"/>
              <a:pathLst>
                <a:path h="514896" w="2030129">
                  <a:moveTo>
                    <a:pt x="0" y="0"/>
                  </a:moveTo>
                  <a:lnTo>
                    <a:pt x="2030129" y="0"/>
                  </a:lnTo>
                  <a:lnTo>
                    <a:pt x="2030129" y="514896"/>
                  </a:lnTo>
                  <a:lnTo>
                    <a:pt x="0" y="514896"/>
                  </a:lnTo>
                  <a:close/>
                </a:path>
              </a:pathLst>
            </a:custGeom>
            <a:solidFill>
              <a:srgbClr val="5769D4">
                <a:alpha val="49804"/>
              </a:srgbClr>
            </a:solidFill>
            <a:ln w="38100" cap="sq">
              <a:solidFill>
                <a:srgbClr val="5769D4">
                  <a:alpha val="49804"/>
                </a:srgbClr>
              </a:solidFill>
              <a:prstDash val="solid"/>
              <a:miter/>
            </a:ln>
          </p:spPr>
        </p:sp>
        <p:sp>
          <p:nvSpPr>
            <p:cNvPr name="TextBox 14" id="14"/>
            <p:cNvSpPr txBox="true"/>
            <p:nvPr/>
          </p:nvSpPr>
          <p:spPr>
            <a:xfrm>
              <a:off x="0" y="-47625"/>
              <a:ext cx="2030129" cy="562521"/>
            </a:xfrm>
            <a:prstGeom prst="rect">
              <a:avLst/>
            </a:prstGeom>
          </p:spPr>
          <p:txBody>
            <a:bodyPr anchor="ctr" rtlCol="false" tIns="50800" lIns="50800" bIns="50800" rIns="50800"/>
            <a:lstStyle/>
            <a:p>
              <a:pPr algn="ctr">
                <a:lnSpc>
                  <a:spcPts val="3333"/>
                </a:lnSpc>
              </a:pPr>
            </a:p>
          </p:txBody>
        </p:sp>
      </p:grpSp>
      <p:sp>
        <p:nvSpPr>
          <p:cNvPr name="TextBox 15" id="15"/>
          <p:cNvSpPr txBox="true"/>
          <p:nvPr/>
        </p:nvSpPr>
        <p:spPr>
          <a:xfrm rot="0">
            <a:off x="9571272" y="7996674"/>
            <a:ext cx="6820682" cy="1785825"/>
          </a:xfrm>
          <a:prstGeom prst="rect">
            <a:avLst/>
          </a:prstGeom>
        </p:spPr>
        <p:txBody>
          <a:bodyPr anchor="t" rtlCol="false" tIns="0" lIns="0" bIns="0" rIns="0">
            <a:spAutoFit/>
          </a:bodyPr>
          <a:lstStyle/>
          <a:p>
            <a:pPr algn="l">
              <a:lnSpc>
                <a:spcPts val="2893"/>
              </a:lnSpc>
            </a:pPr>
            <a:r>
              <a:rPr lang="en-US" sz="2066" b="true">
                <a:solidFill>
                  <a:srgbClr val="000000"/>
                </a:solidFill>
                <a:latin typeface="Canva Sans Bold"/>
                <a:ea typeface="Canva Sans Bold"/>
                <a:cs typeface="Canva Sans Bold"/>
                <a:sym typeface="Canva Sans Bold"/>
              </a:rPr>
              <a:t>Example</a:t>
            </a:r>
          </a:p>
          <a:p>
            <a:pPr algn="l">
              <a:lnSpc>
                <a:spcPts val="2893"/>
              </a:lnSpc>
            </a:pPr>
            <a:r>
              <a:rPr lang="en-US" sz="2066">
                <a:solidFill>
                  <a:srgbClr val="000000"/>
                </a:solidFill>
                <a:latin typeface="Canva Sans"/>
                <a:ea typeface="Canva Sans"/>
                <a:cs typeface="Canva Sans"/>
                <a:sym typeface="Canva Sans"/>
              </a:rPr>
              <a:t>A friend might have more interest in your initative to start a new after school club vs your Headteacher has more power over your after school club </a:t>
            </a:r>
          </a:p>
          <a:p>
            <a:pPr algn="l">
              <a:lnSpc>
                <a:spcPts val="2893"/>
              </a:lnSpc>
              <a:spcBef>
                <a:spcPct val="0"/>
              </a:spcBef>
            </a:pP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6391954" y="0"/>
            <a:ext cx="1742946" cy="1732253"/>
          </a:xfrm>
          <a:custGeom>
            <a:avLst/>
            <a:gdLst/>
            <a:ahLst/>
            <a:cxnLst/>
            <a:rect r="r" b="b" t="t" l="l"/>
            <a:pathLst>
              <a:path h="1732253" w="1742946">
                <a:moveTo>
                  <a:pt x="0" y="0"/>
                </a:moveTo>
                <a:lnTo>
                  <a:pt x="1742946" y="0"/>
                </a:lnTo>
                <a:lnTo>
                  <a:pt x="1742946" y="1732253"/>
                </a:lnTo>
                <a:lnTo>
                  <a:pt x="0" y="1732253"/>
                </a:lnTo>
                <a:lnTo>
                  <a:pt x="0" y="0"/>
                </a:lnTo>
                <a:close/>
              </a:path>
            </a:pathLst>
          </a:custGeom>
          <a:blipFill>
            <a:blip r:embed="rId2"/>
            <a:stretch>
              <a:fillRect l="0" t="0" r="0" b="0"/>
            </a:stretch>
          </a:blipFill>
        </p:spPr>
      </p:sp>
      <p:sp>
        <p:nvSpPr>
          <p:cNvPr name="Freeform 3" id="3"/>
          <p:cNvSpPr/>
          <p:nvPr/>
        </p:nvSpPr>
        <p:spPr>
          <a:xfrm flipH="false" flipV="false" rot="0">
            <a:off x="1000832" y="1732253"/>
            <a:ext cx="14123318" cy="8181344"/>
          </a:xfrm>
          <a:custGeom>
            <a:avLst/>
            <a:gdLst/>
            <a:ahLst/>
            <a:cxnLst/>
            <a:rect r="r" b="b" t="t" l="l"/>
            <a:pathLst>
              <a:path h="8181344" w="14123318">
                <a:moveTo>
                  <a:pt x="0" y="0"/>
                </a:moveTo>
                <a:lnTo>
                  <a:pt x="14123318" y="0"/>
                </a:lnTo>
                <a:lnTo>
                  <a:pt x="14123318" y="8181344"/>
                </a:lnTo>
                <a:lnTo>
                  <a:pt x="0" y="8181344"/>
                </a:lnTo>
                <a:lnTo>
                  <a:pt x="0" y="0"/>
                </a:lnTo>
                <a:close/>
              </a:path>
            </a:pathLst>
          </a:custGeom>
          <a:blipFill>
            <a:blip r:embed="rId3"/>
            <a:stretch>
              <a:fillRect l="0" t="0" r="-744" b="0"/>
            </a:stretch>
          </a:blipFill>
        </p:spPr>
      </p:sp>
      <p:sp>
        <p:nvSpPr>
          <p:cNvPr name="TextBox 4" id="4"/>
          <p:cNvSpPr txBox="true"/>
          <p:nvPr/>
        </p:nvSpPr>
        <p:spPr>
          <a:xfrm rot="0">
            <a:off x="435111" y="298798"/>
            <a:ext cx="8708889" cy="1020357"/>
          </a:xfrm>
          <a:prstGeom prst="rect">
            <a:avLst/>
          </a:prstGeom>
        </p:spPr>
        <p:txBody>
          <a:bodyPr anchor="t" rtlCol="false" tIns="0" lIns="0" bIns="0" rIns="0">
            <a:spAutoFit/>
          </a:bodyPr>
          <a:lstStyle/>
          <a:p>
            <a:pPr algn="ctr">
              <a:lnSpc>
                <a:spcPts val="8334"/>
              </a:lnSpc>
              <a:spcBef>
                <a:spcPct val="0"/>
              </a:spcBef>
            </a:pPr>
            <a:r>
              <a:rPr lang="en-US" b="true" sz="5953">
                <a:solidFill>
                  <a:srgbClr val="000000"/>
                </a:solidFill>
                <a:latin typeface="Canva Sans Bold"/>
                <a:ea typeface="Canva Sans Bold"/>
                <a:cs typeface="Canva Sans Bold"/>
                <a:sym typeface="Canva Sans Bold"/>
              </a:rPr>
              <a:t>Power-Interest Matrix </a:t>
            </a:r>
          </a:p>
        </p:txBody>
      </p:sp>
      <p:sp>
        <p:nvSpPr>
          <p:cNvPr name="AutoShape 5" id="5"/>
          <p:cNvSpPr/>
          <p:nvPr/>
        </p:nvSpPr>
        <p:spPr>
          <a:xfrm>
            <a:off x="3410503" y="9913597"/>
            <a:ext cx="12414201" cy="0"/>
          </a:xfrm>
          <a:prstGeom prst="line">
            <a:avLst/>
          </a:prstGeom>
          <a:ln cap="flat" w="38100">
            <a:solidFill>
              <a:srgbClr val="000000"/>
            </a:solidFill>
            <a:prstDash val="solid"/>
            <a:headEnd type="none" len="sm" w="sm"/>
            <a:tailEnd type="triangle" len="med" w="lg"/>
          </a:ln>
        </p:spPr>
      </p:sp>
      <p:sp>
        <p:nvSpPr>
          <p:cNvPr name="AutoShape 6" id="6"/>
          <p:cNvSpPr/>
          <p:nvPr/>
        </p:nvSpPr>
        <p:spPr>
          <a:xfrm flipV="true">
            <a:off x="3103999" y="1732253"/>
            <a:ext cx="0" cy="7526047"/>
          </a:xfrm>
          <a:prstGeom prst="line">
            <a:avLst/>
          </a:prstGeom>
          <a:ln cap="flat" w="38100">
            <a:solidFill>
              <a:srgbClr val="000000"/>
            </a:solidFill>
            <a:prstDash val="solid"/>
            <a:headEnd type="none" len="sm" w="sm"/>
            <a:tailEnd type="triangle" len="med" w="lg"/>
          </a:ln>
        </p:spPr>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6391954" y="0"/>
            <a:ext cx="1742946" cy="1732253"/>
          </a:xfrm>
          <a:custGeom>
            <a:avLst/>
            <a:gdLst/>
            <a:ahLst/>
            <a:cxnLst/>
            <a:rect r="r" b="b" t="t" l="l"/>
            <a:pathLst>
              <a:path h="1732253" w="1742946">
                <a:moveTo>
                  <a:pt x="0" y="0"/>
                </a:moveTo>
                <a:lnTo>
                  <a:pt x="1742946" y="0"/>
                </a:lnTo>
                <a:lnTo>
                  <a:pt x="1742946" y="1732253"/>
                </a:lnTo>
                <a:lnTo>
                  <a:pt x="0" y="1732253"/>
                </a:lnTo>
                <a:lnTo>
                  <a:pt x="0" y="0"/>
                </a:lnTo>
                <a:close/>
              </a:path>
            </a:pathLst>
          </a:custGeom>
          <a:blipFill>
            <a:blip r:embed="rId2"/>
            <a:stretch>
              <a:fillRect l="0" t="0" r="0" b="0"/>
            </a:stretch>
          </a:blipFill>
        </p:spPr>
      </p:sp>
      <p:sp>
        <p:nvSpPr>
          <p:cNvPr name="TextBox 3" id="3"/>
          <p:cNvSpPr txBox="true"/>
          <p:nvPr/>
        </p:nvSpPr>
        <p:spPr>
          <a:xfrm rot="0">
            <a:off x="435111" y="298798"/>
            <a:ext cx="8708889" cy="1020357"/>
          </a:xfrm>
          <a:prstGeom prst="rect">
            <a:avLst/>
          </a:prstGeom>
        </p:spPr>
        <p:txBody>
          <a:bodyPr anchor="t" rtlCol="false" tIns="0" lIns="0" bIns="0" rIns="0">
            <a:spAutoFit/>
          </a:bodyPr>
          <a:lstStyle/>
          <a:p>
            <a:pPr algn="ctr">
              <a:lnSpc>
                <a:spcPts val="8334"/>
              </a:lnSpc>
              <a:spcBef>
                <a:spcPct val="0"/>
              </a:spcBef>
            </a:pPr>
            <a:r>
              <a:rPr lang="en-US" b="true" sz="5953">
                <a:solidFill>
                  <a:srgbClr val="000000"/>
                </a:solidFill>
                <a:latin typeface="Canva Sans Bold"/>
                <a:ea typeface="Canva Sans Bold"/>
                <a:cs typeface="Canva Sans Bold"/>
                <a:sym typeface="Canva Sans Bold"/>
              </a:rPr>
              <a:t>Power- Interest matrix </a:t>
            </a:r>
          </a:p>
        </p:txBody>
      </p:sp>
      <p:grpSp>
        <p:nvGrpSpPr>
          <p:cNvPr name="Group 4" id="4"/>
          <p:cNvGrpSpPr/>
          <p:nvPr/>
        </p:nvGrpSpPr>
        <p:grpSpPr>
          <a:xfrm rot="0">
            <a:off x="880095" y="1732253"/>
            <a:ext cx="3909460" cy="7801491"/>
            <a:chOff x="0" y="0"/>
            <a:chExt cx="1386422" cy="2766662"/>
          </a:xfrm>
        </p:grpSpPr>
        <p:sp>
          <p:nvSpPr>
            <p:cNvPr name="Freeform 5" id="5"/>
            <p:cNvSpPr/>
            <p:nvPr/>
          </p:nvSpPr>
          <p:spPr>
            <a:xfrm flipH="false" flipV="false" rot="0">
              <a:off x="0" y="0"/>
              <a:ext cx="1386422" cy="2766662"/>
            </a:xfrm>
            <a:custGeom>
              <a:avLst/>
              <a:gdLst/>
              <a:ahLst/>
              <a:cxnLst/>
              <a:rect r="r" b="b" t="t" l="l"/>
              <a:pathLst>
                <a:path h="2766662" w="1386422">
                  <a:moveTo>
                    <a:pt x="0" y="0"/>
                  </a:moveTo>
                  <a:lnTo>
                    <a:pt x="1386422" y="0"/>
                  </a:lnTo>
                  <a:lnTo>
                    <a:pt x="1386422" y="2766662"/>
                  </a:lnTo>
                  <a:lnTo>
                    <a:pt x="0" y="2766662"/>
                  </a:lnTo>
                  <a:close/>
                </a:path>
              </a:pathLst>
            </a:custGeom>
            <a:solidFill>
              <a:srgbClr val="FFFFFF">
                <a:alpha val="50980"/>
              </a:srgbClr>
            </a:solidFill>
            <a:ln w="133350" cap="sq">
              <a:solidFill>
                <a:srgbClr val="FFFFFF">
                  <a:alpha val="50980"/>
                </a:srgbClr>
              </a:solidFill>
              <a:prstDash val="solid"/>
              <a:miter/>
            </a:ln>
          </p:spPr>
        </p:sp>
        <p:sp>
          <p:nvSpPr>
            <p:cNvPr name="TextBox 6" id="6"/>
            <p:cNvSpPr txBox="true"/>
            <p:nvPr/>
          </p:nvSpPr>
          <p:spPr>
            <a:xfrm>
              <a:off x="0" y="-47625"/>
              <a:ext cx="1386422" cy="2814287"/>
            </a:xfrm>
            <a:prstGeom prst="rect">
              <a:avLst/>
            </a:prstGeom>
          </p:spPr>
          <p:txBody>
            <a:bodyPr anchor="ctr" rtlCol="false" tIns="50800" lIns="50800" bIns="50800" rIns="50800"/>
            <a:lstStyle/>
            <a:p>
              <a:pPr algn="ctr">
                <a:lnSpc>
                  <a:spcPts val="3333"/>
                </a:lnSpc>
              </a:pPr>
            </a:p>
          </p:txBody>
        </p:sp>
      </p:grpSp>
      <p:grpSp>
        <p:nvGrpSpPr>
          <p:cNvPr name="Group 7" id="7"/>
          <p:cNvGrpSpPr/>
          <p:nvPr/>
        </p:nvGrpSpPr>
        <p:grpSpPr>
          <a:xfrm rot="5400000">
            <a:off x="2665972" y="2276"/>
            <a:ext cx="337708" cy="3909460"/>
            <a:chOff x="0" y="0"/>
            <a:chExt cx="119762" cy="1386422"/>
          </a:xfrm>
        </p:grpSpPr>
        <p:sp>
          <p:nvSpPr>
            <p:cNvPr name="Freeform 8" id="8"/>
            <p:cNvSpPr/>
            <p:nvPr/>
          </p:nvSpPr>
          <p:spPr>
            <a:xfrm flipH="false" flipV="false" rot="0">
              <a:off x="0" y="0"/>
              <a:ext cx="119762" cy="1386422"/>
            </a:xfrm>
            <a:custGeom>
              <a:avLst/>
              <a:gdLst/>
              <a:ahLst/>
              <a:cxnLst/>
              <a:rect r="r" b="b" t="t" l="l"/>
              <a:pathLst>
                <a:path h="1386422" w="119762">
                  <a:moveTo>
                    <a:pt x="0" y="0"/>
                  </a:moveTo>
                  <a:lnTo>
                    <a:pt x="119762" y="0"/>
                  </a:lnTo>
                  <a:lnTo>
                    <a:pt x="119762" y="1386422"/>
                  </a:lnTo>
                  <a:lnTo>
                    <a:pt x="0" y="1386422"/>
                  </a:lnTo>
                  <a:close/>
                </a:path>
              </a:pathLst>
            </a:custGeom>
            <a:solidFill>
              <a:srgbClr val="5769D4"/>
            </a:solidFill>
          </p:spPr>
        </p:sp>
        <p:sp>
          <p:nvSpPr>
            <p:cNvPr name="TextBox 9" id="9"/>
            <p:cNvSpPr txBox="true"/>
            <p:nvPr/>
          </p:nvSpPr>
          <p:spPr>
            <a:xfrm>
              <a:off x="0" y="-47625"/>
              <a:ext cx="119762" cy="1434047"/>
            </a:xfrm>
            <a:prstGeom prst="rect">
              <a:avLst/>
            </a:prstGeom>
          </p:spPr>
          <p:txBody>
            <a:bodyPr anchor="ctr" rtlCol="false" tIns="50800" lIns="50800" bIns="50800" rIns="50800"/>
            <a:lstStyle/>
            <a:p>
              <a:pPr algn="ctr">
                <a:lnSpc>
                  <a:spcPts val="3333"/>
                </a:lnSpc>
              </a:pPr>
            </a:p>
          </p:txBody>
        </p:sp>
      </p:grpSp>
      <p:sp>
        <p:nvSpPr>
          <p:cNvPr name="TextBox 10" id="10"/>
          <p:cNvSpPr txBox="true"/>
          <p:nvPr/>
        </p:nvSpPr>
        <p:spPr>
          <a:xfrm rot="0">
            <a:off x="980255" y="2281654"/>
            <a:ext cx="3607419" cy="1234522"/>
          </a:xfrm>
          <a:prstGeom prst="rect">
            <a:avLst/>
          </a:prstGeom>
        </p:spPr>
        <p:txBody>
          <a:bodyPr anchor="t" rtlCol="false" tIns="0" lIns="0" bIns="0" rIns="0">
            <a:spAutoFit/>
          </a:bodyPr>
          <a:lstStyle/>
          <a:p>
            <a:pPr algn="ctr">
              <a:lnSpc>
                <a:spcPts val="3355"/>
              </a:lnSpc>
            </a:pPr>
            <a:r>
              <a:rPr lang="en-US" sz="2396" b="true">
                <a:solidFill>
                  <a:srgbClr val="000000"/>
                </a:solidFill>
                <a:latin typeface="Canva Sans Bold"/>
                <a:ea typeface="Canva Sans Bold"/>
                <a:cs typeface="Canva Sans Bold"/>
                <a:sym typeface="Canva Sans Bold"/>
              </a:rPr>
              <a:t>High power + Low interest = Keep satisfied</a:t>
            </a:r>
          </a:p>
          <a:p>
            <a:pPr algn="ctr">
              <a:lnSpc>
                <a:spcPts val="3355"/>
              </a:lnSpc>
              <a:spcBef>
                <a:spcPct val="0"/>
              </a:spcBef>
            </a:pPr>
          </a:p>
        </p:txBody>
      </p:sp>
      <p:sp>
        <p:nvSpPr>
          <p:cNvPr name="TextBox 11" id="11"/>
          <p:cNvSpPr txBox="true"/>
          <p:nvPr/>
        </p:nvSpPr>
        <p:spPr>
          <a:xfrm rot="0">
            <a:off x="980255" y="3478076"/>
            <a:ext cx="3607419" cy="6230352"/>
          </a:xfrm>
          <a:prstGeom prst="rect">
            <a:avLst/>
          </a:prstGeom>
        </p:spPr>
        <p:txBody>
          <a:bodyPr anchor="t" rtlCol="false" tIns="0" lIns="0" bIns="0" rIns="0">
            <a:spAutoFit/>
          </a:bodyPr>
          <a:lstStyle/>
          <a:p>
            <a:pPr algn="l">
              <a:lnSpc>
                <a:spcPts val="3094"/>
              </a:lnSpc>
            </a:pPr>
            <a:r>
              <a:rPr lang="en-US" sz="2210">
                <a:solidFill>
                  <a:srgbClr val="000000"/>
                </a:solidFill>
                <a:latin typeface="Canva Sans"/>
                <a:ea typeface="Canva Sans"/>
                <a:cs typeface="Canva Sans"/>
                <a:sym typeface="Canva Sans"/>
              </a:rPr>
              <a:t>They have big influence but might not be as invested in your work yet. They can block or enable your project, even if they’re not directly involved</a:t>
            </a:r>
          </a:p>
          <a:p>
            <a:pPr algn="l">
              <a:lnSpc>
                <a:spcPts val="3094"/>
              </a:lnSpc>
            </a:pPr>
          </a:p>
          <a:p>
            <a:pPr algn="l">
              <a:lnSpc>
                <a:spcPts val="3094"/>
              </a:lnSpc>
            </a:pPr>
            <a:r>
              <a:rPr lang="en-US" sz="2210" b="true">
                <a:solidFill>
                  <a:srgbClr val="000000"/>
                </a:solidFill>
                <a:latin typeface="Canva Sans Bold"/>
                <a:ea typeface="Canva Sans Bold"/>
                <a:cs typeface="Canva Sans Bold"/>
                <a:sym typeface="Canva Sans Bold"/>
              </a:rPr>
              <a:t>How to work with them:</a:t>
            </a:r>
            <a:r>
              <a:rPr lang="en-US" sz="2210">
                <a:solidFill>
                  <a:srgbClr val="000000"/>
                </a:solidFill>
                <a:latin typeface="Canva Sans"/>
                <a:ea typeface="Canva Sans"/>
                <a:cs typeface="Canva Sans"/>
                <a:sym typeface="Canva Sans"/>
              </a:rPr>
              <a:t> Keep them updated, give them just enough info to keep them supportive.</a:t>
            </a:r>
          </a:p>
          <a:p>
            <a:pPr algn="l">
              <a:lnSpc>
                <a:spcPts val="3094"/>
              </a:lnSpc>
            </a:pPr>
          </a:p>
          <a:p>
            <a:pPr algn="l">
              <a:lnSpc>
                <a:spcPts val="3094"/>
              </a:lnSpc>
            </a:pPr>
            <a:r>
              <a:rPr lang="en-US" sz="2210">
                <a:solidFill>
                  <a:srgbClr val="000000"/>
                </a:solidFill>
                <a:latin typeface="Canva Sans"/>
                <a:ea typeface="Canva Sans"/>
                <a:cs typeface="Canva Sans"/>
                <a:sym typeface="Canva Sans"/>
              </a:rPr>
              <a:t>Examples: Policy makers, CEOs </a:t>
            </a:r>
          </a:p>
          <a:p>
            <a:pPr algn="l">
              <a:lnSpc>
                <a:spcPts val="3094"/>
              </a:lnSpc>
              <a:spcBef>
                <a:spcPct val="0"/>
              </a:spcBef>
            </a:pPr>
          </a:p>
        </p:txBody>
      </p:sp>
      <p:grpSp>
        <p:nvGrpSpPr>
          <p:cNvPr name="Group 12" id="12"/>
          <p:cNvGrpSpPr/>
          <p:nvPr/>
        </p:nvGrpSpPr>
        <p:grpSpPr>
          <a:xfrm rot="0">
            <a:off x="5128143" y="1788152"/>
            <a:ext cx="3846396" cy="7745592"/>
            <a:chOff x="0" y="0"/>
            <a:chExt cx="1364057" cy="2746839"/>
          </a:xfrm>
        </p:grpSpPr>
        <p:sp>
          <p:nvSpPr>
            <p:cNvPr name="Freeform 13" id="13"/>
            <p:cNvSpPr/>
            <p:nvPr/>
          </p:nvSpPr>
          <p:spPr>
            <a:xfrm flipH="false" flipV="false" rot="0">
              <a:off x="0" y="0"/>
              <a:ext cx="1364057" cy="2746839"/>
            </a:xfrm>
            <a:custGeom>
              <a:avLst/>
              <a:gdLst/>
              <a:ahLst/>
              <a:cxnLst/>
              <a:rect r="r" b="b" t="t" l="l"/>
              <a:pathLst>
                <a:path h="2746839" w="1364057">
                  <a:moveTo>
                    <a:pt x="0" y="0"/>
                  </a:moveTo>
                  <a:lnTo>
                    <a:pt x="1364057" y="0"/>
                  </a:lnTo>
                  <a:lnTo>
                    <a:pt x="1364057" y="2746839"/>
                  </a:lnTo>
                  <a:lnTo>
                    <a:pt x="0" y="2746839"/>
                  </a:lnTo>
                  <a:close/>
                </a:path>
              </a:pathLst>
            </a:custGeom>
            <a:solidFill>
              <a:srgbClr val="FFFFFF">
                <a:alpha val="50980"/>
              </a:srgbClr>
            </a:solidFill>
            <a:ln w="133350" cap="sq">
              <a:solidFill>
                <a:srgbClr val="FFFFFF">
                  <a:alpha val="50980"/>
                </a:srgbClr>
              </a:solidFill>
              <a:prstDash val="solid"/>
              <a:miter/>
            </a:ln>
          </p:spPr>
        </p:sp>
        <p:sp>
          <p:nvSpPr>
            <p:cNvPr name="TextBox 14" id="14"/>
            <p:cNvSpPr txBox="true"/>
            <p:nvPr/>
          </p:nvSpPr>
          <p:spPr>
            <a:xfrm>
              <a:off x="0" y="-47625"/>
              <a:ext cx="1364057" cy="2794464"/>
            </a:xfrm>
            <a:prstGeom prst="rect">
              <a:avLst/>
            </a:prstGeom>
          </p:spPr>
          <p:txBody>
            <a:bodyPr anchor="ctr" rtlCol="false" tIns="50800" lIns="50800" bIns="50800" rIns="50800"/>
            <a:lstStyle/>
            <a:p>
              <a:pPr algn="ctr">
                <a:lnSpc>
                  <a:spcPts val="3333"/>
                </a:lnSpc>
              </a:pPr>
            </a:p>
          </p:txBody>
        </p:sp>
      </p:grpSp>
      <p:grpSp>
        <p:nvGrpSpPr>
          <p:cNvPr name="Group 15" id="15"/>
          <p:cNvGrpSpPr/>
          <p:nvPr/>
        </p:nvGrpSpPr>
        <p:grpSpPr>
          <a:xfrm rot="5400000">
            <a:off x="6882487" y="89707"/>
            <a:ext cx="337708" cy="3846396"/>
            <a:chOff x="0" y="0"/>
            <a:chExt cx="119762" cy="1364057"/>
          </a:xfrm>
        </p:grpSpPr>
        <p:sp>
          <p:nvSpPr>
            <p:cNvPr name="Freeform 16" id="16"/>
            <p:cNvSpPr/>
            <p:nvPr/>
          </p:nvSpPr>
          <p:spPr>
            <a:xfrm flipH="false" flipV="false" rot="0">
              <a:off x="0" y="0"/>
              <a:ext cx="119762" cy="1364057"/>
            </a:xfrm>
            <a:custGeom>
              <a:avLst/>
              <a:gdLst/>
              <a:ahLst/>
              <a:cxnLst/>
              <a:rect r="r" b="b" t="t" l="l"/>
              <a:pathLst>
                <a:path h="1364057" w="119762">
                  <a:moveTo>
                    <a:pt x="0" y="0"/>
                  </a:moveTo>
                  <a:lnTo>
                    <a:pt x="119762" y="0"/>
                  </a:lnTo>
                  <a:lnTo>
                    <a:pt x="119762" y="1364057"/>
                  </a:lnTo>
                  <a:lnTo>
                    <a:pt x="0" y="1364057"/>
                  </a:lnTo>
                  <a:close/>
                </a:path>
              </a:pathLst>
            </a:custGeom>
            <a:solidFill>
              <a:srgbClr val="4CC9F0"/>
            </a:solidFill>
          </p:spPr>
        </p:sp>
        <p:sp>
          <p:nvSpPr>
            <p:cNvPr name="TextBox 17" id="17"/>
            <p:cNvSpPr txBox="true"/>
            <p:nvPr/>
          </p:nvSpPr>
          <p:spPr>
            <a:xfrm>
              <a:off x="0" y="-47625"/>
              <a:ext cx="119762" cy="1411682"/>
            </a:xfrm>
            <a:prstGeom prst="rect">
              <a:avLst/>
            </a:prstGeom>
          </p:spPr>
          <p:txBody>
            <a:bodyPr anchor="ctr" rtlCol="false" tIns="50800" lIns="50800" bIns="50800" rIns="50800"/>
            <a:lstStyle/>
            <a:p>
              <a:pPr algn="ctr">
                <a:lnSpc>
                  <a:spcPts val="3333"/>
                </a:lnSpc>
              </a:pPr>
            </a:p>
          </p:txBody>
        </p:sp>
      </p:grpSp>
      <p:sp>
        <p:nvSpPr>
          <p:cNvPr name="TextBox 18" id="18"/>
          <p:cNvSpPr txBox="true"/>
          <p:nvPr/>
        </p:nvSpPr>
        <p:spPr>
          <a:xfrm rot="0">
            <a:off x="5226687" y="2337553"/>
            <a:ext cx="3549227" cy="1234522"/>
          </a:xfrm>
          <a:prstGeom prst="rect">
            <a:avLst/>
          </a:prstGeom>
        </p:spPr>
        <p:txBody>
          <a:bodyPr anchor="t" rtlCol="false" tIns="0" lIns="0" bIns="0" rIns="0">
            <a:spAutoFit/>
          </a:bodyPr>
          <a:lstStyle/>
          <a:p>
            <a:pPr algn="ctr">
              <a:lnSpc>
                <a:spcPts val="3355"/>
              </a:lnSpc>
            </a:pPr>
            <a:r>
              <a:rPr lang="en-US" sz="2396" b="true">
                <a:solidFill>
                  <a:srgbClr val="000000"/>
                </a:solidFill>
                <a:latin typeface="Canva Sans Bold"/>
                <a:ea typeface="Canva Sans Bold"/>
                <a:cs typeface="Canva Sans Bold"/>
                <a:sym typeface="Canva Sans Bold"/>
              </a:rPr>
              <a:t>High power + High interest = Key players</a:t>
            </a:r>
          </a:p>
          <a:p>
            <a:pPr algn="ctr">
              <a:lnSpc>
                <a:spcPts val="3355"/>
              </a:lnSpc>
              <a:spcBef>
                <a:spcPct val="0"/>
              </a:spcBef>
            </a:pPr>
          </a:p>
        </p:txBody>
      </p:sp>
      <p:sp>
        <p:nvSpPr>
          <p:cNvPr name="TextBox 19" id="19"/>
          <p:cNvSpPr txBox="true"/>
          <p:nvPr/>
        </p:nvSpPr>
        <p:spPr>
          <a:xfrm rot="0">
            <a:off x="5226687" y="3533976"/>
            <a:ext cx="3549227" cy="5448260"/>
          </a:xfrm>
          <a:prstGeom prst="rect">
            <a:avLst/>
          </a:prstGeom>
        </p:spPr>
        <p:txBody>
          <a:bodyPr anchor="t" rtlCol="false" tIns="0" lIns="0" bIns="0" rIns="0">
            <a:spAutoFit/>
          </a:bodyPr>
          <a:lstStyle/>
          <a:p>
            <a:pPr algn="l">
              <a:lnSpc>
                <a:spcPts val="3094"/>
              </a:lnSpc>
            </a:pPr>
            <a:r>
              <a:rPr lang="en-US" sz="2210">
                <a:solidFill>
                  <a:srgbClr val="000000"/>
                </a:solidFill>
                <a:latin typeface="Canva Sans"/>
                <a:ea typeface="Canva Sans"/>
                <a:cs typeface="Canva Sans"/>
                <a:sym typeface="Canva Sans"/>
              </a:rPr>
              <a:t>These people can influence your project a lotand they care about it. They are your most important stakeholders.</a:t>
            </a:r>
          </a:p>
          <a:p>
            <a:pPr algn="l">
              <a:lnSpc>
                <a:spcPts val="3094"/>
              </a:lnSpc>
            </a:pPr>
          </a:p>
          <a:p>
            <a:pPr algn="l">
              <a:lnSpc>
                <a:spcPts val="3094"/>
              </a:lnSpc>
            </a:pPr>
            <a:r>
              <a:rPr lang="en-US" sz="2210" b="true">
                <a:solidFill>
                  <a:srgbClr val="000000"/>
                </a:solidFill>
                <a:latin typeface="Canva Sans Bold"/>
                <a:ea typeface="Canva Sans Bold"/>
                <a:cs typeface="Canva Sans Bold"/>
                <a:sym typeface="Canva Sans Bold"/>
              </a:rPr>
              <a:t>How to work with them:</a:t>
            </a:r>
            <a:r>
              <a:rPr lang="en-US" sz="2210">
                <a:solidFill>
                  <a:srgbClr val="000000"/>
                </a:solidFill>
                <a:latin typeface="Canva Sans"/>
                <a:ea typeface="Canva Sans"/>
                <a:cs typeface="Canva Sans"/>
                <a:sym typeface="Canva Sans"/>
              </a:rPr>
              <a:t> Keep them close, involve them in decisions, update them often.</a:t>
            </a:r>
          </a:p>
          <a:p>
            <a:pPr algn="l">
              <a:lnSpc>
                <a:spcPts val="3094"/>
              </a:lnSpc>
            </a:pPr>
          </a:p>
          <a:p>
            <a:pPr algn="l">
              <a:lnSpc>
                <a:spcPts val="3094"/>
              </a:lnSpc>
            </a:pPr>
            <a:r>
              <a:rPr lang="en-US" sz="2210">
                <a:solidFill>
                  <a:srgbClr val="000000"/>
                </a:solidFill>
                <a:latin typeface="Canva Sans"/>
                <a:ea typeface="Canva Sans"/>
                <a:cs typeface="Canva Sans"/>
                <a:sym typeface="Canva Sans"/>
              </a:rPr>
              <a:t>Example: Funder, partner organisation </a:t>
            </a:r>
          </a:p>
          <a:p>
            <a:pPr algn="l">
              <a:lnSpc>
                <a:spcPts val="3094"/>
              </a:lnSpc>
              <a:spcBef>
                <a:spcPct val="0"/>
              </a:spcBef>
            </a:pPr>
          </a:p>
        </p:txBody>
      </p:sp>
      <p:grpSp>
        <p:nvGrpSpPr>
          <p:cNvPr name="Group 20" id="20"/>
          <p:cNvGrpSpPr/>
          <p:nvPr/>
        </p:nvGrpSpPr>
        <p:grpSpPr>
          <a:xfrm rot="0">
            <a:off x="9412689" y="1760202"/>
            <a:ext cx="3846396" cy="7745592"/>
            <a:chOff x="0" y="0"/>
            <a:chExt cx="1364057" cy="2746839"/>
          </a:xfrm>
        </p:grpSpPr>
        <p:sp>
          <p:nvSpPr>
            <p:cNvPr name="Freeform 21" id="21"/>
            <p:cNvSpPr/>
            <p:nvPr/>
          </p:nvSpPr>
          <p:spPr>
            <a:xfrm flipH="false" flipV="false" rot="0">
              <a:off x="0" y="0"/>
              <a:ext cx="1364057" cy="2746839"/>
            </a:xfrm>
            <a:custGeom>
              <a:avLst/>
              <a:gdLst/>
              <a:ahLst/>
              <a:cxnLst/>
              <a:rect r="r" b="b" t="t" l="l"/>
              <a:pathLst>
                <a:path h="2746839" w="1364057">
                  <a:moveTo>
                    <a:pt x="0" y="0"/>
                  </a:moveTo>
                  <a:lnTo>
                    <a:pt x="1364057" y="0"/>
                  </a:lnTo>
                  <a:lnTo>
                    <a:pt x="1364057" y="2746839"/>
                  </a:lnTo>
                  <a:lnTo>
                    <a:pt x="0" y="2746839"/>
                  </a:lnTo>
                  <a:close/>
                </a:path>
              </a:pathLst>
            </a:custGeom>
            <a:solidFill>
              <a:srgbClr val="FFFFFF">
                <a:alpha val="50980"/>
              </a:srgbClr>
            </a:solidFill>
            <a:ln w="133350" cap="sq">
              <a:solidFill>
                <a:srgbClr val="FFFFFF">
                  <a:alpha val="50980"/>
                </a:srgbClr>
              </a:solidFill>
              <a:prstDash val="solid"/>
              <a:miter/>
            </a:ln>
          </p:spPr>
        </p:sp>
        <p:sp>
          <p:nvSpPr>
            <p:cNvPr name="TextBox 22" id="22"/>
            <p:cNvSpPr txBox="true"/>
            <p:nvPr/>
          </p:nvSpPr>
          <p:spPr>
            <a:xfrm>
              <a:off x="0" y="-47625"/>
              <a:ext cx="1364057" cy="2794464"/>
            </a:xfrm>
            <a:prstGeom prst="rect">
              <a:avLst/>
            </a:prstGeom>
          </p:spPr>
          <p:txBody>
            <a:bodyPr anchor="ctr" rtlCol="false" tIns="50800" lIns="50800" bIns="50800" rIns="50800"/>
            <a:lstStyle/>
            <a:p>
              <a:pPr algn="ctr">
                <a:lnSpc>
                  <a:spcPts val="3333"/>
                </a:lnSpc>
              </a:pPr>
            </a:p>
          </p:txBody>
        </p:sp>
      </p:grpSp>
      <p:grpSp>
        <p:nvGrpSpPr>
          <p:cNvPr name="Group 23" id="23"/>
          <p:cNvGrpSpPr/>
          <p:nvPr/>
        </p:nvGrpSpPr>
        <p:grpSpPr>
          <a:xfrm rot="5400000">
            <a:off x="11167033" y="61757"/>
            <a:ext cx="337708" cy="3846396"/>
            <a:chOff x="0" y="0"/>
            <a:chExt cx="119762" cy="1364057"/>
          </a:xfrm>
        </p:grpSpPr>
        <p:sp>
          <p:nvSpPr>
            <p:cNvPr name="Freeform 24" id="24"/>
            <p:cNvSpPr/>
            <p:nvPr/>
          </p:nvSpPr>
          <p:spPr>
            <a:xfrm flipH="false" flipV="false" rot="0">
              <a:off x="0" y="0"/>
              <a:ext cx="119762" cy="1364057"/>
            </a:xfrm>
            <a:custGeom>
              <a:avLst/>
              <a:gdLst/>
              <a:ahLst/>
              <a:cxnLst/>
              <a:rect r="r" b="b" t="t" l="l"/>
              <a:pathLst>
                <a:path h="1364057" w="119762">
                  <a:moveTo>
                    <a:pt x="0" y="0"/>
                  </a:moveTo>
                  <a:lnTo>
                    <a:pt x="119762" y="0"/>
                  </a:lnTo>
                  <a:lnTo>
                    <a:pt x="119762" y="1364057"/>
                  </a:lnTo>
                  <a:lnTo>
                    <a:pt x="0" y="1364057"/>
                  </a:lnTo>
                  <a:close/>
                </a:path>
              </a:pathLst>
            </a:custGeom>
            <a:solidFill>
              <a:srgbClr val="559FE4"/>
            </a:solidFill>
          </p:spPr>
        </p:sp>
        <p:sp>
          <p:nvSpPr>
            <p:cNvPr name="TextBox 25" id="25"/>
            <p:cNvSpPr txBox="true"/>
            <p:nvPr/>
          </p:nvSpPr>
          <p:spPr>
            <a:xfrm>
              <a:off x="0" y="-47625"/>
              <a:ext cx="119762" cy="1411682"/>
            </a:xfrm>
            <a:prstGeom prst="rect">
              <a:avLst/>
            </a:prstGeom>
          </p:spPr>
          <p:txBody>
            <a:bodyPr anchor="ctr" rtlCol="false" tIns="50800" lIns="50800" bIns="50800" rIns="50800"/>
            <a:lstStyle/>
            <a:p>
              <a:pPr algn="ctr">
                <a:lnSpc>
                  <a:spcPts val="3333"/>
                </a:lnSpc>
              </a:pPr>
            </a:p>
          </p:txBody>
        </p:sp>
      </p:grpSp>
      <p:sp>
        <p:nvSpPr>
          <p:cNvPr name="TextBox 26" id="26"/>
          <p:cNvSpPr txBox="true"/>
          <p:nvPr/>
        </p:nvSpPr>
        <p:spPr>
          <a:xfrm rot="0">
            <a:off x="9511233" y="2309604"/>
            <a:ext cx="3549227" cy="1234522"/>
          </a:xfrm>
          <a:prstGeom prst="rect">
            <a:avLst/>
          </a:prstGeom>
        </p:spPr>
        <p:txBody>
          <a:bodyPr anchor="t" rtlCol="false" tIns="0" lIns="0" bIns="0" rIns="0">
            <a:spAutoFit/>
          </a:bodyPr>
          <a:lstStyle/>
          <a:p>
            <a:pPr algn="ctr">
              <a:lnSpc>
                <a:spcPts val="3355"/>
              </a:lnSpc>
            </a:pPr>
            <a:r>
              <a:rPr lang="en-US" sz="2396" b="true">
                <a:solidFill>
                  <a:srgbClr val="000000"/>
                </a:solidFill>
                <a:latin typeface="Canva Sans Bold"/>
                <a:ea typeface="Canva Sans Bold"/>
                <a:cs typeface="Canva Sans Bold"/>
                <a:sym typeface="Canva Sans Bold"/>
              </a:rPr>
              <a:t>Low power + Low interest = Monitor</a:t>
            </a:r>
          </a:p>
          <a:p>
            <a:pPr algn="ctr">
              <a:lnSpc>
                <a:spcPts val="3355"/>
              </a:lnSpc>
              <a:spcBef>
                <a:spcPct val="0"/>
              </a:spcBef>
            </a:pPr>
          </a:p>
        </p:txBody>
      </p:sp>
      <p:sp>
        <p:nvSpPr>
          <p:cNvPr name="TextBox 27" id="27"/>
          <p:cNvSpPr txBox="true"/>
          <p:nvPr/>
        </p:nvSpPr>
        <p:spPr>
          <a:xfrm rot="0">
            <a:off x="9511233" y="3506026"/>
            <a:ext cx="3549227" cy="5449302"/>
          </a:xfrm>
          <a:prstGeom prst="rect">
            <a:avLst/>
          </a:prstGeom>
        </p:spPr>
        <p:txBody>
          <a:bodyPr anchor="t" rtlCol="false" tIns="0" lIns="0" bIns="0" rIns="0">
            <a:spAutoFit/>
          </a:bodyPr>
          <a:lstStyle/>
          <a:p>
            <a:pPr algn="l">
              <a:lnSpc>
                <a:spcPts val="3094"/>
              </a:lnSpc>
            </a:pPr>
            <a:r>
              <a:rPr lang="en-US" sz="2210">
                <a:solidFill>
                  <a:srgbClr val="000000"/>
                </a:solidFill>
                <a:latin typeface="Canva Sans"/>
                <a:ea typeface="Canva Sans"/>
                <a:cs typeface="Canva Sans"/>
                <a:sym typeface="Canva Sans"/>
              </a:rPr>
              <a:t>They’re not very influential and not very interested.</a:t>
            </a:r>
          </a:p>
          <a:p>
            <a:pPr algn="l">
              <a:lnSpc>
                <a:spcPts val="3094"/>
              </a:lnSpc>
            </a:pPr>
            <a:r>
              <a:rPr lang="en-US" sz="2210">
                <a:solidFill>
                  <a:srgbClr val="000000"/>
                </a:solidFill>
                <a:latin typeface="Canva Sans"/>
                <a:ea typeface="Canva Sans"/>
                <a:cs typeface="Canva Sans"/>
                <a:sym typeface="Canva Sans"/>
              </a:rPr>
              <a:t>They’re not a priority, but still worth keeping an eye on.</a:t>
            </a:r>
          </a:p>
          <a:p>
            <a:pPr algn="l">
              <a:lnSpc>
                <a:spcPts val="3094"/>
              </a:lnSpc>
            </a:pPr>
          </a:p>
          <a:p>
            <a:pPr algn="l">
              <a:lnSpc>
                <a:spcPts val="3094"/>
              </a:lnSpc>
            </a:pPr>
            <a:r>
              <a:rPr lang="en-US" sz="2210" b="true">
                <a:solidFill>
                  <a:srgbClr val="000000"/>
                </a:solidFill>
                <a:latin typeface="Canva Sans Bold"/>
                <a:ea typeface="Canva Sans Bold"/>
                <a:cs typeface="Canva Sans Bold"/>
                <a:sym typeface="Canva Sans Bold"/>
              </a:rPr>
              <a:t>How to work with them</a:t>
            </a:r>
            <a:r>
              <a:rPr lang="en-US" sz="2210">
                <a:solidFill>
                  <a:srgbClr val="000000"/>
                </a:solidFill>
                <a:latin typeface="Canva Sans"/>
                <a:ea typeface="Canva Sans"/>
                <a:cs typeface="Canva Sans"/>
                <a:sym typeface="Canva Sans"/>
              </a:rPr>
              <a:t>: Minimal communication, just check in occasionally.</a:t>
            </a:r>
          </a:p>
          <a:p>
            <a:pPr algn="l">
              <a:lnSpc>
                <a:spcPts val="3094"/>
              </a:lnSpc>
            </a:pPr>
          </a:p>
          <a:p>
            <a:pPr algn="l">
              <a:lnSpc>
                <a:spcPts val="3094"/>
              </a:lnSpc>
            </a:pPr>
            <a:r>
              <a:rPr lang="en-US" sz="2210">
                <a:solidFill>
                  <a:srgbClr val="000000"/>
                </a:solidFill>
                <a:latin typeface="Canva Sans"/>
                <a:ea typeface="Canva Sans"/>
                <a:cs typeface="Canva Sans"/>
                <a:sym typeface="Canva Sans"/>
              </a:rPr>
              <a:t>Examples: People indirectly impacted</a:t>
            </a:r>
          </a:p>
          <a:p>
            <a:pPr algn="l">
              <a:lnSpc>
                <a:spcPts val="3094"/>
              </a:lnSpc>
              <a:spcBef>
                <a:spcPct val="0"/>
              </a:spcBef>
            </a:pPr>
          </a:p>
        </p:txBody>
      </p:sp>
      <p:grpSp>
        <p:nvGrpSpPr>
          <p:cNvPr name="Group 28" id="28"/>
          <p:cNvGrpSpPr/>
          <p:nvPr/>
        </p:nvGrpSpPr>
        <p:grpSpPr>
          <a:xfrm rot="0">
            <a:off x="13601985" y="1816102"/>
            <a:ext cx="3846396" cy="7745592"/>
            <a:chOff x="0" y="0"/>
            <a:chExt cx="1364057" cy="2746839"/>
          </a:xfrm>
        </p:grpSpPr>
        <p:sp>
          <p:nvSpPr>
            <p:cNvPr name="Freeform 29" id="29"/>
            <p:cNvSpPr/>
            <p:nvPr/>
          </p:nvSpPr>
          <p:spPr>
            <a:xfrm flipH="false" flipV="false" rot="0">
              <a:off x="0" y="0"/>
              <a:ext cx="1364057" cy="2746839"/>
            </a:xfrm>
            <a:custGeom>
              <a:avLst/>
              <a:gdLst/>
              <a:ahLst/>
              <a:cxnLst/>
              <a:rect r="r" b="b" t="t" l="l"/>
              <a:pathLst>
                <a:path h="2746839" w="1364057">
                  <a:moveTo>
                    <a:pt x="0" y="0"/>
                  </a:moveTo>
                  <a:lnTo>
                    <a:pt x="1364057" y="0"/>
                  </a:lnTo>
                  <a:lnTo>
                    <a:pt x="1364057" y="2746839"/>
                  </a:lnTo>
                  <a:lnTo>
                    <a:pt x="0" y="2746839"/>
                  </a:lnTo>
                  <a:close/>
                </a:path>
              </a:pathLst>
            </a:custGeom>
            <a:solidFill>
              <a:srgbClr val="FFFFFF">
                <a:alpha val="50980"/>
              </a:srgbClr>
            </a:solidFill>
            <a:ln w="133350" cap="sq">
              <a:solidFill>
                <a:srgbClr val="FFFFFF">
                  <a:alpha val="50980"/>
                </a:srgbClr>
              </a:solidFill>
              <a:prstDash val="solid"/>
              <a:miter/>
            </a:ln>
          </p:spPr>
        </p:sp>
        <p:sp>
          <p:nvSpPr>
            <p:cNvPr name="TextBox 30" id="30"/>
            <p:cNvSpPr txBox="true"/>
            <p:nvPr/>
          </p:nvSpPr>
          <p:spPr>
            <a:xfrm>
              <a:off x="0" y="-47625"/>
              <a:ext cx="1364057" cy="2794464"/>
            </a:xfrm>
            <a:prstGeom prst="rect">
              <a:avLst/>
            </a:prstGeom>
          </p:spPr>
          <p:txBody>
            <a:bodyPr anchor="ctr" rtlCol="false" tIns="50800" lIns="50800" bIns="50800" rIns="50800"/>
            <a:lstStyle/>
            <a:p>
              <a:pPr algn="ctr">
                <a:lnSpc>
                  <a:spcPts val="3333"/>
                </a:lnSpc>
              </a:pPr>
            </a:p>
          </p:txBody>
        </p:sp>
      </p:grpSp>
      <p:grpSp>
        <p:nvGrpSpPr>
          <p:cNvPr name="Group 31" id="31"/>
          <p:cNvGrpSpPr/>
          <p:nvPr/>
        </p:nvGrpSpPr>
        <p:grpSpPr>
          <a:xfrm rot="5400000">
            <a:off x="15356329" y="89707"/>
            <a:ext cx="337708" cy="3846396"/>
            <a:chOff x="0" y="0"/>
            <a:chExt cx="119762" cy="1364057"/>
          </a:xfrm>
        </p:grpSpPr>
        <p:sp>
          <p:nvSpPr>
            <p:cNvPr name="Freeform 32" id="32"/>
            <p:cNvSpPr/>
            <p:nvPr/>
          </p:nvSpPr>
          <p:spPr>
            <a:xfrm flipH="false" flipV="false" rot="0">
              <a:off x="0" y="0"/>
              <a:ext cx="119762" cy="1364057"/>
            </a:xfrm>
            <a:custGeom>
              <a:avLst/>
              <a:gdLst/>
              <a:ahLst/>
              <a:cxnLst/>
              <a:rect r="r" b="b" t="t" l="l"/>
              <a:pathLst>
                <a:path h="1364057" w="119762">
                  <a:moveTo>
                    <a:pt x="0" y="0"/>
                  </a:moveTo>
                  <a:lnTo>
                    <a:pt x="119762" y="0"/>
                  </a:lnTo>
                  <a:lnTo>
                    <a:pt x="119762" y="1364057"/>
                  </a:lnTo>
                  <a:lnTo>
                    <a:pt x="0" y="1364057"/>
                  </a:lnTo>
                  <a:close/>
                </a:path>
              </a:pathLst>
            </a:custGeom>
            <a:solidFill>
              <a:srgbClr val="87BBA2"/>
            </a:solidFill>
          </p:spPr>
        </p:sp>
        <p:sp>
          <p:nvSpPr>
            <p:cNvPr name="TextBox 33" id="33"/>
            <p:cNvSpPr txBox="true"/>
            <p:nvPr/>
          </p:nvSpPr>
          <p:spPr>
            <a:xfrm>
              <a:off x="0" y="-47625"/>
              <a:ext cx="119762" cy="1411682"/>
            </a:xfrm>
            <a:prstGeom prst="rect">
              <a:avLst/>
            </a:prstGeom>
          </p:spPr>
          <p:txBody>
            <a:bodyPr anchor="ctr" rtlCol="false" tIns="50800" lIns="50800" bIns="50800" rIns="50800"/>
            <a:lstStyle/>
            <a:p>
              <a:pPr algn="ctr">
                <a:lnSpc>
                  <a:spcPts val="3333"/>
                </a:lnSpc>
              </a:pPr>
            </a:p>
          </p:txBody>
        </p:sp>
      </p:grpSp>
      <p:sp>
        <p:nvSpPr>
          <p:cNvPr name="TextBox 34" id="34"/>
          <p:cNvSpPr txBox="true"/>
          <p:nvPr/>
        </p:nvSpPr>
        <p:spPr>
          <a:xfrm rot="0">
            <a:off x="13601216" y="2337553"/>
            <a:ext cx="3747852" cy="1234522"/>
          </a:xfrm>
          <a:prstGeom prst="rect">
            <a:avLst/>
          </a:prstGeom>
        </p:spPr>
        <p:txBody>
          <a:bodyPr anchor="t" rtlCol="false" tIns="0" lIns="0" bIns="0" rIns="0">
            <a:spAutoFit/>
          </a:bodyPr>
          <a:lstStyle/>
          <a:p>
            <a:pPr algn="ctr">
              <a:lnSpc>
                <a:spcPts val="3355"/>
              </a:lnSpc>
            </a:pPr>
            <a:r>
              <a:rPr lang="en-US" sz="2396" b="true">
                <a:solidFill>
                  <a:srgbClr val="000000"/>
                </a:solidFill>
                <a:latin typeface="Canva Sans Bold"/>
                <a:ea typeface="Canva Sans Bold"/>
                <a:cs typeface="Canva Sans Bold"/>
                <a:sym typeface="Canva Sans Bold"/>
              </a:rPr>
              <a:t>Low power + High interest = Keep informed</a:t>
            </a:r>
          </a:p>
          <a:p>
            <a:pPr algn="ctr">
              <a:lnSpc>
                <a:spcPts val="3355"/>
              </a:lnSpc>
              <a:spcBef>
                <a:spcPct val="0"/>
              </a:spcBef>
            </a:pPr>
          </a:p>
        </p:txBody>
      </p:sp>
      <p:sp>
        <p:nvSpPr>
          <p:cNvPr name="TextBox 35" id="35"/>
          <p:cNvSpPr txBox="true"/>
          <p:nvPr/>
        </p:nvSpPr>
        <p:spPr>
          <a:xfrm rot="0">
            <a:off x="13700529" y="3561925"/>
            <a:ext cx="3549227" cy="5449302"/>
          </a:xfrm>
          <a:prstGeom prst="rect">
            <a:avLst/>
          </a:prstGeom>
        </p:spPr>
        <p:txBody>
          <a:bodyPr anchor="t" rtlCol="false" tIns="0" lIns="0" bIns="0" rIns="0">
            <a:spAutoFit/>
          </a:bodyPr>
          <a:lstStyle/>
          <a:p>
            <a:pPr algn="l">
              <a:lnSpc>
                <a:spcPts val="3094"/>
              </a:lnSpc>
            </a:pPr>
            <a:r>
              <a:rPr lang="en-US" sz="2210">
                <a:solidFill>
                  <a:srgbClr val="000000"/>
                </a:solidFill>
                <a:latin typeface="Canva Sans"/>
                <a:ea typeface="Canva Sans"/>
                <a:cs typeface="Canva Sans"/>
                <a:sym typeface="Canva Sans"/>
              </a:rPr>
              <a:t>They care a lot, but they don’t have much influence. They’re often your biggest supporters, volunteers, or users.</a:t>
            </a:r>
          </a:p>
          <a:p>
            <a:pPr algn="l">
              <a:lnSpc>
                <a:spcPts val="3094"/>
              </a:lnSpc>
            </a:pPr>
          </a:p>
          <a:p>
            <a:pPr algn="l">
              <a:lnSpc>
                <a:spcPts val="3094"/>
              </a:lnSpc>
            </a:pPr>
            <a:r>
              <a:rPr lang="en-US" sz="2210" b="true">
                <a:solidFill>
                  <a:srgbClr val="000000"/>
                </a:solidFill>
                <a:latin typeface="Canva Sans Bold"/>
                <a:ea typeface="Canva Sans Bold"/>
                <a:cs typeface="Canva Sans Bold"/>
                <a:sym typeface="Canva Sans Bold"/>
              </a:rPr>
              <a:t>How to work with them:</a:t>
            </a:r>
            <a:r>
              <a:rPr lang="en-US" sz="2210">
                <a:solidFill>
                  <a:srgbClr val="000000"/>
                </a:solidFill>
                <a:latin typeface="Canva Sans"/>
                <a:ea typeface="Canva Sans"/>
                <a:cs typeface="Canva Sans"/>
                <a:sym typeface="Canva Sans"/>
              </a:rPr>
              <a:t> Keep them updated, involve them, let them feel ownership.</a:t>
            </a:r>
          </a:p>
          <a:p>
            <a:pPr algn="l">
              <a:lnSpc>
                <a:spcPts val="3094"/>
              </a:lnSpc>
            </a:pPr>
          </a:p>
          <a:p>
            <a:pPr algn="l">
              <a:lnSpc>
                <a:spcPts val="3094"/>
              </a:lnSpc>
            </a:pPr>
            <a:r>
              <a:rPr lang="en-US" sz="2210">
                <a:solidFill>
                  <a:srgbClr val="000000"/>
                </a:solidFill>
                <a:latin typeface="Canva Sans"/>
                <a:ea typeface="Canva Sans"/>
                <a:cs typeface="Canva Sans"/>
                <a:sym typeface="Canva Sans"/>
              </a:rPr>
              <a:t>Examples: Volunteers, other organisations </a:t>
            </a:r>
          </a:p>
          <a:p>
            <a:pPr algn="l">
              <a:lnSpc>
                <a:spcPts val="3094"/>
              </a:lnSpc>
              <a:spcBef>
                <a:spcPct val="0"/>
              </a:spcBef>
            </a:p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DAHGKez5uNA</dc:identifier>
  <dcterms:modified xsi:type="dcterms:W3CDTF">2011-08-01T06:04:30Z</dcterms:modified>
  <cp:revision>1</cp:revision>
  <dc:title>Amplify stakeholder training</dc:title>
</cp:coreProperties>
</file>