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Lst>
  <p:sldSz cy="10287000" cx="18288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GoogleSlidesCustomDataVersion2">
      <go:slidesCustomData xmlns:go="http://customooxmlschemas.google.com/" r:id="rId55" roundtripDataSignature="AMtx7mjG5CvaIlTGd/8/iCRa92MUM9iAE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customschemas.google.com/relationships/presentationmetadata" Target="metadata"/><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forms/d/e/1FAIpQLSf5RHIJtVIEFRcuSJtufsHxSiUQe_XZxa1BTgxQsBslBFx6Rg/viewform?usp=header" TargetMode="Externa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Jess</a:t>
            </a:r>
            <a:endParaRPr/>
          </a:p>
        </p:txBody>
      </p:sp>
      <p:sp>
        <p:nvSpPr>
          <p:cNvPr id="86" name="Google Shape;86;p1: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3e386a3ef61_0_263: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Jess</a:t>
            </a:r>
            <a:endParaRPr/>
          </a:p>
        </p:txBody>
      </p:sp>
      <p:sp>
        <p:nvSpPr>
          <p:cNvPr id="249" name="Google Shape;249;g3e386a3ef61_0_263:notes"/>
          <p:cNvSpPr/>
          <p:nvPr>
            <p:ph idx="2"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3e386a3ef61_0_279: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Ava</a:t>
            </a:r>
            <a:endParaRPr/>
          </a:p>
          <a:p>
            <a:pPr indent="0" lvl="0" marL="0" rtl="0" algn="l">
              <a:lnSpc>
                <a:spcPct val="100000"/>
              </a:lnSpc>
              <a:spcBef>
                <a:spcPts val="0"/>
              </a:spcBef>
              <a:spcAft>
                <a:spcPts val="0"/>
              </a:spcAft>
              <a:buSzPts val="1400"/>
              <a:buNone/>
            </a:pPr>
            <a:r>
              <a:t/>
            </a:r>
            <a:endParaRPr/>
          </a:p>
          <a:p>
            <a:pPr indent="0" lvl="0" marL="0" rtl="0" algn="l">
              <a:lnSpc>
                <a:spcPct val="115000"/>
              </a:lnSpc>
              <a:spcBef>
                <a:spcPts val="1200"/>
              </a:spcBef>
              <a:spcAft>
                <a:spcPts val="0"/>
              </a:spcAft>
              <a:buClr>
                <a:schemeClr val="dk1"/>
              </a:buClr>
              <a:buSzPts val="1100"/>
              <a:buFont typeface="Arial"/>
              <a:buNone/>
            </a:pPr>
            <a:r>
              <a:rPr lang="en-US" sz="1800">
                <a:solidFill>
                  <a:srgbClr val="595959"/>
                </a:solidFill>
                <a:latin typeface="Arial"/>
                <a:ea typeface="Arial"/>
                <a:cs typeface="Arial"/>
                <a:sym typeface="Arial"/>
              </a:rPr>
              <a:t>We are now going to take a deeper look into tokenism and how to avoid it. </a:t>
            </a:r>
            <a:endParaRPr sz="1800">
              <a:solidFill>
                <a:srgbClr val="595959"/>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800">
                <a:solidFill>
                  <a:srgbClr val="595959"/>
                </a:solidFill>
                <a:latin typeface="Arial"/>
                <a:ea typeface="Arial"/>
                <a:cs typeface="Arial"/>
                <a:sym typeface="Arial"/>
              </a:rPr>
              <a:t>Tokenism is when something is done out of obligation rather than because there is a genuine belief in it or commitment to it. It can become a way of showing you are doing the right thing without real change behind it.</a:t>
            </a:r>
            <a:endParaRPr sz="1800">
              <a:solidFill>
                <a:srgbClr val="595959"/>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800">
                <a:solidFill>
                  <a:srgbClr val="595959"/>
                </a:solidFill>
                <a:latin typeface="Arial"/>
                <a:ea typeface="Arial"/>
                <a:cs typeface="Arial"/>
                <a:sym typeface="Arial"/>
              </a:rPr>
              <a:t>It often looks like including someone from an underrepresented group to give the appearance of inclusion or diversity, but without giving them real support, influence, or meaningful opportunities to take part or make decisions.</a:t>
            </a:r>
            <a:endParaRPr sz="1800">
              <a:solidFill>
                <a:srgbClr val="595959"/>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t/>
            </a:r>
            <a:endParaRPr sz="1800">
              <a:solidFill>
                <a:srgbClr val="595959"/>
              </a:solidFill>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266" name="Google Shape;266;g3e386a3ef61_0_279:notes"/>
          <p:cNvSpPr/>
          <p:nvPr>
            <p:ph idx="2"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3e386a3ef61_0_296: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Ava</a:t>
            </a:r>
            <a:endParaRPr/>
          </a:p>
          <a:p>
            <a:pPr indent="0" lvl="0" marL="0" rtl="0" algn="l">
              <a:lnSpc>
                <a:spcPct val="100000"/>
              </a:lnSpc>
              <a:spcBef>
                <a:spcPts val="0"/>
              </a:spcBef>
              <a:spcAft>
                <a:spcPts val="0"/>
              </a:spcAft>
              <a:buSzPts val="1400"/>
              <a:buNone/>
            </a:pPr>
            <a:r>
              <a:t/>
            </a:r>
            <a:endParaRPr/>
          </a:p>
          <a:p>
            <a:pPr indent="0" lvl="0" marL="0" rtl="0" algn="l">
              <a:lnSpc>
                <a:spcPct val="115000"/>
              </a:lnSpc>
              <a:spcBef>
                <a:spcPts val="0"/>
              </a:spcBef>
              <a:spcAft>
                <a:spcPts val="0"/>
              </a:spcAft>
              <a:buClr>
                <a:schemeClr val="dk1"/>
              </a:buClr>
              <a:buSzPts val="1100"/>
              <a:buFont typeface="Arial"/>
              <a:buNone/>
            </a:pPr>
            <a:r>
              <a:rPr lang="en-US">
                <a:highlight>
                  <a:schemeClr val="lt1"/>
                </a:highlight>
                <a:latin typeface="Arial"/>
                <a:ea typeface="Arial"/>
                <a:cs typeface="Arial"/>
                <a:sym typeface="Arial"/>
              </a:rPr>
              <a:t>On this slide, there's a simple acronym you can use to use when implementing youth voice. It can be a tool and a reminder that youth participation should lead to real change. All you have to remember is ACTION.</a:t>
            </a:r>
            <a:endParaRPr>
              <a:highlight>
                <a:schemeClr val="lt1"/>
              </a:highlight>
              <a:latin typeface="Arial"/>
              <a:ea typeface="Arial"/>
              <a:cs typeface="Arial"/>
              <a:sym typeface="Arial"/>
            </a:endParaRPr>
          </a:p>
          <a:p>
            <a:pPr indent="0" lvl="0" marL="0" rtl="0" algn="l">
              <a:lnSpc>
                <a:spcPct val="115000"/>
              </a:lnSpc>
              <a:spcBef>
                <a:spcPts val="800"/>
              </a:spcBef>
              <a:spcAft>
                <a:spcPts val="0"/>
              </a:spcAft>
              <a:buClr>
                <a:schemeClr val="dk1"/>
              </a:buClr>
              <a:buSzPts val="1100"/>
              <a:buFont typeface="Arial"/>
              <a:buNone/>
            </a:pPr>
            <a:r>
              <a:rPr lang="en-US">
                <a:highlight>
                  <a:schemeClr val="lt1"/>
                </a:highlight>
                <a:latin typeface="Arial"/>
                <a:ea typeface="Arial"/>
                <a:cs typeface="Arial"/>
                <a:sym typeface="Arial"/>
              </a:rPr>
              <a:t>First, ask early. Involve young people from the beginning, not once decisions have already been made.</a:t>
            </a:r>
            <a:r>
              <a:rPr lang="en-US">
                <a:highlight>
                  <a:srgbClr val="C6C6C6"/>
                </a:highlight>
                <a:latin typeface="Arial"/>
                <a:ea typeface="Arial"/>
                <a:cs typeface="Arial"/>
                <a:sym typeface="Arial"/>
              </a:rPr>
              <a:t> </a:t>
            </a:r>
            <a:endParaRPr>
              <a:highlight>
                <a:srgbClr val="C6C6C6"/>
              </a:highlight>
              <a:latin typeface="Arial"/>
              <a:ea typeface="Arial"/>
              <a:cs typeface="Arial"/>
              <a:sym typeface="Arial"/>
            </a:endParaRPr>
          </a:p>
          <a:p>
            <a:pPr indent="0" lvl="0" marL="0" rtl="0" algn="l">
              <a:lnSpc>
                <a:spcPct val="115000"/>
              </a:lnSpc>
              <a:spcBef>
                <a:spcPts val="800"/>
              </a:spcBef>
              <a:spcAft>
                <a:spcPts val="0"/>
              </a:spcAft>
              <a:buClr>
                <a:schemeClr val="dk1"/>
              </a:buClr>
              <a:buSzPts val="1100"/>
              <a:buFont typeface="Arial"/>
              <a:buNone/>
            </a:pPr>
            <a:r>
              <a:rPr lang="en-US">
                <a:highlight>
                  <a:schemeClr val="lt1"/>
                </a:highlight>
                <a:latin typeface="Arial"/>
                <a:ea typeface="Arial"/>
                <a:cs typeface="Arial"/>
                <a:sym typeface="Arial"/>
              </a:rPr>
              <a:t>Next is create real choices. Young people should have genuine decision-making power not just an opportunity to give opinions.</a:t>
            </a:r>
            <a:r>
              <a:rPr lang="en-US">
                <a:highlight>
                  <a:srgbClr val="C6C6C6"/>
                </a:highlight>
                <a:latin typeface="Arial"/>
                <a:ea typeface="Arial"/>
                <a:cs typeface="Arial"/>
                <a:sym typeface="Arial"/>
              </a:rPr>
              <a:t> </a:t>
            </a:r>
            <a:endParaRPr>
              <a:highlight>
                <a:srgbClr val="C6C6C6"/>
              </a:highlight>
              <a:latin typeface="Arial"/>
              <a:ea typeface="Arial"/>
              <a:cs typeface="Arial"/>
              <a:sym typeface="Arial"/>
            </a:endParaRPr>
          </a:p>
          <a:p>
            <a:pPr indent="0" lvl="0" marL="0" rtl="0" algn="l">
              <a:lnSpc>
                <a:spcPct val="115000"/>
              </a:lnSpc>
              <a:spcBef>
                <a:spcPts val="800"/>
              </a:spcBef>
              <a:spcAft>
                <a:spcPts val="0"/>
              </a:spcAft>
              <a:buClr>
                <a:schemeClr val="dk1"/>
              </a:buClr>
              <a:buSzPts val="1100"/>
              <a:buFont typeface="Arial"/>
              <a:buNone/>
            </a:pPr>
            <a:r>
              <a:rPr lang="en-US">
                <a:highlight>
                  <a:schemeClr val="lt1"/>
                </a:highlight>
                <a:latin typeface="Arial"/>
                <a:ea typeface="Arial"/>
                <a:cs typeface="Arial"/>
                <a:sym typeface="Arial"/>
              </a:rPr>
              <a:t>Then, tell them the limits. Being honest about what they can and can’t influence builds trust and sets realistic expectations.</a:t>
            </a:r>
            <a:r>
              <a:rPr lang="en-US">
                <a:highlight>
                  <a:srgbClr val="C6C6C6"/>
                </a:highlight>
                <a:latin typeface="Arial"/>
                <a:ea typeface="Arial"/>
                <a:cs typeface="Arial"/>
                <a:sym typeface="Arial"/>
              </a:rPr>
              <a:t> </a:t>
            </a:r>
            <a:endParaRPr>
              <a:highlight>
                <a:srgbClr val="C6C6C6"/>
              </a:highlight>
              <a:latin typeface="Arial"/>
              <a:ea typeface="Arial"/>
              <a:cs typeface="Arial"/>
              <a:sym typeface="Arial"/>
            </a:endParaRPr>
          </a:p>
          <a:p>
            <a:pPr indent="0" lvl="0" marL="0" rtl="0" algn="l">
              <a:lnSpc>
                <a:spcPct val="115000"/>
              </a:lnSpc>
              <a:spcBef>
                <a:spcPts val="800"/>
              </a:spcBef>
              <a:spcAft>
                <a:spcPts val="0"/>
              </a:spcAft>
              <a:buClr>
                <a:schemeClr val="dk1"/>
              </a:buClr>
              <a:buSzPts val="1100"/>
              <a:buFont typeface="Arial"/>
              <a:buNone/>
            </a:pPr>
            <a:r>
              <a:rPr lang="en-US">
                <a:highlight>
                  <a:schemeClr val="lt1"/>
                </a:highlight>
                <a:latin typeface="Arial"/>
                <a:ea typeface="Arial"/>
                <a:cs typeface="Arial"/>
                <a:sym typeface="Arial"/>
              </a:rPr>
              <a:t>The ‘I’ stands for include everyone. Participation should be diverse and accessible to create a representative sample and to ensure you're not hearing from the same voices each time.</a:t>
            </a:r>
            <a:r>
              <a:rPr lang="en-US">
                <a:highlight>
                  <a:srgbClr val="C6C6C6"/>
                </a:highlight>
                <a:latin typeface="Arial"/>
                <a:ea typeface="Arial"/>
                <a:cs typeface="Arial"/>
                <a:sym typeface="Arial"/>
              </a:rPr>
              <a:t> </a:t>
            </a:r>
            <a:endParaRPr>
              <a:highlight>
                <a:srgbClr val="C6C6C6"/>
              </a:highlight>
              <a:latin typeface="Arial"/>
              <a:ea typeface="Arial"/>
              <a:cs typeface="Arial"/>
              <a:sym typeface="Arial"/>
            </a:endParaRPr>
          </a:p>
          <a:p>
            <a:pPr indent="0" lvl="0" marL="0" rtl="0" algn="l">
              <a:lnSpc>
                <a:spcPct val="115000"/>
              </a:lnSpc>
              <a:spcBef>
                <a:spcPts val="800"/>
              </a:spcBef>
              <a:spcAft>
                <a:spcPts val="0"/>
              </a:spcAft>
              <a:buClr>
                <a:schemeClr val="dk1"/>
              </a:buClr>
              <a:buSzPts val="1100"/>
              <a:buFont typeface="Arial"/>
              <a:buNone/>
            </a:pPr>
            <a:r>
              <a:rPr lang="en-US">
                <a:highlight>
                  <a:schemeClr val="lt1"/>
                </a:highlight>
                <a:latin typeface="Arial"/>
                <a:ea typeface="Arial"/>
                <a:cs typeface="Arial"/>
                <a:sym typeface="Arial"/>
              </a:rPr>
              <a:t>After that, Own the feedback loop. If young people contribute ideas, show them what changed, what didn't and most importantly explain why.</a:t>
            </a:r>
            <a:r>
              <a:rPr lang="en-US">
                <a:highlight>
                  <a:srgbClr val="C6C6C6"/>
                </a:highlight>
                <a:latin typeface="Arial"/>
                <a:ea typeface="Arial"/>
                <a:cs typeface="Arial"/>
                <a:sym typeface="Arial"/>
              </a:rPr>
              <a:t> </a:t>
            </a:r>
            <a:endParaRPr>
              <a:highlight>
                <a:srgbClr val="C6C6C6"/>
              </a:highlight>
              <a:latin typeface="Arial"/>
              <a:ea typeface="Arial"/>
              <a:cs typeface="Arial"/>
              <a:sym typeface="Arial"/>
            </a:endParaRPr>
          </a:p>
          <a:p>
            <a:pPr indent="0" lvl="0" marL="0" rtl="0" algn="l">
              <a:lnSpc>
                <a:spcPct val="115000"/>
              </a:lnSpc>
              <a:spcBef>
                <a:spcPts val="800"/>
              </a:spcBef>
              <a:spcAft>
                <a:spcPts val="0"/>
              </a:spcAft>
              <a:buClr>
                <a:schemeClr val="dk1"/>
              </a:buClr>
              <a:buSzPts val="1100"/>
              <a:buFont typeface="Arial"/>
              <a:buNone/>
            </a:pPr>
            <a:r>
              <a:rPr lang="en-US">
                <a:highlight>
                  <a:schemeClr val="lt1"/>
                </a:highlight>
                <a:latin typeface="Arial"/>
                <a:ea typeface="Arial"/>
                <a:cs typeface="Arial"/>
                <a:sym typeface="Arial"/>
              </a:rPr>
              <a:t>Finally, never ignore their voices. If young people take the time to share their perspective, their input should lead to action, discussion or at least a clear response.</a:t>
            </a:r>
            <a:r>
              <a:rPr lang="en-US">
                <a:highlight>
                  <a:srgbClr val="C6C6C6"/>
                </a:highlight>
                <a:latin typeface="Arial"/>
                <a:ea typeface="Arial"/>
                <a:cs typeface="Arial"/>
                <a:sym typeface="Arial"/>
              </a:rPr>
              <a:t> </a:t>
            </a:r>
            <a:endParaRPr>
              <a:highlight>
                <a:srgbClr val="C6C6C6"/>
              </a:highlight>
              <a:latin typeface="Arial"/>
              <a:ea typeface="Arial"/>
              <a:cs typeface="Arial"/>
              <a:sym typeface="Arial"/>
            </a:endParaRPr>
          </a:p>
          <a:p>
            <a:pPr indent="0" lvl="0" marL="0" rtl="0" algn="l">
              <a:lnSpc>
                <a:spcPct val="115000"/>
              </a:lnSpc>
              <a:spcBef>
                <a:spcPts val="800"/>
              </a:spcBef>
              <a:spcAft>
                <a:spcPts val="0"/>
              </a:spcAft>
              <a:buClr>
                <a:schemeClr val="dk1"/>
              </a:buClr>
              <a:buSzPts val="1100"/>
              <a:buFont typeface="Arial"/>
              <a:buNone/>
            </a:pPr>
            <a:r>
              <a:rPr lang="en-US">
                <a:highlight>
                  <a:schemeClr val="lt1"/>
                </a:highlight>
                <a:latin typeface="Arial"/>
                <a:ea typeface="Arial"/>
                <a:cs typeface="Arial"/>
                <a:sym typeface="Arial"/>
              </a:rPr>
              <a:t>So overall, ACTION is a simple way to check whether youth voice is being implemented meaningfully rather than tokenistically. </a:t>
            </a:r>
            <a:r>
              <a:rPr lang="en-US">
                <a:highlight>
                  <a:srgbClr val="C6C6C6"/>
                </a:highlight>
                <a:latin typeface="Arial"/>
                <a:ea typeface="Arial"/>
                <a:cs typeface="Arial"/>
                <a:sym typeface="Arial"/>
              </a:rPr>
              <a:t> </a:t>
            </a:r>
            <a:endParaRPr>
              <a:highlight>
                <a:srgbClr val="C6C6C6"/>
              </a:highlight>
              <a:latin typeface="Arial"/>
              <a:ea typeface="Arial"/>
              <a:cs typeface="Arial"/>
              <a:sym typeface="Arial"/>
            </a:endParaRPr>
          </a:p>
          <a:p>
            <a:pPr indent="0" lvl="0" marL="0" rtl="0" algn="l">
              <a:lnSpc>
                <a:spcPct val="115000"/>
              </a:lnSpc>
              <a:spcBef>
                <a:spcPts val="800"/>
              </a:spcBef>
              <a:spcAft>
                <a:spcPts val="0"/>
              </a:spcAft>
              <a:buClr>
                <a:schemeClr val="dk1"/>
              </a:buClr>
              <a:buSzPts val="1100"/>
              <a:buFont typeface="Arial"/>
              <a:buNone/>
            </a:pPr>
            <a:r>
              <a:t/>
            </a:r>
            <a:endParaRPr sz="1800">
              <a:solidFill>
                <a:srgbClr val="595959"/>
              </a:solidFill>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280" name="Google Shape;280;g3e386a3ef61_0_296:notes"/>
          <p:cNvSpPr/>
          <p:nvPr>
            <p:ph idx="2"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3e386a3ef61_0_328: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Ava</a:t>
            </a:r>
            <a:endParaRPr/>
          </a:p>
          <a:p>
            <a:pPr indent="0" lvl="0" marL="0" rtl="0" algn="l">
              <a:lnSpc>
                <a:spcPct val="100000"/>
              </a:lnSpc>
              <a:spcBef>
                <a:spcPts val="0"/>
              </a:spcBef>
              <a:spcAft>
                <a:spcPts val="0"/>
              </a:spcAft>
              <a:buSzPts val="1400"/>
              <a:buNone/>
            </a:pPr>
            <a:r>
              <a:t/>
            </a:r>
            <a:endParaRPr/>
          </a:p>
          <a:p>
            <a:pPr indent="0" lvl="0" marL="0" rtl="0" algn="l">
              <a:lnSpc>
                <a:spcPct val="115000"/>
              </a:lnSpc>
              <a:spcBef>
                <a:spcPts val="0"/>
              </a:spcBef>
              <a:spcAft>
                <a:spcPts val="0"/>
              </a:spcAft>
              <a:buClr>
                <a:schemeClr val="dk1"/>
              </a:buClr>
              <a:buSzPts val="1100"/>
              <a:buFont typeface="Arial"/>
              <a:buNone/>
            </a:pPr>
            <a:r>
              <a:rPr lang="en-US">
                <a:highlight>
                  <a:schemeClr val="lt1"/>
                </a:highlight>
                <a:latin typeface="Arial"/>
                <a:ea typeface="Arial"/>
                <a:cs typeface="Arial"/>
                <a:sym typeface="Arial"/>
              </a:rPr>
              <a:t>This slide focuses on the feedback loop and why its important in creating meaningful youth participation. A feedback loop makes sure young people don’t just share ideas and then never hear back about them. Instead, it creates an ongoing process of listening, acting, responding and hopefully designing.</a:t>
            </a:r>
            <a:r>
              <a:rPr lang="en-US">
                <a:highlight>
                  <a:srgbClr val="C6C6C6"/>
                </a:highlight>
                <a:latin typeface="Arial"/>
                <a:ea typeface="Arial"/>
                <a:cs typeface="Arial"/>
                <a:sym typeface="Arial"/>
              </a:rPr>
              <a:t> </a:t>
            </a:r>
            <a:endParaRPr>
              <a:highlight>
                <a:srgbClr val="C6C6C6"/>
              </a:highlight>
              <a:latin typeface="Arial"/>
              <a:ea typeface="Arial"/>
              <a:cs typeface="Arial"/>
              <a:sym typeface="Arial"/>
            </a:endParaRPr>
          </a:p>
          <a:p>
            <a:pPr indent="0" lvl="0" marL="0" rtl="0" algn="l">
              <a:lnSpc>
                <a:spcPct val="115000"/>
              </a:lnSpc>
              <a:spcBef>
                <a:spcPts val="800"/>
              </a:spcBef>
              <a:spcAft>
                <a:spcPts val="0"/>
              </a:spcAft>
              <a:buClr>
                <a:schemeClr val="dk1"/>
              </a:buClr>
              <a:buSzPts val="1100"/>
              <a:buFont typeface="Arial"/>
              <a:buNone/>
            </a:pPr>
            <a:r>
              <a:rPr lang="en-US">
                <a:highlight>
                  <a:schemeClr val="lt1"/>
                </a:highlight>
                <a:latin typeface="Arial"/>
                <a:ea typeface="Arial"/>
                <a:cs typeface="Arial"/>
                <a:sym typeface="Arial"/>
              </a:rPr>
              <a:t>The first stage is collect. This means gathering young people’s views in different ways, such as surveys, consultations or workshops. Using different methods helps make participation more accessible and allows more voices to be heard.</a:t>
            </a:r>
            <a:r>
              <a:rPr lang="en-US">
                <a:highlight>
                  <a:srgbClr val="C6C6C6"/>
                </a:highlight>
                <a:latin typeface="Arial"/>
                <a:ea typeface="Arial"/>
                <a:cs typeface="Arial"/>
                <a:sym typeface="Arial"/>
              </a:rPr>
              <a:t> </a:t>
            </a:r>
            <a:endParaRPr>
              <a:highlight>
                <a:srgbClr val="C6C6C6"/>
              </a:highlight>
              <a:latin typeface="Arial"/>
              <a:ea typeface="Arial"/>
              <a:cs typeface="Arial"/>
              <a:sym typeface="Arial"/>
            </a:endParaRPr>
          </a:p>
          <a:p>
            <a:pPr indent="0" lvl="0" marL="0" rtl="0" algn="l">
              <a:lnSpc>
                <a:spcPct val="115000"/>
              </a:lnSpc>
              <a:spcBef>
                <a:spcPts val="800"/>
              </a:spcBef>
              <a:spcAft>
                <a:spcPts val="0"/>
              </a:spcAft>
              <a:buClr>
                <a:schemeClr val="dk1"/>
              </a:buClr>
              <a:buSzPts val="1100"/>
              <a:buFont typeface="Arial"/>
              <a:buNone/>
            </a:pPr>
            <a:r>
              <a:rPr lang="en-US">
                <a:highlight>
                  <a:schemeClr val="lt1"/>
                </a:highlight>
                <a:latin typeface="Arial"/>
                <a:ea typeface="Arial"/>
                <a:cs typeface="Arial"/>
                <a:sym typeface="Arial"/>
              </a:rPr>
              <a:t>Next is analyse. Here we look at the feedback and use it to inform decisions. Sometimes the ideas shares may align with the organisation’s goals, and sometimes they may not. Either is okay. The important thing is that feedback is being genuinely considered.</a:t>
            </a:r>
            <a:r>
              <a:rPr lang="en-US">
                <a:highlight>
                  <a:srgbClr val="C6C6C6"/>
                </a:highlight>
                <a:latin typeface="Arial"/>
                <a:ea typeface="Arial"/>
                <a:cs typeface="Arial"/>
                <a:sym typeface="Arial"/>
              </a:rPr>
              <a:t> </a:t>
            </a:r>
            <a:endParaRPr>
              <a:highlight>
                <a:srgbClr val="C6C6C6"/>
              </a:highlight>
              <a:latin typeface="Arial"/>
              <a:ea typeface="Arial"/>
              <a:cs typeface="Arial"/>
              <a:sym typeface="Arial"/>
            </a:endParaRPr>
          </a:p>
          <a:p>
            <a:pPr indent="0" lvl="0" marL="0" rtl="0" algn="l">
              <a:lnSpc>
                <a:spcPct val="115000"/>
              </a:lnSpc>
              <a:spcBef>
                <a:spcPts val="800"/>
              </a:spcBef>
              <a:spcAft>
                <a:spcPts val="0"/>
              </a:spcAft>
              <a:buClr>
                <a:schemeClr val="dk1"/>
              </a:buClr>
              <a:buSzPts val="1100"/>
              <a:buFont typeface="Arial"/>
              <a:buNone/>
            </a:pPr>
            <a:r>
              <a:rPr lang="en-US">
                <a:highlight>
                  <a:schemeClr val="lt1"/>
                </a:highlight>
                <a:latin typeface="Arial"/>
                <a:ea typeface="Arial"/>
                <a:cs typeface="Arial"/>
                <a:sym typeface="Arial"/>
              </a:rPr>
              <a:t>The next stage is respond. This is where the young people involved are told what happened as a result of their input. This step is especially important because it shows transparency and accountability. </a:t>
            </a:r>
            <a:r>
              <a:rPr lang="en-US">
                <a:highlight>
                  <a:srgbClr val="C6C6C6"/>
                </a:highlight>
                <a:latin typeface="Arial"/>
                <a:ea typeface="Arial"/>
                <a:cs typeface="Arial"/>
                <a:sym typeface="Arial"/>
              </a:rPr>
              <a:t> </a:t>
            </a:r>
            <a:endParaRPr>
              <a:highlight>
                <a:srgbClr val="C6C6C6"/>
              </a:highlight>
              <a:latin typeface="Arial"/>
              <a:ea typeface="Arial"/>
              <a:cs typeface="Arial"/>
              <a:sym typeface="Arial"/>
            </a:endParaRPr>
          </a:p>
          <a:p>
            <a:pPr indent="0" lvl="0" marL="0" rtl="0" algn="l">
              <a:lnSpc>
                <a:spcPct val="115000"/>
              </a:lnSpc>
              <a:spcBef>
                <a:spcPts val="800"/>
              </a:spcBef>
              <a:spcAft>
                <a:spcPts val="0"/>
              </a:spcAft>
              <a:buClr>
                <a:schemeClr val="dk1"/>
              </a:buClr>
              <a:buSzPts val="1100"/>
              <a:buFont typeface="Arial"/>
              <a:buNone/>
            </a:pPr>
            <a:r>
              <a:rPr lang="en-US">
                <a:highlight>
                  <a:schemeClr val="lt1"/>
                </a:highlight>
                <a:latin typeface="Arial"/>
                <a:ea typeface="Arial"/>
                <a:cs typeface="Arial"/>
                <a:sym typeface="Arial"/>
              </a:rPr>
              <a:t>The final stage is design, this may not always be used. </a:t>
            </a:r>
            <a:r>
              <a:rPr lang="en-US">
                <a:highlight>
                  <a:srgbClr val="C6C6C6"/>
                </a:highlight>
                <a:latin typeface="Arial"/>
                <a:ea typeface="Arial"/>
                <a:cs typeface="Arial"/>
                <a:sym typeface="Arial"/>
              </a:rPr>
              <a:t> </a:t>
            </a:r>
            <a:endParaRPr>
              <a:highlight>
                <a:srgbClr val="C6C6C6"/>
              </a:highlight>
              <a:latin typeface="Arial"/>
              <a:ea typeface="Arial"/>
              <a:cs typeface="Arial"/>
              <a:sym typeface="Arial"/>
            </a:endParaRPr>
          </a:p>
          <a:p>
            <a:pPr indent="0" lvl="0" marL="0" rtl="0" algn="l">
              <a:lnSpc>
                <a:spcPct val="115000"/>
              </a:lnSpc>
              <a:spcBef>
                <a:spcPts val="800"/>
              </a:spcBef>
              <a:spcAft>
                <a:spcPts val="0"/>
              </a:spcAft>
              <a:buClr>
                <a:schemeClr val="dk1"/>
              </a:buClr>
              <a:buSzPts val="1100"/>
              <a:buFont typeface="Arial"/>
              <a:buNone/>
            </a:pPr>
            <a:r>
              <a:rPr lang="en-US">
                <a:highlight>
                  <a:schemeClr val="lt1"/>
                </a:highlight>
                <a:latin typeface="Arial"/>
                <a:ea typeface="Arial"/>
                <a:cs typeface="Arial"/>
                <a:sym typeface="Arial"/>
              </a:rPr>
              <a:t>This is where young people can help shape a project from the beginning and even co-produce their ideas alongside the organisation. </a:t>
            </a:r>
            <a:endParaRPr>
              <a:highlight>
                <a:schemeClr val="lt1"/>
              </a:highlight>
              <a:latin typeface="Arial"/>
              <a:ea typeface="Arial"/>
              <a:cs typeface="Arial"/>
              <a:sym typeface="Arial"/>
            </a:endParaRPr>
          </a:p>
          <a:p>
            <a:pPr indent="0" lvl="0" marL="0" rtl="0" algn="l">
              <a:lnSpc>
                <a:spcPct val="115000"/>
              </a:lnSpc>
              <a:spcBef>
                <a:spcPts val="800"/>
              </a:spcBef>
              <a:spcAft>
                <a:spcPts val="0"/>
              </a:spcAft>
              <a:buClr>
                <a:schemeClr val="dk1"/>
              </a:buClr>
              <a:buSzPts val="1100"/>
              <a:buFont typeface="Arial"/>
              <a:buNone/>
            </a:pPr>
            <a:r>
              <a:rPr lang="en-US">
                <a:highlight>
                  <a:schemeClr val="lt1"/>
                </a:highlight>
                <a:latin typeface="Arial"/>
                <a:ea typeface="Arial"/>
                <a:cs typeface="Arial"/>
                <a:sym typeface="Arial"/>
              </a:rPr>
              <a:t>Ultimately, the feedback loop helps move youth voice beyond tokenism by making participation meaningful and action-focused.</a:t>
            </a:r>
            <a:r>
              <a:rPr lang="en-US">
                <a:highlight>
                  <a:srgbClr val="C6C6C6"/>
                </a:highlight>
                <a:latin typeface="Arial"/>
                <a:ea typeface="Arial"/>
                <a:cs typeface="Arial"/>
                <a:sym typeface="Arial"/>
              </a:rPr>
              <a:t> </a:t>
            </a:r>
            <a:endParaRPr sz="1800">
              <a:solidFill>
                <a:srgbClr val="595959"/>
              </a:solidFill>
              <a:latin typeface="Arial"/>
              <a:ea typeface="Arial"/>
              <a:cs typeface="Arial"/>
              <a:sym typeface="Arial"/>
            </a:endParaRPr>
          </a:p>
          <a:p>
            <a:pPr indent="0" lvl="0" marL="0" rtl="0" algn="l">
              <a:lnSpc>
                <a:spcPct val="100000"/>
              </a:lnSpc>
              <a:spcBef>
                <a:spcPts val="800"/>
              </a:spcBef>
              <a:spcAft>
                <a:spcPts val="0"/>
              </a:spcAft>
              <a:buSzPts val="1400"/>
              <a:buNone/>
            </a:pPr>
            <a:r>
              <a:t/>
            </a:r>
            <a:endParaRPr/>
          </a:p>
        </p:txBody>
      </p:sp>
      <p:sp>
        <p:nvSpPr>
          <p:cNvPr id="304" name="Google Shape;304;g3e386a3ef61_0_328:notes"/>
          <p:cNvSpPr/>
          <p:nvPr>
            <p:ph idx="2"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3e386a3ef61_0_349: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Ava</a:t>
            </a:r>
            <a:endParaRPr/>
          </a:p>
          <a:p>
            <a:pPr indent="0" lvl="0" marL="0" rtl="0" algn="l">
              <a:lnSpc>
                <a:spcPct val="100000"/>
              </a:lnSpc>
              <a:spcBef>
                <a:spcPts val="0"/>
              </a:spcBef>
              <a:spcAft>
                <a:spcPts val="0"/>
              </a:spcAft>
              <a:buSzPts val="1400"/>
              <a:buNone/>
            </a:pPr>
            <a:r>
              <a:t/>
            </a:r>
            <a:endParaRPr/>
          </a:p>
          <a:p>
            <a:pPr indent="0" lvl="0" marL="0" rtl="0" algn="l">
              <a:lnSpc>
                <a:spcPct val="115000"/>
              </a:lnSpc>
              <a:spcBef>
                <a:spcPts val="1200"/>
              </a:spcBef>
              <a:spcAft>
                <a:spcPts val="0"/>
              </a:spcAft>
              <a:buClr>
                <a:schemeClr val="dk1"/>
              </a:buClr>
              <a:buSzPts val="1100"/>
              <a:buFont typeface="Arial"/>
              <a:buNone/>
            </a:pPr>
            <a:r>
              <a:rPr lang="en-US" sz="1800">
                <a:solidFill>
                  <a:srgbClr val="595959"/>
                </a:solidFill>
                <a:latin typeface="Arial"/>
                <a:ea typeface="Arial"/>
                <a:cs typeface="Arial"/>
                <a:sym typeface="Arial"/>
              </a:rPr>
              <a:t>Here’s a quick overview of what a feedback loop can look like in practice, using a youth club as an example.</a:t>
            </a:r>
            <a:endParaRPr sz="1800">
              <a:solidFill>
                <a:srgbClr val="595959"/>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800">
                <a:solidFill>
                  <a:srgbClr val="595959"/>
                </a:solidFill>
                <a:latin typeface="Arial"/>
                <a:ea typeface="Arial"/>
                <a:cs typeface="Arial"/>
                <a:sym typeface="Arial"/>
              </a:rPr>
              <a:t>I’ll give you a few minutes to read through it, then we’ll move on together to make sure everyone feels comfortable with the concept. If anything isn’t clear, feel free to drop your questions in the chat.</a:t>
            </a:r>
            <a:endParaRPr sz="1800">
              <a:solidFill>
                <a:srgbClr val="595959"/>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t/>
            </a:r>
            <a:endParaRPr sz="1800">
              <a:solidFill>
                <a:srgbClr val="595959"/>
              </a:solidFill>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319" name="Google Shape;319;g3e386a3ef61_0_349:notes"/>
          <p:cNvSpPr/>
          <p:nvPr>
            <p:ph idx="2"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3e386a3ef61_0_390: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Ava</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a:p>
            <a:pPr indent="0" lvl="0" marL="0" rtl="0" algn="l">
              <a:lnSpc>
                <a:spcPct val="115000"/>
              </a:lnSpc>
              <a:spcBef>
                <a:spcPts val="0"/>
              </a:spcBef>
              <a:spcAft>
                <a:spcPts val="0"/>
              </a:spcAft>
              <a:buClr>
                <a:schemeClr val="dk1"/>
              </a:buClr>
              <a:buSzPts val="1100"/>
              <a:buFont typeface="Arial"/>
              <a:buNone/>
            </a:pPr>
            <a:r>
              <a:rPr lang="en-US">
                <a:highlight>
                  <a:schemeClr val="lt1"/>
                </a:highlight>
                <a:latin typeface="Arial"/>
                <a:ea typeface="Arial"/>
                <a:cs typeface="Arial"/>
                <a:sym typeface="Arial"/>
              </a:rPr>
              <a:t>Finally, here are a few questions you can use to reflect on your existing work with youth voice. These are designed to help you think critically about practice and identify where tokenism may be happening. Feel free to take a photo of the slide.</a:t>
            </a:r>
            <a:r>
              <a:rPr lang="en-US">
                <a:highlight>
                  <a:srgbClr val="C6C6C6"/>
                </a:highlight>
                <a:latin typeface="Arial"/>
                <a:ea typeface="Arial"/>
                <a:cs typeface="Arial"/>
                <a:sym typeface="Arial"/>
              </a:rPr>
              <a:t> </a:t>
            </a:r>
            <a:endParaRPr>
              <a:highlight>
                <a:srgbClr val="C6C6C6"/>
              </a:highlight>
              <a:latin typeface="Arial"/>
              <a:ea typeface="Arial"/>
              <a:cs typeface="Arial"/>
              <a:sym typeface="Arial"/>
            </a:endParaRPr>
          </a:p>
          <a:p>
            <a:pPr indent="0" lvl="0" marL="0" rtl="0" algn="l">
              <a:lnSpc>
                <a:spcPct val="115000"/>
              </a:lnSpc>
              <a:spcBef>
                <a:spcPts val="800"/>
              </a:spcBef>
              <a:spcAft>
                <a:spcPts val="0"/>
              </a:spcAft>
              <a:buClr>
                <a:schemeClr val="dk1"/>
              </a:buClr>
              <a:buSzPts val="1100"/>
              <a:buFont typeface="Arial"/>
              <a:buNone/>
            </a:pPr>
            <a:r>
              <a:rPr lang="en-US">
                <a:highlight>
                  <a:schemeClr val="lt1"/>
                </a:highlight>
                <a:latin typeface="Arial"/>
                <a:ea typeface="Arial"/>
                <a:cs typeface="Arial"/>
                <a:sym typeface="Arial"/>
              </a:rPr>
              <a:t>Some of these questions include:</a:t>
            </a:r>
            <a:r>
              <a:rPr lang="en-US">
                <a:highlight>
                  <a:srgbClr val="C6C6C6"/>
                </a:highlight>
                <a:latin typeface="Arial"/>
                <a:ea typeface="Arial"/>
                <a:cs typeface="Arial"/>
                <a:sym typeface="Arial"/>
              </a:rPr>
              <a:t> </a:t>
            </a:r>
            <a:endParaRPr>
              <a:highlight>
                <a:srgbClr val="C6C6C6"/>
              </a:highlight>
              <a:latin typeface="Arial"/>
              <a:ea typeface="Arial"/>
              <a:cs typeface="Arial"/>
              <a:sym typeface="Arial"/>
            </a:endParaRPr>
          </a:p>
          <a:p>
            <a:pPr indent="-304800" lvl="0" marL="685800" rtl="0" algn="l">
              <a:lnSpc>
                <a:spcPct val="115000"/>
              </a:lnSpc>
              <a:spcBef>
                <a:spcPts val="800"/>
              </a:spcBef>
              <a:spcAft>
                <a:spcPts val="0"/>
              </a:spcAft>
              <a:buClr>
                <a:schemeClr val="dk1"/>
              </a:buClr>
              <a:buSzPts val="1200"/>
              <a:buFont typeface="Arial"/>
              <a:buChar char="●"/>
            </a:pPr>
            <a:r>
              <a:rPr lang="en-US">
                <a:highlight>
                  <a:schemeClr val="lt1"/>
                </a:highlight>
                <a:latin typeface="Arial"/>
                <a:ea typeface="Arial"/>
                <a:cs typeface="Arial"/>
                <a:sym typeface="Arial"/>
              </a:rPr>
              <a:t>Was I prepared for young people to share feedback I might not have wanted to hear?</a:t>
            </a:r>
            <a:r>
              <a:rPr lang="en-US">
                <a:highlight>
                  <a:srgbClr val="C6C6C6"/>
                </a:highlight>
                <a:latin typeface="Arial"/>
                <a:ea typeface="Arial"/>
                <a:cs typeface="Arial"/>
                <a:sym typeface="Arial"/>
              </a:rPr>
              <a:t> </a:t>
            </a:r>
            <a:endParaRPr>
              <a:highlight>
                <a:srgbClr val="C6C6C6"/>
              </a:highlight>
              <a:latin typeface="Arial"/>
              <a:ea typeface="Arial"/>
              <a:cs typeface="Arial"/>
              <a:sym typeface="Arial"/>
            </a:endParaRPr>
          </a:p>
          <a:p>
            <a:pPr indent="-304800" lvl="0" marL="685800" rtl="0" algn="l">
              <a:lnSpc>
                <a:spcPct val="115000"/>
              </a:lnSpc>
              <a:spcBef>
                <a:spcPts val="0"/>
              </a:spcBef>
              <a:spcAft>
                <a:spcPts val="0"/>
              </a:spcAft>
              <a:buClr>
                <a:schemeClr val="dk1"/>
              </a:buClr>
              <a:buSzPts val="1200"/>
              <a:buFont typeface="Arial"/>
              <a:buChar char="●"/>
            </a:pPr>
            <a:r>
              <a:rPr lang="en-US">
                <a:highlight>
                  <a:schemeClr val="lt1"/>
                </a:highlight>
                <a:latin typeface="Arial"/>
                <a:ea typeface="Arial"/>
                <a:cs typeface="Arial"/>
                <a:sym typeface="Arial"/>
              </a:rPr>
              <a:t>Did young people have real power in this process?</a:t>
            </a:r>
            <a:r>
              <a:rPr lang="en-US">
                <a:highlight>
                  <a:srgbClr val="C6C6C6"/>
                </a:highlight>
                <a:latin typeface="Arial"/>
                <a:ea typeface="Arial"/>
                <a:cs typeface="Arial"/>
                <a:sym typeface="Arial"/>
              </a:rPr>
              <a:t> </a:t>
            </a:r>
            <a:endParaRPr>
              <a:highlight>
                <a:srgbClr val="C6C6C6"/>
              </a:highlight>
              <a:latin typeface="Arial"/>
              <a:ea typeface="Arial"/>
              <a:cs typeface="Arial"/>
              <a:sym typeface="Arial"/>
            </a:endParaRPr>
          </a:p>
          <a:p>
            <a:pPr indent="-304800" lvl="0" marL="685800" rtl="0" algn="l">
              <a:lnSpc>
                <a:spcPct val="115000"/>
              </a:lnSpc>
              <a:spcBef>
                <a:spcPts val="0"/>
              </a:spcBef>
              <a:spcAft>
                <a:spcPts val="0"/>
              </a:spcAft>
              <a:buClr>
                <a:schemeClr val="dk1"/>
              </a:buClr>
              <a:buSzPts val="1200"/>
              <a:buFont typeface="Arial"/>
              <a:buChar char="●"/>
            </a:pPr>
            <a:r>
              <a:rPr lang="en-US">
                <a:highlight>
                  <a:schemeClr val="lt1"/>
                </a:highlight>
                <a:latin typeface="Arial"/>
                <a:ea typeface="Arial"/>
                <a:cs typeface="Arial"/>
                <a:sym typeface="Arial"/>
              </a:rPr>
              <a:t>At what stage were young people involved, and how meaningful was that involvement?</a:t>
            </a:r>
            <a:r>
              <a:rPr lang="en-US">
                <a:highlight>
                  <a:srgbClr val="C6C6C6"/>
                </a:highlight>
                <a:latin typeface="Arial"/>
                <a:ea typeface="Arial"/>
                <a:cs typeface="Arial"/>
                <a:sym typeface="Arial"/>
              </a:rPr>
              <a:t> </a:t>
            </a:r>
            <a:endParaRPr>
              <a:highlight>
                <a:srgbClr val="C6C6C6"/>
              </a:highlight>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US">
                <a:highlight>
                  <a:schemeClr val="lt1"/>
                </a:highlight>
                <a:latin typeface="Arial"/>
                <a:ea typeface="Arial"/>
                <a:cs typeface="Arial"/>
                <a:sym typeface="Arial"/>
              </a:rPr>
              <a:t>These are just a few examples, but they are a useful starting point for reflection.</a:t>
            </a:r>
            <a:r>
              <a:rPr lang="en-US">
                <a:highlight>
                  <a:srgbClr val="C6C6C6"/>
                </a:highlight>
                <a:latin typeface="Arial"/>
                <a:ea typeface="Arial"/>
                <a:cs typeface="Arial"/>
                <a:sym typeface="Arial"/>
              </a:rPr>
              <a:t> </a:t>
            </a:r>
            <a:endParaRPr>
              <a:highlight>
                <a:srgbClr val="C6C6C6"/>
              </a:highlight>
              <a:latin typeface="Arial"/>
              <a:ea typeface="Arial"/>
              <a:cs typeface="Arial"/>
              <a:sym typeface="Arial"/>
            </a:endParaRPr>
          </a:p>
          <a:p>
            <a:pPr indent="0" lvl="0" marL="0" rtl="0" algn="l">
              <a:lnSpc>
                <a:spcPct val="115000"/>
              </a:lnSpc>
              <a:spcBef>
                <a:spcPts val="800"/>
              </a:spcBef>
              <a:spcAft>
                <a:spcPts val="0"/>
              </a:spcAft>
              <a:buClr>
                <a:schemeClr val="dk1"/>
              </a:buClr>
              <a:buSzPts val="1100"/>
              <a:buFont typeface="Arial"/>
              <a:buNone/>
            </a:pPr>
            <a:r>
              <a:rPr lang="en-US">
                <a:highlight>
                  <a:schemeClr val="lt1"/>
                </a:highlight>
                <a:latin typeface="Arial"/>
                <a:ea typeface="Arial"/>
                <a:cs typeface="Arial"/>
                <a:sym typeface="Arial"/>
              </a:rPr>
              <a:t>If you could not confident about your answer to these questions, or if you begin to think that the control has stayed with adults and involvement was too late, then it is likely that you are not using youth voice effectively and your work may be tokenistic. </a:t>
            </a:r>
            <a:r>
              <a:rPr lang="en-US">
                <a:highlight>
                  <a:srgbClr val="C6C6C6"/>
                </a:highlight>
                <a:latin typeface="Arial"/>
                <a:ea typeface="Arial"/>
                <a:cs typeface="Arial"/>
                <a:sym typeface="Arial"/>
              </a:rPr>
              <a:t> </a:t>
            </a:r>
            <a:endParaRPr sz="1800">
              <a:solidFill>
                <a:srgbClr val="595959"/>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US" sz="1800">
                <a:solidFill>
                  <a:srgbClr val="595959"/>
                </a:solidFill>
                <a:latin typeface="Arial"/>
                <a:ea typeface="Arial"/>
                <a:cs typeface="Arial"/>
                <a:sym typeface="Arial"/>
              </a:rPr>
              <a:t>If you regularly ask yourself these questions, you can catch it early and move your practice up the ladder into real participation. </a:t>
            </a:r>
            <a:endParaRPr sz="1800">
              <a:solidFill>
                <a:srgbClr val="595959"/>
              </a:solidFill>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333" name="Google Shape;333;g3e386a3ef61_0_390:notes"/>
          <p:cNvSpPr/>
          <p:nvPr>
            <p:ph idx="2"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g3e386a3ef61_0_433: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Jess</a:t>
            </a:r>
            <a:endParaRPr/>
          </a:p>
        </p:txBody>
      </p:sp>
      <p:sp>
        <p:nvSpPr>
          <p:cNvPr id="355" name="Google Shape;355;g3e386a3ef61_0_433:notes"/>
          <p:cNvSpPr/>
          <p:nvPr>
            <p:ph idx="2"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3e386a3ef61_0_458: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Jess</a:t>
            </a:r>
            <a:endParaRPr/>
          </a:p>
        </p:txBody>
      </p:sp>
      <p:sp>
        <p:nvSpPr>
          <p:cNvPr id="375" name="Google Shape;375;g3e386a3ef61_0_458:notes"/>
          <p:cNvSpPr/>
          <p:nvPr>
            <p:ph idx="2"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3e386a3ef61_0_478: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Jess</a:t>
            </a:r>
            <a:endParaRPr/>
          </a:p>
        </p:txBody>
      </p:sp>
      <p:sp>
        <p:nvSpPr>
          <p:cNvPr id="392" name="Google Shape;392;g3e386a3ef61_0_478:notes"/>
          <p:cNvSpPr/>
          <p:nvPr>
            <p:ph idx="2"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3e386a3ef61_0_495: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Jess</a:t>
            </a:r>
            <a:endParaRPr/>
          </a:p>
        </p:txBody>
      </p:sp>
      <p:sp>
        <p:nvSpPr>
          <p:cNvPr id="409" name="Google Shape;409;g3e386a3ef61_0_495:notes"/>
          <p:cNvSpPr/>
          <p:nvPr>
            <p:ph idx="2"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4: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Jess</a:t>
            </a:r>
            <a:endParaRPr/>
          </a:p>
        </p:txBody>
      </p:sp>
      <p:sp>
        <p:nvSpPr>
          <p:cNvPr id="95" name="Google Shape;95;p4:notes"/>
          <p:cNvSpPr/>
          <p:nvPr>
            <p:ph idx="2"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g3e386a3ef61_0_512: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Jess</a:t>
            </a:r>
            <a:endParaRPr/>
          </a:p>
        </p:txBody>
      </p:sp>
      <p:sp>
        <p:nvSpPr>
          <p:cNvPr id="426" name="Google Shape;426;g3e386a3ef61_0_512:notes"/>
          <p:cNvSpPr/>
          <p:nvPr>
            <p:ph idx="2"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3e386a3ef61_0_529: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Jess</a:t>
            </a:r>
            <a:endParaRPr/>
          </a:p>
        </p:txBody>
      </p:sp>
      <p:sp>
        <p:nvSpPr>
          <p:cNvPr id="443" name="Google Shape;443;g3e386a3ef61_0_529:notes"/>
          <p:cNvSpPr/>
          <p:nvPr>
            <p:ph idx="2"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3e386a3ef61_0_554: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Ava</a:t>
            </a:r>
            <a:endParaRPr/>
          </a:p>
          <a:p>
            <a:pPr indent="0" lvl="0" marL="0" rtl="0" algn="l">
              <a:lnSpc>
                <a:spcPct val="100000"/>
              </a:lnSpc>
              <a:spcBef>
                <a:spcPts val="0"/>
              </a:spcBef>
              <a:spcAft>
                <a:spcPts val="0"/>
              </a:spcAft>
              <a:buSzPts val="1400"/>
              <a:buNone/>
            </a:pPr>
            <a:r>
              <a:t/>
            </a:r>
            <a:endParaRPr/>
          </a:p>
          <a:p>
            <a:pPr indent="0" lvl="0" marL="0" rtl="0" algn="l">
              <a:lnSpc>
                <a:spcPct val="115000"/>
              </a:lnSpc>
              <a:spcBef>
                <a:spcPts val="0"/>
              </a:spcBef>
              <a:spcAft>
                <a:spcPts val="0"/>
              </a:spcAft>
              <a:buClr>
                <a:schemeClr val="dk1"/>
              </a:buClr>
              <a:buSzPts val="1100"/>
              <a:buFont typeface="Arial"/>
              <a:buNone/>
            </a:pPr>
            <a:r>
              <a:rPr lang="en-US">
                <a:highlight>
                  <a:schemeClr val="lt1"/>
                </a:highlight>
                <a:latin typeface="Arial"/>
                <a:ea typeface="Arial"/>
                <a:cs typeface="Arial"/>
                <a:sym typeface="Arial"/>
              </a:rPr>
              <a:t>Over the next few slides, we’ll be looking at the importance of the skills needed for meaningful youth voice. We’ll be focusing on why these matter. We will be speaking about creating safe spaces, being open and honest, showing respect, adjusting your tone and volume when communicating and building trust with young people.</a:t>
            </a:r>
            <a:r>
              <a:rPr lang="en-US">
                <a:highlight>
                  <a:srgbClr val="C6C6C6"/>
                </a:highlight>
                <a:latin typeface="Arial"/>
                <a:ea typeface="Arial"/>
                <a:cs typeface="Arial"/>
                <a:sym typeface="Arial"/>
              </a:rPr>
              <a:t> </a:t>
            </a:r>
            <a:endParaRPr sz="1800">
              <a:solidFill>
                <a:srgbClr val="595959"/>
              </a:solidFill>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461" name="Google Shape;461;g3e386a3ef61_0_554:notes"/>
          <p:cNvSpPr/>
          <p:nvPr>
            <p:ph idx="2"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g3e386a3ef61_0_615: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Ava</a:t>
            </a:r>
            <a:endParaRPr/>
          </a:p>
          <a:p>
            <a:pPr indent="0" lvl="0" marL="0" rtl="0" algn="l">
              <a:lnSpc>
                <a:spcPct val="100000"/>
              </a:lnSpc>
              <a:spcBef>
                <a:spcPts val="0"/>
              </a:spcBef>
              <a:spcAft>
                <a:spcPts val="0"/>
              </a:spcAft>
              <a:buSzPts val="1400"/>
              <a:buNone/>
            </a:pPr>
            <a:r>
              <a:t/>
            </a:r>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Building trust is key for meaningful youth engagement. If the young people do not trust you, they will not feel safe enough to be open and honest during your work with them. </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I will be speaking through only some of the benefits of building trust with young people. </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When trust is there, young people feel more secure and comfortable in the space they’re in.</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It helps them build healthy, secure relationships with the adults around them, where they feel supported and understood.</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Over time, that kind of trust can really make a difference to their mental health and overall wellbeing.</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t/>
            </a:r>
            <a:endParaRPr sz="1800">
              <a:solidFill>
                <a:srgbClr val="595959"/>
              </a:solidFill>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489" name="Google Shape;489;g3e386a3ef61_0_615:notes"/>
          <p:cNvSpPr/>
          <p:nvPr>
            <p:ph idx="2"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3e386a3ef61_0_637: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Jess</a:t>
            </a:r>
            <a:endParaRPr/>
          </a:p>
        </p:txBody>
      </p:sp>
      <p:sp>
        <p:nvSpPr>
          <p:cNvPr id="505" name="Google Shape;505;g3e386a3ef61_0_637:notes"/>
          <p:cNvSpPr/>
          <p:nvPr>
            <p:ph idx="2"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g3e386a3ef61_0_652: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Jess</a:t>
            </a:r>
            <a:endParaRPr/>
          </a:p>
        </p:txBody>
      </p:sp>
      <p:sp>
        <p:nvSpPr>
          <p:cNvPr id="521" name="Google Shape;521;g3e386a3ef61_0_652:notes"/>
          <p:cNvSpPr/>
          <p:nvPr>
            <p:ph idx="2"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5" name="Shape 535"/>
        <p:cNvGrpSpPr/>
        <p:nvPr/>
      </p:nvGrpSpPr>
      <p:grpSpPr>
        <a:xfrm>
          <a:off x="0" y="0"/>
          <a:ext cx="0" cy="0"/>
          <a:chOff x="0" y="0"/>
          <a:chExt cx="0" cy="0"/>
        </a:xfrm>
      </p:grpSpPr>
      <p:sp>
        <p:nvSpPr>
          <p:cNvPr id="536" name="Google Shape;536;g3e386a3ef61_0_667: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Jess</a:t>
            </a:r>
            <a:endParaRPr/>
          </a:p>
        </p:txBody>
      </p:sp>
      <p:sp>
        <p:nvSpPr>
          <p:cNvPr id="537" name="Google Shape;537;g3e386a3ef61_0_667:notes"/>
          <p:cNvSpPr/>
          <p:nvPr>
            <p:ph idx="2"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g3e386a3ef61_0_682: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Ava</a:t>
            </a:r>
            <a:endParaRPr/>
          </a:p>
          <a:p>
            <a:pPr indent="0" lvl="0" marL="0" rtl="0" algn="l">
              <a:lnSpc>
                <a:spcPct val="100000"/>
              </a:lnSpc>
              <a:spcBef>
                <a:spcPts val="0"/>
              </a:spcBef>
              <a:spcAft>
                <a:spcPts val="0"/>
              </a:spcAft>
              <a:buSzPts val="1400"/>
              <a:buNone/>
            </a:pPr>
            <a:r>
              <a:t/>
            </a:r>
            <a:endParaRPr/>
          </a:p>
          <a:p>
            <a:pPr indent="0" lvl="0" marL="0" rtl="0" algn="l">
              <a:lnSpc>
                <a:spcPct val="95000"/>
              </a:lnSpc>
              <a:spcBef>
                <a:spcPts val="0"/>
              </a:spcBef>
              <a:spcAft>
                <a:spcPts val="0"/>
              </a:spcAft>
              <a:buClr>
                <a:schemeClr val="dk1"/>
              </a:buClr>
              <a:buSzPts val="935"/>
              <a:buFont typeface="Arial"/>
              <a:buNone/>
            </a:pPr>
            <a:r>
              <a:rPr lang="en-US" sz="1020">
                <a:highlight>
                  <a:schemeClr val="lt1"/>
                </a:highlight>
                <a:latin typeface="Arial"/>
                <a:ea typeface="Arial"/>
                <a:cs typeface="Arial"/>
                <a:sym typeface="Arial"/>
              </a:rPr>
              <a:t>This slide is about a really simple way we can show respect to young people through our body language and how we listen. It comes from the SOLER model by Gerald Egan, and it’s a helpful reminder that communication is about a lot more than just the words we use. </a:t>
            </a:r>
            <a:endParaRPr sz="1020">
              <a:highlight>
                <a:schemeClr val="lt1"/>
              </a:highlight>
              <a:latin typeface="Arial"/>
              <a:ea typeface="Arial"/>
              <a:cs typeface="Arial"/>
              <a:sym typeface="Arial"/>
            </a:endParaRPr>
          </a:p>
          <a:p>
            <a:pPr indent="0" lvl="0" marL="0" rtl="0" algn="l">
              <a:lnSpc>
                <a:spcPct val="95000"/>
              </a:lnSpc>
              <a:spcBef>
                <a:spcPts val="800"/>
              </a:spcBef>
              <a:spcAft>
                <a:spcPts val="0"/>
              </a:spcAft>
              <a:buClr>
                <a:schemeClr val="dk1"/>
              </a:buClr>
              <a:buSzPts val="935"/>
              <a:buFont typeface="Arial"/>
              <a:buNone/>
            </a:pPr>
            <a:r>
              <a:rPr lang="en-US" sz="1020">
                <a:highlight>
                  <a:schemeClr val="lt1"/>
                </a:highlight>
                <a:latin typeface="Arial"/>
                <a:ea typeface="Arial"/>
                <a:cs typeface="Arial"/>
                <a:sym typeface="Arial"/>
              </a:rPr>
              <a:t>S – Squarely face the person </a:t>
            </a:r>
            <a:br>
              <a:rPr lang="en-US" sz="1020">
                <a:highlight>
                  <a:schemeClr val="lt1"/>
                </a:highlight>
                <a:latin typeface="Arial"/>
                <a:ea typeface="Arial"/>
                <a:cs typeface="Arial"/>
                <a:sym typeface="Arial"/>
              </a:rPr>
            </a:br>
            <a:r>
              <a:rPr lang="en-US" sz="1020">
                <a:highlight>
                  <a:schemeClr val="lt1"/>
                </a:highlight>
                <a:latin typeface="Arial"/>
                <a:ea typeface="Arial"/>
                <a:cs typeface="Arial"/>
                <a:sym typeface="Arial"/>
              </a:rPr>
              <a:t>Just turning towards someone and giving them your attention can make a big difference. It helps show that you’re really with them in the conversation and that what they’re saying matters. </a:t>
            </a:r>
            <a:endParaRPr sz="1020">
              <a:highlight>
                <a:schemeClr val="lt1"/>
              </a:highlight>
              <a:latin typeface="Arial"/>
              <a:ea typeface="Arial"/>
              <a:cs typeface="Arial"/>
              <a:sym typeface="Arial"/>
            </a:endParaRPr>
          </a:p>
          <a:p>
            <a:pPr indent="0" lvl="0" marL="0" rtl="0" algn="l">
              <a:lnSpc>
                <a:spcPct val="95000"/>
              </a:lnSpc>
              <a:spcBef>
                <a:spcPts val="800"/>
              </a:spcBef>
              <a:spcAft>
                <a:spcPts val="0"/>
              </a:spcAft>
              <a:buClr>
                <a:schemeClr val="dk1"/>
              </a:buClr>
              <a:buSzPts val="935"/>
              <a:buFont typeface="Arial"/>
              <a:buNone/>
            </a:pPr>
            <a:r>
              <a:rPr lang="en-US" sz="1020">
                <a:highlight>
                  <a:schemeClr val="lt1"/>
                </a:highlight>
                <a:latin typeface="Arial"/>
                <a:ea typeface="Arial"/>
                <a:cs typeface="Arial"/>
                <a:sym typeface="Arial"/>
              </a:rPr>
              <a:t>O – Open posture </a:t>
            </a:r>
            <a:br>
              <a:rPr lang="en-US" sz="1020">
                <a:highlight>
                  <a:schemeClr val="lt1"/>
                </a:highlight>
                <a:latin typeface="Arial"/>
                <a:ea typeface="Arial"/>
                <a:cs typeface="Arial"/>
                <a:sym typeface="Arial"/>
              </a:rPr>
            </a:br>
            <a:r>
              <a:rPr lang="en-US" sz="1020">
                <a:highlight>
                  <a:schemeClr val="lt1"/>
                </a:highlight>
                <a:latin typeface="Arial"/>
                <a:ea typeface="Arial"/>
                <a:cs typeface="Arial"/>
                <a:sym typeface="Arial"/>
              </a:rPr>
              <a:t>If we’re closed off or distracted, it can make it harder for someone to feel comfortable. Keeping an open posture helps young people feel more at ease and more willing to talk. </a:t>
            </a:r>
            <a:endParaRPr sz="1020">
              <a:highlight>
                <a:schemeClr val="lt1"/>
              </a:highlight>
              <a:latin typeface="Arial"/>
              <a:ea typeface="Arial"/>
              <a:cs typeface="Arial"/>
              <a:sym typeface="Arial"/>
            </a:endParaRPr>
          </a:p>
          <a:p>
            <a:pPr indent="0" lvl="0" marL="0" rtl="0" algn="l">
              <a:lnSpc>
                <a:spcPct val="95000"/>
              </a:lnSpc>
              <a:spcBef>
                <a:spcPts val="800"/>
              </a:spcBef>
              <a:spcAft>
                <a:spcPts val="0"/>
              </a:spcAft>
              <a:buClr>
                <a:schemeClr val="dk1"/>
              </a:buClr>
              <a:buSzPts val="935"/>
              <a:buFont typeface="Arial"/>
              <a:buNone/>
            </a:pPr>
            <a:r>
              <a:rPr lang="en-US" sz="1020">
                <a:highlight>
                  <a:schemeClr val="lt1"/>
                </a:highlight>
                <a:latin typeface="Arial"/>
                <a:ea typeface="Arial"/>
                <a:cs typeface="Arial"/>
                <a:sym typeface="Arial"/>
              </a:rPr>
              <a:t>L – Lean slightly forward </a:t>
            </a:r>
            <a:br>
              <a:rPr lang="en-US" sz="1020">
                <a:highlight>
                  <a:schemeClr val="lt1"/>
                </a:highlight>
                <a:latin typeface="Arial"/>
                <a:ea typeface="Arial"/>
                <a:cs typeface="Arial"/>
                <a:sym typeface="Arial"/>
              </a:rPr>
            </a:br>
            <a:r>
              <a:rPr lang="en-US" sz="1020">
                <a:highlight>
                  <a:schemeClr val="lt1"/>
                </a:highlight>
                <a:latin typeface="Arial"/>
                <a:ea typeface="Arial"/>
                <a:cs typeface="Arial"/>
                <a:sym typeface="Arial"/>
              </a:rPr>
              <a:t>This is a small thing, but it shows interest. It lets the young person know you’re engaged and listening without crowding their space. </a:t>
            </a:r>
            <a:endParaRPr sz="1020">
              <a:highlight>
                <a:schemeClr val="lt1"/>
              </a:highlight>
              <a:latin typeface="Arial"/>
              <a:ea typeface="Arial"/>
              <a:cs typeface="Arial"/>
              <a:sym typeface="Arial"/>
            </a:endParaRPr>
          </a:p>
          <a:p>
            <a:pPr indent="0" lvl="0" marL="0" rtl="0" algn="l">
              <a:lnSpc>
                <a:spcPct val="95000"/>
              </a:lnSpc>
              <a:spcBef>
                <a:spcPts val="800"/>
              </a:spcBef>
              <a:spcAft>
                <a:spcPts val="0"/>
              </a:spcAft>
              <a:buClr>
                <a:schemeClr val="dk1"/>
              </a:buClr>
              <a:buSzPts val="935"/>
              <a:buFont typeface="Arial"/>
              <a:buNone/>
            </a:pPr>
            <a:r>
              <a:rPr lang="en-US" sz="1020">
                <a:highlight>
                  <a:schemeClr val="lt1"/>
                </a:highlight>
                <a:latin typeface="Arial"/>
                <a:ea typeface="Arial"/>
                <a:cs typeface="Arial"/>
                <a:sym typeface="Arial"/>
              </a:rPr>
              <a:t>E – Eye contact </a:t>
            </a:r>
            <a:br>
              <a:rPr lang="en-US" sz="1020">
                <a:highlight>
                  <a:schemeClr val="lt1"/>
                </a:highlight>
                <a:latin typeface="Arial"/>
                <a:ea typeface="Arial"/>
                <a:cs typeface="Arial"/>
                <a:sym typeface="Arial"/>
              </a:rPr>
            </a:br>
            <a:r>
              <a:rPr lang="en-US" sz="1020">
                <a:highlight>
                  <a:schemeClr val="lt1"/>
                </a:highlight>
                <a:latin typeface="Arial"/>
                <a:ea typeface="Arial"/>
                <a:cs typeface="Arial"/>
                <a:sym typeface="Arial"/>
              </a:rPr>
              <a:t>Appropriate eye contact helps people feel acknowledged and heard. It can really change how respected and understood someone feels in a conversation. </a:t>
            </a:r>
            <a:endParaRPr sz="1020">
              <a:highlight>
                <a:schemeClr val="lt1"/>
              </a:highlight>
              <a:latin typeface="Arial"/>
              <a:ea typeface="Arial"/>
              <a:cs typeface="Arial"/>
              <a:sym typeface="Arial"/>
            </a:endParaRPr>
          </a:p>
          <a:p>
            <a:pPr indent="0" lvl="0" marL="0" rtl="0" algn="l">
              <a:lnSpc>
                <a:spcPct val="95000"/>
              </a:lnSpc>
              <a:spcBef>
                <a:spcPts val="800"/>
              </a:spcBef>
              <a:spcAft>
                <a:spcPts val="0"/>
              </a:spcAft>
              <a:buClr>
                <a:schemeClr val="dk1"/>
              </a:buClr>
              <a:buSzPts val="935"/>
              <a:buFont typeface="Arial"/>
              <a:buNone/>
            </a:pPr>
            <a:r>
              <a:rPr lang="en-US" sz="1020">
                <a:highlight>
                  <a:schemeClr val="lt1"/>
                </a:highlight>
                <a:latin typeface="Arial"/>
                <a:ea typeface="Arial"/>
                <a:cs typeface="Arial"/>
                <a:sym typeface="Arial"/>
              </a:rPr>
              <a:t>R – Relax </a:t>
            </a:r>
            <a:br>
              <a:rPr lang="en-US" sz="1020">
                <a:highlight>
                  <a:schemeClr val="lt1"/>
                </a:highlight>
                <a:latin typeface="Arial"/>
                <a:ea typeface="Arial"/>
                <a:cs typeface="Arial"/>
                <a:sym typeface="Arial"/>
              </a:rPr>
            </a:br>
            <a:r>
              <a:rPr lang="en-US" sz="1020">
                <a:highlight>
                  <a:schemeClr val="lt1"/>
                </a:highlight>
                <a:latin typeface="Arial"/>
                <a:ea typeface="Arial"/>
                <a:cs typeface="Arial"/>
                <a:sym typeface="Arial"/>
              </a:rPr>
              <a:t>When we stay calm and relaxed, it helps create a more comfortable atmosphere where young people can speak more openly and honestly. </a:t>
            </a:r>
            <a:endParaRPr sz="1020">
              <a:highlight>
                <a:schemeClr val="lt1"/>
              </a:highlight>
              <a:latin typeface="Arial"/>
              <a:ea typeface="Arial"/>
              <a:cs typeface="Arial"/>
              <a:sym typeface="Arial"/>
            </a:endParaRPr>
          </a:p>
          <a:p>
            <a:pPr indent="0" lvl="0" marL="0" rtl="0" algn="l">
              <a:lnSpc>
                <a:spcPct val="95000"/>
              </a:lnSpc>
              <a:spcBef>
                <a:spcPts val="800"/>
              </a:spcBef>
              <a:spcAft>
                <a:spcPts val="0"/>
              </a:spcAft>
              <a:buClr>
                <a:schemeClr val="dk1"/>
              </a:buClr>
              <a:buSzPts val="935"/>
              <a:buFont typeface="Arial"/>
              <a:buNone/>
            </a:pPr>
            <a:r>
              <a:rPr lang="en-US" sz="1020">
                <a:highlight>
                  <a:schemeClr val="lt1"/>
                </a:highlight>
                <a:latin typeface="Arial"/>
                <a:ea typeface="Arial"/>
                <a:cs typeface="Arial"/>
                <a:sym typeface="Arial"/>
              </a:rPr>
              <a:t>Put simply, SOLER is just a useful reminder that respect isn’t only shown through what we say, but through how we are with someone in the moment. </a:t>
            </a:r>
            <a:endParaRPr sz="1530">
              <a:solidFill>
                <a:srgbClr val="595959"/>
              </a:solidFill>
              <a:latin typeface="Arial"/>
              <a:ea typeface="Arial"/>
              <a:cs typeface="Arial"/>
              <a:sym typeface="Arial"/>
            </a:endParaRPr>
          </a:p>
          <a:p>
            <a:pPr indent="0" lvl="0" marL="0" rtl="0" algn="l">
              <a:lnSpc>
                <a:spcPct val="100000"/>
              </a:lnSpc>
              <a:spcBef>
                <a:spcPts val="800"/>
              </a:spcBef>
              <a:spcAft>
                <a:spcPts val="0"/>
              </a:spcAft>
              <a:buSzPts val="1400"/>
              <a:buNone/>
            </a:pPr>
            <a:r>
              <a:t/>
            </a:r>
            <a:endParaRPr/>
          </a:p>
        </p:txBody>
      </p:sp>
      <p:sp>
        <p:nvSpPr>
          <p:cNvPr id="553" name="Google Shape;553;g3e386a3ef61_0_682:notes"/>
          <p:cNvSpPr/>
          <p:nvPr>
            <p:ph idx="2"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4" name="Shape 574"/>
        <p:cNvGrpSpPr/>
        <p:nvPr/>
      </p:nvGrpSpPr>
      <p:grpSpPr>
        <a:xfrm>
          <a:off x="0" y="0"/>
          <a:ext cx="0" cy="0"/>
          <a:chOff x="0" y="0"/>
          <a:chExt cx="0" cy="0"/>
        </a:xfrm>
      </p:grpSpPr>
      <p:sp>
        <p:nvSpPr>
          <p:cNvPr id="575" name="Google Shape;575;g3e386a3ef61_0_706: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Jess</a:t>
            </a:r>
            <a:endParaRPr/>
          </a:p>
        </p:txBody>
      </p:sp>
      <p:sp>
        <p:nvSpPr>
          <p:cNvPr id="576" name="Google Shape;576;g3e386a3ef61_0_706:notes"/>
          <p:cNvSpPr/>
          <p:nvPr>
            <p:ph idx="2"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 name="Shape 599"/>
        <p:cNvGrpSpPr/>
        <p:nvPr/>
      </p:nvGrpSpPr>
      <p:grpSpPr>
        <a:xfrm>
          <a:off x="0" y="0"/>
          <a:ext cx="0" cy="0"/>
          <a:chOff x="0" y="0"/>
          <a:chExt cx="0" cy="0"/>
        </a:xfrm>
      </p:grpSpPr>
      <p:sp>
        <p:nvSpPr>
          <p:cNvPr id="600" name="Google Shape;600;p8: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Jess</a:t>
            </a:r>
            <a:endParaRPr/>
          </a:p>
        </p:txBody>
      </p:sp>
      <p:sp>
        <p:nvSpPr>
          <p:cNvPr id="601" name="Google Shape;601;p8: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5: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Ava</a:t>
            </a:r>
            <a:endParaRPr/>
          </a:p>
          <a:p>
            <a:pPr indent="0" lvl="0" marL="0" rtl="0" algn="l">
              <a:lnSpc>
                <a:spcPct val="100000"/>
              </a:lnSpc>
              <a:spcBef>
                <a:spcPts val="0"/>
              </a:spcBef>
              <a:spcAft>
                <a:spcPts val="0"/>
              </a:spcAft>
              <a:buSzPts val="1400"/>
              <a:buNone/>
            </a:pPr>
            <a:r>
              <a:t/>
            </a:r>
            <a:endParaRPr/>
          </a:p>
          <a:p>
            <a:pPr indent="0" lvl="0" marL="0" rtl="0" algn="l">
              <a:lnSpc>
                <a:spcPct val="115000"/>
              </a:lnSpc>
              <a:spcBef>
                <a:spcPts val="0"/>
              </a:spcBef>
              <a:spcAft>
                <a:spcPts val="0"/>
              </a:spcAft>
              <a:buClr>
                <a:schemeClr val="dk1"/>
              </a:buClr>
              <a:buSzPts val="1100"/>
              <a:buFont typeface="Arial"/>
              <a:buNone/>
            </a:pPr>
            <a:r>
              <a:rPr lang="en-US">
                <a:highlight>
                  <a:schemeClr val="lt1"/>
                </a:highlight>
                <a:latin typeface="Arial"/>
                <a:ea typeface="Arial"/>
                <a:cs typeface="Arial"/>
                <a:sym typeface="Arial"/>
              </a:rPr>
              <a:t>As you can see on the screen, there are many varying definitions of youth voice. All definitions include the same underlying meaning. This is that effective youth voice practice means listening to young people, valuing their ideas and giving them meaningful opportunities to be involved in decisions that affect them. </a:t>
            </a:r>
            <a:endParaRPr>
              <a:highlight>
                <a:srgbClr val="C6C6C6"/>
              </a:highlight>
              <a:latin typeface="Arial"/>
              <a:ea typeface="Arial"/>
              <a:cs typeface="Arial"/>
              <a:sym typeface="Arial"/>
            </a:endParaRPr>
          </a:p>
          <a:p>
            <a:pPr indent="0" lvl="0" marL="0" rtl="0" algn="l">
              <a:lnSpc>
                <a:spcPct val="115000"/>
              </a:lnSpc>
              <a:spcBef>
                <a:spcPts val="800"/>
              </a:spcBef>
              <a:spcAft>
                <a:spcPts val="0"/>
              </a:spcAft>
              <a:buClr>
                <a:schemeClr val="dk1"/>
              </a:buClr>
              <a:buSzPts val="1100"/>
              <a:buFont typeface="Arial"/>
              <a:buNone/>
            </a:pPr>
            <a:r>
              <a:rPr lang="en-US">
                <a:highlight>
                  <a:schemeClr val="lt1"/>
                </a:highlight>
                <a:latin typeface="Arial"/>
                <a:ea typeface="Arial"/>
                <a:cs typeface="Arial"/>
                <a:sym typeface="Arial"/>
              </a:rPr>
              <a:t>At Amplify, we define youth voice as young people have real influence, not just being heard, but helping design, shape, and lead change in projects, decisions, and organisations, as well as being able to see tangible impact of their involvement. </a:t>
            </a:r>
            <a:endParaRPr>
              <a:highlight>
                <a:srgbClr val="C6C6C6"/>
              </a:highlight>
              <a:latin typeface="Arial"/>
              <a:ea typeface="Arial"/>
              <a:cs typeface="Arial"/>
              <a:sym typeface="Arial"/>
            </a:endParaRPr>
          </a:p>
          <a:p>
            <a:pPr indent="0" lvl="0" marL="0" rtl="0" algn="l">
              <a:spcBef>
                <a:spcPts val="800"/>
              </a:spcBef>
              <a:spcAft>
                <a:spcPts val="0"/>
              </a:spcAft>
              <a:buClr>
                <a:schemeClr val="dk1"/>
              </a:buClr>
              <a:buSzPts val="1100"/>
              <a:buFont typeface="Arial"/>
              <a:buNone/>
            </a:pPr>
            <a:r>
              <a:t/>
            </a:r>
            <a:endParaRPr sz="1800">
              <a:solidFill>
                <a:srgbClr val="595959"/>
              </a:solidFill>
              <a:latin typeface="Arial"/>
              <a:ea typeface="Arial"/>
              <a:cs typeface="Arial"/>
              <a:sym typeface="Arial"/>
            </a:endParaRPr>
          </a:p>
          <a:p>
            <a:pPr indent="0" lvl="0" marL="0" rtl="0" algn="l">
              <a:lnSpc>
                <a:spcPct val="100000"/>
              </a:lnSpc>
              <a:spcBef>
                <a:spcPts val="0"/>
              </a:spcBef>
              <a:spcAft>
                <a:spcPts val="0"/>
              </a:spcAft>
              <a:buSzPts val="1400"/>
              <a:buNone/>
            </a:pPr>
            <a:r>
              <a:t/>
            </a:r>
            <a:endParaRPr/>
          </a:p>
        </p:txBody>
      </p:sp>
      <p:sp>
        <p:nvSpPr>
          <p:cNvPr id="120" name="Google Shape;120;p5: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1" name="Shape 621"/>
        <p:cNvGrpSpPr/>
        <p:nvPr/>
      </p:nvGrpSpPr>
      <p:grpSpPr>
        <a:xfrm>
          <a:off x="0" y="0"/>
          <a:ext cx="0" cy="0"/>
          <a:chOff x="0" y="0"/>
          <a:chExt cx="0" cy="0"/>
        </a:xfrm>
      </p:grpSpPr>
      <p:sp>
        <p:nvSpPr>
          <p:cNvPr id="622" name="Google Shape;622;g3e386a3ef61_0_738: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Ava</a:t>
            </a:r>
            <a:endParaRPr/>
          </a:p>
          <a:p>
            <a:pPr indent="0" lvl="0" marL="0" rtl="0" algn="l">
              <a:lnSpc>
                <a:spcPct val="100000"/>
              </a:lnSpc>
              <a:spcBef>
                <a:spcPts val="0"/>
              </a:spcBef>
              <a:spcAft>
                <a:spcPts val="0"/>
              </a:spcAft>
              <a:buSzPts val="1400"/>
              <a:buNone/>
            </a:pPr>
            <a:r>
              <a:t/>
            </a:r>
            <a:endParaRPr/>
          </a:p>
          <a:p>
            <a:pPr indent="0" lvl="0" marL="0" rtl="0" algn="l">
              <a:lnSpc>
                <a:spcPct val="115000"/>
              </a:lnSpc>
              <a:spcBef>
                <a:spcPts val="1200"/>
              </a:spcBef>
              <a:spcAft>
                <a:spcPts val="0"/>
              </a:spcAft>
              <a:buClr>
                <a:schemeClr val="dk1"/>
              </a:buClr>
              <a:buSzPts val="1100"/>
              <a:buFont typeface="Arial"/>
              <a:buNone/>
            </a:pPr>
            <a:r>
              <a:rPr lang="en-US" sz="1800">
                <a:solidFill>
                  <a:srgbClr val="595959"/>
                </a:solidFill>
                <a:latin typeface="Arial"/>
                <a:ea typeface="Arial"/>
                <a:cs typeface="Arial"/>
                <a:sym typeface="Arial"/>
              </a:rPr>
              <a:t>As many of you have already spoke about during the breakout rooms feedback, if we try to move too quickly into the higher levels of youth voice without getting the foundations right, it can create real challenges.</a:t>
            </a:r>
            <a:endParaRPr sz="1800">
              <a:solidFill>
                <a:srgbClr val="595959"/>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800">
                <a:solidFill>
                  <a:srgbClr val="595959"/>
                </a:solidFill>
                <a:latin typeface="Arial"/>
                <a:ea typeface="Arial"/>
                <a:cs typeface="Arial"/>
                <a:sym typeface="Arial"/>
              </a:rPr>
              <a:t>When trust isn’t properly in place, young people can start to feel pressured or overwhelmed, and instead of engaging, they may begin to withdraw.</a:t>
            </a:r>
            <a:endParaRPr sz="1800">
              <a:solidFill>
                <a:srgbClr val="595959"/>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800">
                <a:solidFill>
                  <a:srgbClr val="595959"/>
                </a:solidFill>
                <a:latin typeface="Arial"/>
                <a:ea typeface="Arial"/>
                <a:cs typeface="Arial"/>
                <a:sym typeface="Arial"/>
              </a:rPr>
              <a:t>They might also not have enough clarity or understanding to contribute in a meaningful way, which can lead to participation feeling quite tokenistic.</a:t>
            </a:r>
            <a:endParaRPr sz="1800">
              <a:solidFill>
                <a:srgbClr val="595959"/>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800">
                <a:solidFill>
                  <a:srgbClr val="595959"/>
                </a:solidFill>
                <a:latin typeface="Arial"/>
                <a:ea typeface="Arial"/>
                <a:cs typeface="Arial"/>
                <a:sym typeface="Arial"/>
              </a:rPr>
              <a:t>Over time, that can damage trust rather than build it, and young people may end up feeling like they don’t really have any power or influence in what’s happening.</a:t>
            </a:r>
            <a:endParaRPr sz="1800">
              <a:solidFill>
                <a:srgbClr val="595959"/>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800">
                <a:solidFill>
                  <a:srgbClr val="595959"/>
                </a:solidFill>
                <a:latin typeface="Arial"/>
                <a:ea typeface="Arial"/>
                <a:cs typeface="Arial"/>
                <a:sym typeface="Arial"/>
              </a:rPr>
              <a:t>It’s a good reminder that taking time to build those early foundations properly really matters.</a:t>
            </a:r>
            <a:endParaRPr sz="1800">
              <a:solidFill>
                <a:srgbClr val="595959"/>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t/>
            </a:r>
            <a:endParaRPr sz="1800">
              <a:solidFill>
                <a:srgbClr val="595959"/>
              </a:solidFill>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623" name="Google Shape;623;g3e386a3ef61_0_738:notes"/>
          <p:cNvSpPr/>
          <p:nvPr>
            <p:ph idx="2"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6" name="Shape 636"/>
        <p:cNvGrpSpPr/>
        <p:nvPr/>
      </p:nvGrpSpPr>
      <p:grpSpPr>
        <a:xfrm>
          <a:off x="0" y="0"/>
          <a:ext cx="0" cy="0"/>
          <a:chOff x="0" y="0"/>
          <a:chExt cx="0" cy="0"/>
        </a:xfrm>
      </p:grpSpPr>
      <p:sp>
        <p:nvSpPr>
          <p:cNvPr id="637" name="Google Shape;637;g3e386a3ef61_0_766: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Ava </a:t>
            </a:r>
            <a:endParaRPr/>
          </a:p>
          <a:p>
            <a:pPr indent="0" lvl="0" marL="0" rtl="0" algn="l">
              <a:lnSpc>
                <a:spcPct val="100000"/>
              </a:lnSpc>
              <a:spcBef>
                <a:spcPts val="0"/>
              </a:spcBef>
              <a:spcAft>
                <a:spcPts val="0"/>
              </a:spcAft>
              <a:buSzPts val="1400"/>
              <a:buNone/>
            </a:pPr>
            <a:r>
              <a:t/>
            </a:r>
            <a:endParaRPr/>
          </a:p>
          <a:p>
            <a:pPr indent="0" lvl="0" marL="0" rtl="0" algn="l">
              <a:spcBef>
                <a:spcPts val="0"/>
              </a:spcBef>
              <a:spcAft>
                <a:spcPts val="0"/>
              </a:spcAft>
              <a:buClr>
                <a:schemeClr val="dk1"/>
              </a:buClr>
              <a:buSzPts val="2800"/>
              <a:buFont typeface="Arial"/>
              <a:buNone/>
            </a:pPr>
            <a:r>
              <a:rPr lang="en-US" sz="1800">
                <a:solidFill>
                  <a:srgbClr val="595959"/>
                </a:solidFill>
                <a:latin typeface="Arial"/>
                <a:ea typeface="Arial"/>
                <a:cs typeface="Arial"/>
                <a:sym typeface="Arial"/>
              </a:rPr>
              <a:t>The key message to remember is build the foundations, take time, support the young people, listen, act, give feedback and then move onto the next block. Step by step we build real youth voice that is authentic and lasts. </a:t>
            </a:r>
            <a:endParaRPr sz="1800">
              <a:solidFill>
                <a:srgbClr val="595959"/>
              </a:solidFill>
              <a:latin typeface="Arial"/>
              <a:ea typeface="Arial"/>
              <a:cs typeface="Arial"/>
              <a:sym typeface="Arial"/>
            </a:endParaRPr>
          </a:p>
          <a:p>
            <a:pPr indent="0" lvl="0" marL="0" rtl="0" algn="l">
              <a:lnSpc>
                <a:spcPct val="100000"/>
              </a:lnSpc>
              <a:spcBef>
                <a:spcPts val="0"/>
              </a:spcBef>
              <a:spcAft>
                <a:spcPts val="0"/>
              </a:spcAft>
              <a:buSzPts val="1400"/>
              <a:buNone/>
            </a:pPr>
            <a:r>
              <a:t/>
            </a:r>
            <a:endParaRPr/>
          </a:p>
        </p:txBody>
      </p:sp>
      <p:sp>
        <p:nvSpPr>
          <p:cNvPr id="638" name="Google Shape;638;g3e386a3ef61_0_766:notes"/>
          <p:cNvSpPr/>
          <p:nvPr>
            <p:ph idx="2"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3" name="Shape 653"/>
        <p:cNvGrpSpPr/>
        <p:nvPr/>
      </p:nvGrpSpPr>
      <p:grpSpPr>
        <a:xfrm>
          <a:off x="0" y="0"/>
          <a:ext cx="0" cy="0"/>
          <a:chOff x="0" y="0"/>
          <a:chExt cx="0" cy="0"/>
        </a:xfrm>
      </p:grpSpPr>
      <p:sp>
        <p:nvSpPr>
          <p:cNvPr id="654" name="Google Shape;654;g3e386a3ef61_0_786: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Jess</a:t>
            </a:r>
            <a:endParaRPr/>
          </a:p>
        </p:txBody>
      </p:sp>
      <p:sp>
        <p:nvSpPr>
          <p:cNvPr id="655" name="Google Shape;655;g3e386a3ef61_0_786:notes"/>
          <p:cNvSpPr/>
          <p:nvPr>
            <p:ph idx="2"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8" name="Shape 668"/>
        <p:cNvGrpSpPr/>
        <p:nvPr/>
      </p:nvGrpSpPr>
      <p:grpSpPr>
        <a:xfrm>
          <a:off x="0" y="0"/>
          <a:ext cx="0" cy="0"/>
          <a:chOff x="0" y="0"/>
          <a:chExt cx="0" cy="0"/>
        </a:xfrm>
      </p:grpSpPr>
      <p:sp>
        <p:nvSpPr>
          <p:cNvPr id="669" name="Google Shape;669;g3e386a3ef61_0_804: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Jess</a:t>
            </a:r>
            <a:endParaRPr/>
          </a:p>
        </p:txBody>
      </p:sp>
      <p:sp>
        <p:nvSpPr>
          <p:cNvPr id="670" name="Google Shape;670;g3e386a3ef61_0_804:notes"/>
          <p:cNvSpPr/>
          <p:nvPr>
            <p:ph idx="2"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5" name="Shape 695"/>
        <p:cNvGrpSpPr/>
        <p:nvPr/>
      </p:nvGrpSpPr>
      <p:grpSpPr>
        <a:xfrm>
          <a:off x="0" y="0"/>
          <a:ext cx="0" cy="0"/>
          <a:chOff x="0" y="0"/>
          <a:chExt cx="0" cy="0"/>
        </a:xfrm>
      </p:grpSpPr>
      <p:sp>
        <p:nvSpPr>
          <p:cNvPr id="696" name="Google Shape;696;g3e386a3ef61_0_831: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Jess</a:t>
            </a:r>
            <a:endParaRPr/>
          </a:p>
        </p:txBody>
      </p:sp>
      <p:sp>
        <p:nvSpPr>
          <p:cNvPr id="697" name="Google Shape;697;g3e386a3ef61_0_831:notes"/>
          <p:cNvSpPr/>
          <p:nvPr>
            <p:ph idx="2"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6" name="Shape 716"/>
        <p:cNvGrpSpPr/>
        <p:nvPr/>
      </p:nvGrpSpPr>
      <p:grpSpPr>
        <a:xfrm>
          <a:off x="0" y="0"/>
          <a:ext cx="0" cy="0"/>
          <a:chOff x="0" y="0"/>
          <a:chExt cx="0" cy="0"/>
        </a:xfrm>
      </p:grpSpPr>
      <p:sp>
        <p:nvSpPr>
          <p:cNvPr id="717" name="Google Shape;717;g3e386a3ef61_0_866: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Ava</a:t>
            </a:r>
            <a:endParaRPr/>
          </a:p>
          <a:p>
            <a:pPr indent="0" lvl="0" marL="0" rtl="0" algn="l">
              <a:lnSpc>
                <a:spcPct val="100000"/>
              </a:lnSpc>
              <a:spcBef>
                <a:spcPts val="0"/>
              </a:spcBef>
              <a:spcAft>
                <a:spcPts val="0"/>
              </a:spcAft>
              <a:buSzPts val="1400"/>
              <a:buNone/>
            </a:pPr>
            <a:r>
              <a:t/>
            </a:r>
            <a:endParaRPr/>
          </a:p>
          <a:p>
            <a:pPr indent="0" lvl="0" marL="0" rtl="0" algn="l">
              <a:lnSpc>
                <a:spcPct val="115000"/>
              </a:lnSpc>
              <a:spcBef>
                <a:spcPts val="1200"/>
              </a:spcBef>
              <a:spcAft>
                <a:spcPts val="0"/>
              </a:spcAft>
              <a:buClr>
                <a:schemeClr val="dk1"/>
              </a:buClr>
              <a:buSzPts val="1100"/>
              <a:buFont typeface="Arial"/>
              <a:buNone/>
            </a:pPr>
            <a:r>
              <a:rPr lang="en-US" sz="1800">
                <a:solidFill>
                  <a:srgbClr val="595959"/>
                </a:solidFill>
                <a:latin typeface="Arial"/>
                <a:ea typeface="Arial"/>
                <a:cs typeface="Arial"/>
                <a:sym typeface="Arial"/>
              </a:rPr>
              <a:t>As I’m sure you all know, ice breakers are simple activities designed to help a group of participants feel more at ease at the start of a session. They can help people feel more relaxed and comfortable in the space, especially if they don’t know each other well.</a:t>
            </a:r>
            <a:endParaRPr sz="1800">
              <a:solidFill>
                <a:srgbClr val="595959"/>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800">
                <a:solidFill>
                  <a:srgbClr val="595959"/>
                </a:solidFill>
                <a:latin typeface="Arial"/>
                <a:ea typeface="Arial"/>
                <a:cs typeface="Arial"/>
                <a:sym typeface="Arial"/>
              </a:rPr>
              <a:t>Overall, they create a more positive and welcoming environment, which makes sessions more engaging and supports relationship building. Most importantly, they can also be the first step in beginning to build trust within a group - which as we have already seen is the foundation to successful youth voice.</a:t>
            </a:r>
            <a:endParaRPr sz="1800">
              <a:solidFill>
                <a:srgbClr val="595959"/>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t/>
            </a:r>
            <a:endParaRPr sz="1800">
              <a:solidFill>
                <a:srgbClr val="595959"/>
              </a:solidFill>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718" name="Google Shape;718;g3e386a3ef61_0_866:notes"/>
          <p:cNvSpPr/>
          <p:nvPr>
            <p:ph idx="2"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3" name="Shape 733"/>
        <p:cNvGrpSpPr/>
        <p:nvPr/>
      </p:nvGrpSpPr>
      <p:grpSpPr>
        <a:xfrm>
          <a:off x="0" y="0"/>
          <a:ext cx="0" cy="0"/>
          <a:chOff x="0" y="0"/>
          <a:chExt cx="0" cy="0"/>
        </a:xfrm>
      </p:grpSpPr>
      <p:sp>
        <p:nvSpPr>
          <p:cNvPr id="734" name="Google Shape;734;g3e386a3ef61_0_883: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Ava</a:t>
            </a:r>
            <a:endParaRPr/>
          </a:p>
          <a:p>
            <a:pPr indent="0" lvl="0" marL="0" rtl="0" algn="l">
              <a:lnSpc>
                <a:spcPct val="100000"/>
              </a:lnSpc>
              <a:spcBef>
                <a:spcPts val="0"/>
              </a:spcBef>
              <a:spcAft>
                <a:spcPts val="0"/>
              </a:spcAft>
              <a:buSzPts val="1400"/>
              <a:buNone/>
            </a:pPr>
            <a:r>
              <a:t/>
            </a:r>
            <a:endParaRPr/>
          </a:p>
          <a:p>
            <a:pPr indent="0" lvl="0" marL="0" rtl="0" algn="l">
              <a:lnSpc>
                <a:spcPct val="115000"/>
              </a:lnSpc>
              <a:spcBef>
                <a:spcPts val="0"/>
              </a:spcBef>
              <a:spcAft>
                <a:spcPts val="0"/>
              </a:spcAft>
              <a:buClr>
                <a:schemeClr val="dk1"/>
              </a:buClr>
              <a:buSzPts val="1100"/>
              <a:buFont typeface="Arial"/>
              <a:buNone/>
            </a:pPr>
            <a:r>
              <a:rPr lang="en-US" sz="1800">
                <a:solidFill>
                  <a:srgbClr val="595959"/>
                </a:solidFill>
                <a:highlight>
                  <a:schemeClr val="lt1"/>
                </a:highlight>
                <a:latin typeface="Arial"/>
                <a:ea typeface="Arial"/>
                <a:cs typeface="Arial"/>
                <a:sym typeface="Arial"/>
              </a:rPr>
              <a:t>To make ice breakers effective, just make sure they</a:t>
            </a:r>
            <a:r>
              <a:rPr lang="en-US" sz="1800">
                <a:solidFill>
                  <a:srgbClr val="595959"/>
                </a:solidFill>
                <a:highlight>
                  <a:srgbClr val="C6C6C6"/>
                </a:highlight>
                <a:latin typeface="Arial"/>
                <a:ea typeface="Arial"/>
                <a:cs typeface="Arial"/>
                <a:sym typeface="Arial"/>
              </a:rPr>
              <a:t> </a:t>
            </a:r>
            <a:endParaRPr sz="1800">
              <a:solidFill>
                <a:srgbClr val="595959"/>
              </a:solidFill>
              <a:highlight>
                <a:srgbClr val="C6C6C6"/>
              </a:highlight>
              <a:latin typeface="Arial"/>
              <a:ea typeface="Arial"/>
              <a:cs typeface="Arial"/>
              <a:sym typeface="Arial"/>
            </a:endParaRPr>
          </a:p>
          <a:p>
            <a:pPr indent="-342900" lvl="0" marL="685800" rtl="0" algn="l">
              <a:lnSpc>
                <a:spcPct val="115000"/>
              </a:lnSpc>
              <a:spcBef>
                <a:spcPts val="1200"/>
              </a:spcBef>
              <a:spcAft>
                <a:spcPts val="0"/>
              </a:spcAft>
              <a:buClr>
                <a:schemeClr val="dk1"/>
              </a:buClr>
              <a:buSzPts val="1800"/>
              <a:buFont typeface="Arial"/>
              <a:buChar char="●"/>
            </a:pPr>
            <a:r>
              <a:rPr lang="en-US" sz="1800">
                <a:solidFill>
                  <a:srgbClr val="595959"/>
                </a:solidFill>
                <a:highlight>
                  <a:schemeClr val="lt1"/>
                </a:highlight>
                <a:latin typeface="Arial"/>
                <a:ea typeface="Arial"/>
                <a:cs typeface="Arial"/>
                <a:sym typeface="Arial"/>
              </a:rPr>
              <a:t>Last no longer than 10 minutes</a:t>
            </a:r>
            <a:r>
              <a:rPr lang="en-US" sz="1800">
                <a:solidFill>
                  <a:srgbClr val="595959"/>
                </a:solidFill>
                <a:highlight>
                  <a:srgbClr val="C6C6C6"/>
                </a:highlight>
                <a:latin typeface="Arial"/>
                <a:ea typeface="Arial"/>
                <a:cs typeface="Arial"/>
                <a:sym typeface="Arial"/>
              </a:rPr>
              <a:t> </a:t>
            </a:r>
            <a:endParaRPr sz="1800">
              <a:solidFill>
                <a:srgbClr val="595959"/>
              </a:solidFill>
              <a:highlight>
                <a:srgbClr val="C6C6C6"/>
              </a:highlight>
              <a:latin typeface="Arial"/>
              <a:ea typeface="Arial"/>
              <a:cs typeface="Arial"/>
              <a:sym typeface="Arial"/>
            </a:endParaRPr>
          </a:p>
          <a:p>
            <a:pPr indent="-342900" lvl="0" marL="685800" rtl="0" algn="l">
              <a:lnSpc>
                <a:spcPct val="115000"/>
              </a:lnSpc>
              <a:spcBef>
                <a:spcPts val="0"/>
              </a:spcBef>
              <a:spcAft>
                <a:spcPts val="0"/>
              </a:spcAft>
              <a:buClr>
                <a:schemeClr val="dk1"/>
              </a:buClr>
              <a:buSzPts val="1800"/>
              <a:buFont typeface="Arial"/>
              <a:buChar char="●"/>
            </a:pPr>
            <a:r>
              <a:rPr lang="en-US" sz="1800">
                <a:solidFill>
                  <a:srgbClr val="595959"/>
                </a:solidFill>
                <a:highlight>
                  <a:schemeClr val="lt1"/>
                </a:highlight>
                <a:latin typeface="Arial"/>
                <a:ea typeface="Arial"/>
                <a:cs typeface="Arial"/>
                <a:sym typeface="Arial"/>
              </a:rPr>
              <a:t>Include all members</a:t>
            </a:r>
            <a:r>
              <a:rPr lang="en-US" sz="1800">
                <a:solidFill>
                  <a:srgbClr val="595959"/>
                </a:solidFill>
                <a:highlight>
                  <a:srgbClr val="C6C6C6"/>
                </a:highlight>
                <a:latin typeface="Arial"/>
                <a:ea typeface="Arial"/>
                <a:cs typeface="Arial"/>
                <a:sym typeface="Arial"/>
              </a:rPr>
              <a:t> </a:t>
            </a:r>
            <a:endParaRPr sz="1800">
              <a:solidFill>
                <a:srgbClr val="595959"/>
              </a:solidFill>
              <a:highlight>
                <a:srgbClr val="C6C6C6"/>
              </a:highlight>
              <a:latin typeface="Arial"/>
              <a:ea typeface="Arial"/>
              <a:cs typeface="Arial"/>
              <a:sym typeface="Arial"/>
            </a:endParaRPr>
          </a:p>
          <a:p>
            <a:pPr indent="-342900" lvl="0" marL="685800" rtl="0" algn="l">
              <a:lnSpc>
                <a:spcPct val="115000"/>
              </a:lnSpc>
              <a:spcBef>
                <a:spcPts val="0"/>
              </a:spcBef>
              <a:spcAft>
                <a:spcPts val="0"/>
              </a:spcAft>
              <a:buClr>
                <a:schemeClr val="dk1"/>
              </a:buClr>
              <a:buSzPts val="1800"/>
              <a:buFont typeface="Arial"/>
              <a:buChar char="●"/>
            </a:pPr>
            <a:r>
              <a:rPr lang="en-US" sz="1800">
                <a:solidFill>
                  <a:srgbClr val="595959"/>
                </a:solidFill>
                <a:highlight>
                  <a:schemeClr val="lt1"/>
                </a:highlight>
                <a:latin typeface="Arial"/>
                <a:ea typeface="Arial"/>
                <a:cs typeface="Arial"/>
                <a:sym typeface="Arial"/>
              </a:rPr>
              <a:t>Are appropriate for the group</a:t>
            </a:r>
            <a:r>
              <a:rPr lang="en-US" sz="1800">
                <a:solidFill>
                  <a:srgbClr val="595959"/>
                </a:solidFill>
                <a:highlight>
                  <a:srgbClr val="C6C6C6"/>
                </a:highlight>
                <a:latin typeface="Arial"/>
                <a:ea typeface="Arial"/>
                <a:cs typeface="Arial"/>
                <a:sym typeface="Arial"/>
              </a:rPr>
              <a:t> </a:t>
            </a:r>
            <a:endParaRPr sz="1800">
              <a:solidFill>
                <a:srgbClr val="595959"/>
              </a:solidFill>
              <a:highlight>
                <a:srgbClr val="C6C6C6"/>
              </a:highlight>
              <a:latin typeface="Arial"/>
              <a:ea typeface="Arial"/>
              <a:cs typeface="Arial"/>
              <a:sym typeface="Arial"/>
            </a:endParaRPr>
          </a:p>
          <a:p>
            <a:pPr indent="-342900" lvl="0" marL="685800" rtl="0" algn="l">
              <a:lnSpc>
                <a:spcPct val="115000"/>
              </a:lnSpc>
              <a:spcBef>
                <a:spcPts val="0"/>
              </a:spcBef>
              <a:spcAft>
                <a:spcPts val="0"/>
              </a:spcAft>
              <a:buClr>
                <a:schemeClr val="dk1"/>
              </a:buClr>
              <a:buSzPts val="1800"/>
              <a:buFont typeface="Arial"/>
              <a:buChar char="●"/>
            </a:pPr>
            <a:r>
              <a:rPr lang="en-US" sz="1800">
                <a:solidFill>
                  <a:srgbClr val="595959"/>
                </a:solidFill>
                <a:highlight>
                  <a:schemeClr val="lt1"/>
                </a:highlight>
                <a:latin typeface="Arial"/>
                <a:ea typeface="Arial"/>
                <a:cs typeface="Arial"/>
                <a:sym typeface="Arial"/>
              </a:rPr>
              <a:t>Have clear instructions and demonstrations</a:t>
            </a:r>
            <a:r>
              <a:rPr lang="en-US" sz="1800">
                <a:solidFill>
                  <a:srgbClr val="595959"/>
                </a:solidFill>
                <a:highlight>
                  <a:srgbClr val="C6C6C6"/>
                </a:highlight>
                <a:latin typeface="Arial"/>
                <a:ea typeface="Arial"/>
                <a:cs typeface="Arial"/>
                <a:sym typeface="Arial"/>
              </a:rPr>
              <a:t> </a:t>
            </a:r>
            <a:endParaRPr sz="1800">
              <a:solidFill>
                <a:srgbClr val="595959"/>
              </a:solidFill>
              <a:highlight>
                <a:srgbClr val="C6C6C6"/>
              </a:highlight>
              <a:latin typeface="Arial"/>
              <a:ea typeface="Arial"/>
              <a:cs typeface="Arial"/>
              <a:sym typeface="Arial"/>
            </a:endParaRPr>
          </a:p>
          <a:p>
            <a:pPr indent="-342900" lvl="0" marL="685800" rtl="0" algn="l">
              <a:lnSpc>
                <a:spcPct val="115000"/>
              </a:lnSpc>
              <a:spcBef>
                <a:spcPts val="0"/>
              </a:spcBef>
              <a:spcAft>
                <a:spcPts val="0"/>
              </a:spcAft>
              <a:buClr>
                <a:schemeClr val="dk1"/>
              </a:buClr>
              <a:buSzPts val="1800"/>
              <a:buFont typeface="Arial"/>
              <a:buChar char="●"/>
            </a:pPr>
            <a:r>
              <a:rPr lang="en-US" sz="1800">
                <a:solidFill>
                  <a:srgbClr val="595959"/>
                </a:solidFill>
                <a:highlight>
                  <a:schemeClr val="lt1"/>
                </a:highlight>
                <a:latin typeface="Arial"/>
                <a:ea typeface="Arial"/>
                <a:cs typeface="Arial"/>
                <a:sym typeface="Arial"/>
              </a:rPr>
              <a:t>Are adaptable to your groups needs</a:t>
            </a:r>
            <a:r>
              <a:rPr lang="en-US" sz="1800">
                <a:solidFill>
                  <a:srgbClr val="595959"/>
                </a:solidFill>
                <a:highlight>
                  <a:srgbClr val="C6C6C6"/>
                </a:highlight>
                <a:latin typeface="Arial"/>
                <a:ea typeface="Arial"/>
                <a:cs typeface="Arial"/>
                <a:sym typeface="Arial"/>
              </a:rPr>
              <a:t> </a:t>
            </a:r>
            <a:endParaRPr sz="1800">
              <a:solidFill>
                <a:srgbClr val="595959"/>
              </a:solidFill>
              <a:highlight>
                <a:srgbClr val="C6C6C6"/>
              </a:highlight>
              <a:latin typeface="Arial"/>
              <a:ea typeface="Arial"/>
              <a:cs typeface="Arial"/>
              <a:sym typeface="Arial"/>
            </a:endParaRPr>
          </a:p>
          <a:p>
            <a:pPr indent="-342900" lvl="0" marL="685800" rtl="0" algn="l">
              <a:lnSpc>
                <a:spcPct val="115000"/>
              </a:lnSpc>
              <a:spcBef>
                <a:spcPts val="0"/>
              </a:spcBef>
              <a:spcAft>
                <a:spcPts val="0"/>
              </a:spcAft>
              <a:buClr>
                <a:schemeClr val="dk1"/>
              </a:buClr>
              <a:buSzPts val="1800"/>
              <a:buFont typeface="Arial"/>
              <a:buChar char="●"/>
            </a:pPr>
            <a:r>
              <a:rPr lang="en-US" sz="1800">
                <a:solidFill>
                  <a:srgbClr val="595959"/>
                </a:solidFill>
                <a:highlight>
                  <a:schemeClr val="lt1"/>
                </a:highlight>
                <a:latin typeface="Arial"/>
                <a:ea typeface="Arial"/>
                <a:cs typeface="Arial"/>
                <a:sym typeface="Arial"/>
              </a:rPr>
              <a:t>And link to the session topic where possible </a:t>
            </a:r>
            <a:r>
              <a:rPr lang="en-US" sz="1800">
                <a:solidFill>
                  <a:srgbClr val="595959"/>
                </a:solidFill>
                <a:highlight>
                  <a:srgbClr val="C6C6C6"/>
                </a:highlight>
                <a:latin typeface="Arial"/>
                <a:ea typeface="Arial"/>
                <a:cs typeface="Arial"/>
                <a:sym typeface="Arial"/>
              </a:rPr>
              <a:t> </a:t>
            </a:r>
            <a:endParaRPr sz="1800">
              <a:solidFill>
                <a:srgbClr val="595959"/>
              </a:solidFill>
              <a:highlight>
                <a:srgbClr val="C6C6C6"/>
              </a:highlight>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US">
                <a:highlight>
                  <a:srgbClr val="C6C6C6"/>
                </a:highlight>
                <a:latin typeface="Arial"/>
                <a:ea typeface="Arial"/>
                <a:cs typeface="Arial"/>
                <a:sym typeface="Arial"/>
              </a:rPr>
              <a:t> </a:t>
            </a:r>
            <a:endParaRPr>
              <a:highlight>
                <a:srgbClr val="C6C6C6"/>
              </a:highlight>
              <a:latin typeface="Arial"/>
              <a:ea typeface="Arial"/>
              <a:cs typeface="Arial"/>
              <a:sym typeface="Arial"/>
            </a:endParaRPr>
          </a:p>
          <a:p>
            <a:pPr indent="0" lvl="0" marL="0" rtl="0" algn="l">
              <a:lnSpc>
                <a:spcPct val="115000"/>
              </a:lnSpc>
              <a:spcBef>
                <a:spcPts val="800"/>
              </a:spcBef>
              <a:spcAft>
                <a:spcPts val="0"/>
              </a:spcAft>
              <a:buClr>
                <a:schemeClr val="dk1"/>
              </a:buClr>
              <a:buSzPts val="1100"/>
              <a:buFont typeface="Arial"/>
              <a:buNone/>
            </a:pPr>
            <a:r>
              <a:t/>
            </a:r>
            <a:endParaRPr sz="1800">
              <a:solidFill>
                <a:srgbClr val="595959"/>
              </a:solidFill>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735" name="Google Shape;735;g3e386a3ef61_0_883:notes"/>
          <p:cNvSpPr/>
          <p:nvPr>
            <p:ph idx="2"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1" name="Shape 761"/>
        <p:cNvGrpSpPr/>
        <p:nvPr/>
      </p:nvGrpSpPr>
      <p:grpSpPr>
        <a:xfrm>
          <a:off x="0" y="0"/>
          <a:ext cx="0" cy="0"/>
          <a:chOff x="0" y="0"/>
          <a:chExt cx="0" cy="0"/>
        </a:xfrm>
      </p:grpSpPr>
      <p:sp>
        <p:nvSpPr>
          <p:cNvPr id="762" name="Google Shape;762;g3e386a3ef61_0_941: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Ava</a:t>
            </a:r>
            <a:endParaRPr/>
          </a:p>
          <a:p>
            <a:pPr indent="0" lvl="0" marL="0" rtl="0" algn="l">
              <a:lnSpc>
                <a:spcPct val="100000"/>
              </a:lnSpc>
              <a:spcBef>
                <a:spcPts val="0"/>
              </a:spcBef>
              <a:spcAft>
                <a:spcPts val="0"/>
              </a:spcAft>
              <a:buSzPts val="1400"/>
              <a:buNone/>
            </a:pPr>
            <a:r>
              <a:t/>
            </a:r>
            <a:endParaRPr/>
          </a:p>
          <a:p>
            <a:pPr indent="0" lvl="0" marL="0" rtl="0" algn="l">
              <a:lnSpc>
                <a:spcPct val="115000"/>
              </a:lnSpc>
              <a:spcBef>
                <a:spcPts val="1200"/>
              </a:spcBef>
              <a:spcAft>
                <a:spcPts val="0"/>
              </a:spcAft>
              <a:buClr>
                <a:schemeClr val="dk1"/>
              </a:buClr>
              <a:buSzPts val="1100"/>
              <a:buFont typeface="Arial"/>
              <a:buNone/>
            </a:pPr>
            <a:r>
              <a:rPr lang="en-US" sz="1800">
                <a:solidFill>
                  <a:srgbClr val="595959"/>
                </a:solidFill>
                <a:latin typeface="Arial"/>
                <a:ea typeface="Arial"/>
                <a:cs typeface="Arial"/>
                <a:sym typeface="Arial"/>
              </a:rPr>
              <a:t>We’ve also put together a toolkit for everyone attending the training, which includes a range of ice breaker ideas. These have been co-designed with young people as part of the Amplify programme.</a:t>
            </a:r>
            <a:endParaRPr sz="1800">
              <a:solidFill>
                <a:srgbClr val="595959"/>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800">
                <a:solidFill>
                  <a:srgbClr val="595959"/>
                </a:solidFill>
                <a:latin typeface="Arial"/>
                <a:ea typeface="Arial"/>
                <a:cs typeface="Arial"/>
                <a:sym typeface="Arial"/>
              </a:rPr>
              <a:t>They’re practical, flexible, and ready to use, whether you’re starting a first session with a new group or working with an established group that already knows each other.</a:t>
            </a:r>
            <a:endParaRPr sz="1800">
              <a:solidFill>
                <a:srgbClr val="595959"/>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800">
                <a:solidFill>
                  <a:srgbClr val="595959"/>
                </a:solidFill>
                <a:latin typeface="Arial"/>
                <a:ea typeface="Arial"/>
                <a:cs typeface="Arial"/>
                <a:sym typeface="Arial"/>
              </a:rPr>
              <a:t>The activities are also organised by how much time they take, so it’s easy to pick something that fits the space you have.</a:t>
            </a:r>
            <a:endParaRPr sz="1800">
              <a:solidFill>
                <a:srgbClr val="595959"/>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800">
                <a:solidFill>
                  <a:srgbClr val="595959"/>
                </a:solidFill>
                <a:highlight>
                  <a:srgbClr val="FFFF00"/>
                </a:highlight>
                <a:latin typeface="Arial"/>
                <a:ea typeface="Arial"/>
                <a:cs typeface="Arial"/>
                <a:sym typeface="Arial"/>
              </a:rPr>
              <a:t>PR note- share the screen and talk through the different sections of the toolkit</a:t>
            </a:r>
            <a:endParaRPr sz="1800">
              <a:solidFill>
                <a:srgbClr val="595959"/>
              </a:solidFill>
              <a:highlight>
                <a:srgbClr val="FFFF00"/>
              </a:highlight>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t/>
            </a:r>
            <a:endParaRPr sz="1800">
              <a:solidFill>
                <a:srgbClr val="595959"/>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t/>
            </a:r>
            <a:endParaRPr sz="1800">
              <a:solidFill>
                <a:srgbClr val="595959"/>
              </a:solidFill>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763" name="Google Shape;763;g3e386a3ef61_0_941:notes"/>
          <p:cNvSpPr/>
          <p:nvPr>
            <p:ph idx="2"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4" name="Shape 774"/>
        <p:cNvGrpSpPr/>
        <p:nvPr/>
      </p:nvGrpSpPr>
      <p:grpSpPr>
        <a:xfrm>
          <a:off x="0" y="0"/>
          <a:ext cx="0" cy="0"/>
          <a:chOff x="0" y="0"/>
          <a:chExt cx="0" cy="0"/>
        </a:xfrm>
      </p:grpSpPr>
      <p:sp>
        <p:nvSpPr>
          <p:cNvPr id="775" name="Google Shape;775;g3e386a3ef61_0_910: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Ava</a:t>
            </a:r>
            <a:endParaRPr/>
          </a:p>
          <a:p>
            <a:pPr indent="0" lvl="0" marL="0" rtl="0" algn="l">
              <a:lnSpc>
                <a:spcPct val="100000"/>
              </a:lnSpc>
              <a:spcBef>
                <a:spcPts val="0"/>
              </a:spcBef>
              <a:spcAft>
                <a:spcPts val="0"/>
              </a:spcAft>
              <a:buSzPts val="1400"/>
              <a:buNone/>
            </a:pPr>
            <a:r>
              <a:t/>
            </a:r>
            <a:endParaRPr/>
          </a:p>
          <a:p>
            <a:pPr indent="0" lvl="0" marL="0" rtl="0" algn="l">
              <a:lnSpc>
                <a:spcPct val="115000"/>
              </a:lnSpc>
              <a:spcBef>
                <a:spcPts val="1200"/>
              </a:spcBef>
              <a:spcAft>
                <a:spcPts val="0"/>
              </a:spcAft>
              <a:buClr>
                <a:schemeClr val="dk1"/>
              </a:buClr>
              <a:buSzPts val="1100"/>
              <a:buFont typeface="Arial"/>
              <a:buNone/>
            </a:pPr>
            <a:r>
              <a:rPr lang="en-US" sz="1800">
                <a:solidFill>
                  <a:srgbClr val="595959"/>
                </a:solidFill>
                <a:latin typeface="Arial"/>
                <a:ea typeface="Arial"/>
                <a:cs typeface="Arial"/>
                <a:sym typeface="Arial"/>
              </a:rPr>
              <a:t>Please feel free to scan the QR code to access the resource we have just shown.</a:t>
            </a:r>
            <a:endParaRPr sz="1800">
              <a:solidFill>
                <a:srgbClr val="595959"/>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800">
                <a:solidFill>
                  <a:srgbClr val="595959"/>
                </a:solidFill>
                <a:latin typeface="Arial"/>
                <a:ea typeface="Arial"/>
                <a:cs typeface="Arial"/>
                <a:sym typeface="Arial"/>
              </a:rPr>
              <a:t>I’ll give you all a second to do that before we move on. </a:t>
            </a:r>
            <a:endParaRPr sz="1800">
              <a:solidFill>
                <a:srgbClr val="595959"/>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t/>
            </a:r>
            <a:endParaRPr sz="1800">
              <a:solidFill>
                <a:srgbClr val="595959"/>
              </a:solidFill>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776" name="Google Shape;776;g3e386a3ef61_0_910:notes"/>
          <p:cNvSpPr/>
          <p:nvPr>
            <p:ph idx="2"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2" name="Shape 792"/>
        <p:cNvGrpSpPr/>
        <p:nvPr/>
      </p:nvGrpSpPr>
      <p:grpSpPr>
        <a:xfrm>
          <a:off x="0" y="0"/>
          <a:ext cx="0" cy="0"/>
          <a:chOff x="0" y="0"/>
          <a:chExt cx="0" cy="0"/>
        </a:xfrm>
      </p:grpSpPr>
      <p:sp>
        <p:nvSpPr>
          <p:cNvPr id="793" name="Google Shape;793;g3e386a3ef61_0_1028: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Jess</a:t>
            </a:r>
            <a:endParaRPr/>
          </a:p>
        </p:txBody>
      </p:sp>
      <p:sp>
        <p:nvSpPr>
          <p:cNvPr id="794" name="Google Shape;794;g3e386a3ef61_0_1028:notes"/>
          <p:cNvSpPr/>
          <p:nvPr>
            <p:ph idx="2"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6: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Ava</a:t>
            </a:r>
            <a:endParaRPr/>
          </a:p>
          <a:p>
            <a:pPr indent="0" lvl="0" marL="0" rtl="0" algn="l">
              <a:lnSpc>
                <a:spcPct val="100000"/>
              </a:lnSpc>
              <a:spcBef>
                <a:spcPts val="0"/>
              </a:spcBef>
              <a:spcAft>
                <a:spcPts val="0"/>
              </a:spcAft>
              <a:buSzPts val="1400"/>
              <a:buNone/>
            </a:pPr>
            <a:r>
              <a:t/>
            </a:r>
            <a:endParaRPr/>
          </a:p>
          <a:p>
            <a:pPr indent="0" lvl="0" marL="0" rtl="0" algn="l">
              <a:lnSpc>
                <a:spcPct val="115000"/>
              </a:lnSpc>
              <a:spcBef>
                <a:spcPts val="0"/>
              </a:spcBef>
              <a:spcAft>
                <a:spcPts val="0"/>
              </a:spcAft>
              <a:buClr>
                <a:schemeClr val="dk1"/>
              </a:buClr>
              <a:buSzPts val="1100"/>
              <a:buFont typeface="Arial"/>
              <a:buNone/>
            </a:pPr>
            <a:r>
              <a:rPr lang="en-US">
                <a:highlight>
                  <a:schemeClr val="lt1"/>
                </a:highlight>
                <a:latin typeface="Arial"/>
                <a:ea typeface="Arial"/>
                <a:cs typeface="Arial"/>
                <a:sym typeface="Arial"/>
              </a:rPr>
              <a:t>Listed here is a few examples of organisations and projects that have effectively implemented youth voice. I’m going to be briefly touching on each and hopefully they can give you all a better understanding of what good practice looks like.</a:t>
            </a:r>
            <a:r>
              <a:rPr lang="en-US">
                <a:highlight>
                  <a:srgbClr val="C6C6C6"/>
                </a:highlight>
                <a:latin typeface="Arial"/>
                <a:ea typeface="Arial"/>
                <a:cs typeface="Arial"/>
                <a:sym typeface="Arial"/>
              </a:rPr>
              <a:t> </a:t>
            </a:r>
            <a:endParaRPr>
              <a:highlight>
                <a:srgbClr val="C6C6C6"/>
              </a:highlight>
              <a:latin typeface="Arial"/>
              <a:ea typeface="Arial"/>
              <a:cs typeface="Arial"/>
              <a:sym typeface="Arial"/>
            </a:endParaRPr>
          </a:p>
          <a:p>
            <a:pPr indent="0" lvl="0" marL="0" rtl="0" algn="l">
              <a:lnSpc>
                <a:spcPct val="115000"/>
              </a:lnSpc>
              <a:spcBef>
                <a:spcPts val="800"/>
              </a:spcBef>
              <a:spcAft>
                <a:spcPts val="0"/>
              </a:spcAft>
              <a:buClr>
                <a:schemeClr val="dk1"/>
              </a:buClr>
              <a:buSzPts val="1100"/>
              <a:buFont typeface="Arial"/>
              <a:buNone/>
            </a:pPr>
            <a:r>
              <a:rPr lang="en-US">
                <a:highlight>
                  <a:schemeClr val="lt1"/>
                </a:highlight>
                <a:latin typeface="Arial"/>
                <a:ea typeface="Arial"/>
                <a:cs typeface="Arial"/>
                <a:sym typeface="Arial"/>
              </a:rPr>
              <a:t>Peer Action Collective (PAC) - This project looked at youth violence across the United Kingdom. This is a strong example of good youth voice as young people were involved at every stage of the project. This was a peer research project which aims to understand what is needed to help young people live a life free from violence and put what is learnt into action. Young people hired as Peer Researchers interviewed and listened to other young people, helping to make sure experiences were understood from a genuine perspective. PAC placed young people at the centre of their work, with young people carrying out research, writing reports, making recommendations, and helping deliver real social action and change.</a:t>
            </a:r>
            <a:r>
              <a:rPr lang="en-US">
                <a:highlight>
                  <a:srgbClr val="C6C6C6"/>
                </a:highlight>
                <a:latin typeface="Arial"/>
                <a:ea typeface="Arial"/>
                <a:cs typeface="Arial"/>
                <a:sym typeface="Arial"/>
              </a:rPr>
              <a:t> </a:t>
            </a:r>
            <a:endParaRPr>
              <a:highlight>
                <a:srgbClr val="C6C6C6"/>
              </a:highlight>
              <a:latin typeface="Arial"/>
              <a:ea typeface="Arial"/>
              <a:cs typeface="Arial"/>
              <a:sym typeface="Arial"/>
            </a:endParaRPr>
          </a:p>
          <a:p>
            <a:pPr indent="0" lvl="0" marL="0" rtl="0" algn="l">
              <a:lnSpc>
                <a:spcPct val="115000"/>
              </a:lnSpc>
              <a:spcBef>
                <a:spcPts val="800"/>
              </a:spcBef>
              <a:spcAft>
                <a:spcPts val="0"/>
              </a:spcAft>
              <a:buClr>
                <a:schemeClr val="dk1"/>
              </a:buClr>
              <a:buSzPts val="1100"/>
              <a:buFont typeface="Arial"/>
              <a:buNone/>
            </a:pPr>
            <a:r>
              <a:rPr lang="en-US">
                <a:highlight>
                  <a:schemeClr val="lt1"/>
                </a:highlight>
                <a:latin typeface="Arial"/>
                <a:ea typeface="Arial"/>
                <a:cs typeface="Arial"/>
                <a:sym typeface="Arial"/>
              </a:rPr>
              <a:t>The Key is another good example because they support and fund young people to create and develop projects that matter to them personally and an opportunity to turn their ideas into reality. This gives the young people ownership and responsibility over their project. </a:t>
            </a:r>
            <a:endParaRPr>
              <a:highlight>
                <a:srgbClr val="C6C6C6"/>
              </a:highlight>
              <a:latin typeface="Arial"/>
              <a:ea typeface="Arial"/>
              <a:cs typeface="Arial"/>
              <a:sym typeface="Arial"/>
            </a:endParaRPr>
          </a:p>
          <a:p>
            <a:pPr indent="0" lvl="0" marL="0" rtl="0" algn="l">
              <a:lnSpc>
                <a:spcPct val="115000"/>
              </a:lnSpc>
              <a:spcBef>
                <a:spcPts val="800"/>
              </a:spcBef>
              <a:spcAft>
                <a:spcPts val="0"/>
              </a:spcAft>
              <a:buClr>
                <a:schemeClr val="dk1"/>
              </a:buClr>
              <a:buSzPts val="1100"/>
              <a:buFont typeface="Arial"/>
              <a:buNone/>
            </a:pPr>
            <a:r>
              <a:rPr lang="en-US">
                <a:highlight>
                  <a:schemeClr val="lt1"/>
                </a:highlight>
                <a:latin typeface="Arial"/>
                <a:ea typeface="Arial"/>
                <a:cs typeface="Arial"/>
                <a:sym typeface="Arial"/>
              </a:rPr>
              <a:t>The All-Child research project also showed good youth voice by involving a wide range of young people from different schools and backgrounds. The project focused on topics that young people themselves identified as important, and they were involved throughout the interviews and evaluation process.</a:t>
            </a:r>
            <a:r>
              <a:rPr lang="en-US">
                <a:highlight>
                  <a:srgbClr val="C6C6C6"/>
                </a:highlight>
                <a:latin typeface="Arial"/>
                <a:ea typeface="Arial"/>
                <a:cs typeface="Arial"/>
                <a:sym typeface="Arial"/>
              </a:rPr>
              <a:t> </a:t>
            </a:r>
            <a:endParaRPr>
              <a:highlight>
                <a:srgbClr val="C6C6C6"/>
              </a:highlight>
              <a:latin typeface="Arial"/>
              <a:ea typeface="Arial"/>
              <a:cs typeface="Arial"/>
              <a:sym typeface="Arial"/>
            </a:endParaRPr>
          </a:p>
          <a:p>
            <a:pPr indent="0" lvl="0" marL="0" rtl="0" algn="l">
              <a:lnSpc>
                <a:spcPct val="115000"/>
              </a:lnSpc>
              <a:spcBef>
                <a:spcPts val="800"/>
              </a:spcBef>
              <a:spcAft>
                <a:spcPts val="0"/>
              </a:spcAft>
              <a:buClr>
                <a:schemeClr val="dk1"/>
              </a:buClr>
              <a:buSzPts val="1100"/>
              <a:buFont typeface="Arial"/>
              <a:buNone/>
            </a:pPr>
            <a:r>
              <a:t/>
            </a:r>
            <a:endParaRPr sz="1800">
              <a:solidFill>
                <a:srgbClr val="595959"/>
              </a:solidFill>
              <a:latin typeface="Arial"/>
              <a:ea typeface="Arial"/>
              <a:cs typeface="Arial"/>
              <a:sym typeface="Arial"/>
            </a:endParaRPr>
          </a:p>
          <a:p>
            <a:pPr indent="0" lvl="0" marL="0" rtl="0" algn="l">
              <a:lnSpc>
                <a:spcPct val="100000"/>
              </a:lnSpc>
              <a:spcBef>
                <a:spcPts val="800"/>
              </a:spcBef>
              <a:spcAft>
                <a:spcPts val="0"/>
              </a:spcAft>
              <a:buSzPts val="1400"/>
              <a:buNone/>
            </a:pPr>
            <a:r>
              <a:t/>
            </a:r>
            <a:endParaRPr/>
          </a:p>
        </p:txBody>
      </p:sp>
      <p:sp>
        <p:nvSpPr>
          <p:cNvPr id="147" name="Google Shape;147;p6: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7" name="Shape 807"/>
        <p:cNvGrpSpPr/>
        <p:nvPr/>
      </p:nvGrpSpPr>
      <p:grpSpPr>
        <a:xfrm>
          <a:off x="0" y="0"/>
          <a:ext cx="0" cy="0"/>
          <a:chOff x="0" y="0"/>
          <a:chExt cx="0" cy="0"/>
        </a:xfrm>
      </p:grpSpPr>
      <p:sp>
        <p:nvSpPr>
          <p:cNvPr id="808" name="Google Shape;808;g3e386a3ef61_0_1046: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Jess</a:t>
            </a:r>
            <a:endParaRPr/>
          </a:p>
        </p:txBody>
      </p:sp>
      <p:sp>
        <p:nvSpPr>
          <p:cNvPr id="809" name="Google Shape;809;g3e386a3ef61_0_1046:notes"/>
          <p:cNvSpPr/>
          <p:nvPr>
            <p:ph idx="2"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2" name="Shape 852"/>
        <p:cNvGrpSpPr/>
        <p:nvPr/>
      </p:nvGrpSpPr>
      <p:grpSpPr>
        <a:xfrm>
          <a:off x="0" y="0"/>
          <a:ext cx="0" cy="0"/>
          <a:chOff x="0" y="0"/>
          <a:chExt cx="0" cy="0"/>
        </a:xfrm>
      </p:grpSpPr>
      <p:sp>
        <p:nvSpPr>
          <p:cNvPr id="853" name="Google Shape;853;g3e386a3ef61_0_1093: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Jess</a:t>
            </a:r>
            <a:endParaRPr/>
          </a:p>
        </p:txBody>
      </p:sp>
      <p:sp>
        <p:nvSpPr>
          <p:cNvPr id="854" name="Google Shape;854;g3e386a3ef61_0_1093:notes"/>
          <p:cNvSpPr/>
          <p:nvPr>
            <p:ph idx="2"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9" name="Shape 869"/>
        <p:cNvGrpSpPr/>
        <p:nvPr/>
      </p:nvGrpSpPr>
      <p:grpSpPr>
        <a:xfrm>
          <a:off x="0" y="0"/>
          <a:ext cx="0" cy="0"/>
          <a:chOff x="0" y="0"/>
          <a:chExt cx="0" cy="0"/>
        </a:xfrm>
      </p:grpSpPr>
      <p:sp>
        <p:nvSpPr>
          <p:cNvPr id="870" name="Google Shape;870;g3e386a3ef61_0_1111: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Ava</a:t>
            </a:r>
            <a:endParaRPr/>
          </a:p>
          <a:p>
            <a:pPr indent="0" lvl="0" marL="0" rtl="0" algn="l">
              <a:lnSpc>
                <a:spcPct val="100000"/>
              </a:lnSpc>
              <a:spcBef>
                <a:spcPts val="0"/>
              </a:spcBef>
              <a:spcAft>
                <a:spcPts val="0"/>
              </a:spcAft>
              <a:buSzPts val="1400"/>
              <a:buNone/>
            </a:pPr>
            <a:r>
              <a:t/>
            </a:r>
            <a:endParaRPr/>
          </a:p>
          <a:p>
            <a:pPr indent="0" lvl="0" marL="0" rtl="0" algn="l">
              <a:lnSpc>
                <a:spcPct val="115000"/>
              </a:lnSpc>
              <a:spcBef>
                <a:spcPts val="1200"/>
              </a:spcBef>
              <a:spcAft>
                <a:spcPts val="0"/>
              </a:spcAft>
              <a:buClr>
                <a:schemeClr val="dk1"/>
              </a:buClr>
              <a:buSzPts val="1100"/>
              <a:buFont typeface="Arial"/>
              <a:buNone/>
            </a:pPr>
            <a:r>
              <a:rPr lang="en-US" sz="1800">
                <a:solidFill>
                  <a:srgbClr val="595959"/>
                </a:solidFill>
                <a:latin typeface="Arial"/>
                <a:ea typeface="Arial"/>
                <a:cs typeface="Arial"/>
                <a:sym typeface="Arial"/>
              </a:rPr>
              <a:t>We are now going to go through the difference between consultation and co-production. </a:t>
            </a:r>
            <a:endParaRPr sz="1800">
              <a:solidFill>
                <a:srgbClr val="595959"/>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800">
                <a:solidFill>
                  <a:srgbClr val="595959"/>
                </a:solidFill>
                <a:latin typeface="Arial"/>
                <a:ea typeface="Arial"/>
                <a:cs typeface="Arial"/>
                <a:sym typeface="Arial"/>
              </a:rPr>
              <a:t>Consultation is where young people are asked for their views, but the decision-making still sits elsewhere. Their input is gathered, but it may or may not directly shape what happens next. The young people are the only people giving the information, the adult receives and takes away the information</a:t>
            </a:r>
            <a:endParaRPr sz="1800">
              <a:solidFill>
                <a:srgbClr val="595959"/>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800">
                <a:solidFill>
                  <a:srgbClr val="595959"/>
                </a:solidFill>
                <a:latin typeface="Arial"/>
                <a:ea typeface="Arial"/>
                <a:cs typeface="Arial"/>
                <a:sym typeface="Arial"/>
              </a:rPr>
              <a:t>Co-production goes further than that. It involves young people as equal partners in the process, where they are actively involved in shaping, designing, and making decisions alongside professionals.</a:t>
            </a:r>
            <a:endParaRPr sz="1800">
              <a:solidFill>
                <a:srgbClr val="595959"/>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800">
                <a:solidFill>
                  <a:srgbClr val="595959"/>
                </a:solidFill>
                <a:latin typeface="Arial"/>
                <a:ea typeface="Arial"/>
                <a:cs typeface="Arial"/>
                <a:sym typeface="Arial"/>
              </a:rPr>
              <a:t>I’m now going to hand over to Jess who will explain a little bit more about what coproduction looks like in practice</a:t>
            </a:r>
            <a:endParaRPr sz="1800">
              <a:solidFill>
                <a:srgbClr val="595959"/>
              </a:solidFill>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871" name="Google Shape;871;g3e386a3ef61_0_1111:notes"/>
          <p:cNvSpPr/>
          <p:nvPr>
            <p:ph idx="2"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2" name="Shape 882"/>
        <p:cNvGrpSpPr/>
        <p:nvPr/>
      </p:nvGrpSpPr>
      <p:grpSpPr>
        <a:xfrm>
          <a:off x="0" y="0"/>
          <a:ext cx="0" cy="0"/>
          <a:chOff x="0" y="0"/>
          <a:chExt cx="0" cy="0"/>
        </a:xfrm>
      </p:grpSpPr>
      <p:sp>
        <p:nvSpPr>
          <p:cNvPr id="883" name="Google Shape;883;g3e386a3ef61_0_1128: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Jess</a:t>
            </a:r>
            <a:endParaRPr/>
          </a:p>
        </p:txBody>
      </p:sp>
      <p:sp>
        <p:nvSpPr>
          <p:cNvPr id="884" name="Google Shape;884;g3e386a3ef61_0_1128:notes"/>
          <p:cNvSpPr/>
          <p:nvPr>
            <p:ph idx="2"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6" name="Shape 906"/>
        <p:cNvGrpSpPr/>
        <p:nvPr/>
      </p:nvGrpSpPr>
      <p:grpSpPr>
        <a:xfrm>
          <a:off x="0" y="0"/>
          <a:ext cx="0" cy="0"/>
          <a:chOff x="0" y="0"/>
          <a:chExt cx="0" cy="0"/>
        </a:xfrm>
      </p:grpSpPr>
      <p:sp>
        <p:nvSpPr>
          <p:cNvPr id="907" name="Google Shape;907;g3e386a3ef61_0_1152: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Ava</a:t>
            </a:r>
            <a:endParaRPr/>
          </a:p>
          <a:p>
            <a:pPr indent="0" lvl="0" marL="0" rtl="0" algn="l">
              <a:lnSpc>
                <a:spcPct val="100000"/>
              </a:lnSpc>
              <a:spcBef>
                <a:spcPts val="0"/>
              </a:spcBef>
              <a:spcAft>
                <a:spcPts val="0"/>
              </a:spcAft>
              <a:buSzPts val="1400"/>
              <a:buNone/>
            </a:pPr>
            <a:r>
              <a:t/>
            </a:r>
            <a:endParaRPr/>
          </a:p>
          <a:p>
            <a:pPr indent="0" lvl="0" marL="0" rtl="0" algn="l">
              <a:lnSpc>
                <a:spcPct val="115000"/>
              </a:lnSpc>
              <a:spcBef>
                <a:spcPts val="0"/>
              </a:spcBef>
              <a:spcAft>
                <a:spcPts val="0"/>
              </a:spcAft>
              <a:buClr>
                <a:schemeClr val="dk1"/>
              </a:buClr>
              <a:buSzPts val="1100"/>
              <a:buFont typeface="Arial"/>
              <a:buNone/>
            </a:pPr>
            <a:r>
              <a:t/>
            </a:r>
            <a:endParaRPr sz="1300">
              <a:solidFill>
                <a:srgbClr val="595959"/>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300">
                <a:solidFill>
                  <a:srgbClr val="595959"/>
                </a:solidFill>
                <a:highlight>
                  <a:schemeClr val="lt1"/>
                </a:highlight>
                <a:latin typeface="Arial"/>
                <a:ea typeface="Arial"/>
                <a:cs typeface="Arial"/>
                <a:sym typeface="Arial"/>
              </a:rPr>
              <a:t>Here are some of the many benefits of co producing projects with young people, including but not limited to </a:t>
            </a:r>
            <a:r>
              <a:rPr lang="en-US" sz="1300">
                <a:solidFill>
                  <a:srgbClr val="595959"/>
                </a:solidFill>
                <a:highlight>
                  <a:schemeClr val="lt1"/>
                </a:highlight>
              </a:rPr>
              <a:t>creating more sustainable and effective projects and services, improving attendance and long term involvement as well as making young people feel heard, valued and respected.</a:t>
            </a:r>
            <a:r>
              <a:rPr lang="en-US" sz="1300">
                <a:solidFill>
                  <a:srgbClr val="595959"/>
                </a:solidFill>
                <a:highlight>
                  <a:srgbClr val="C6C6C6"/>
                </a:highlight>
              </a:rPr>
              <a:t> </a:t>
            </a:r>
            <a:endParaRPr sz="1300">
              <a:solidFill>
                <a:srgbClr val="595959"/>
              </a:solidFill>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908" name="Google Shape;908;g3e386a3ef61_0_1152:notes"/>
          <p:cNvSpPr/>
          <p:nvPr>
            <p:ph idx="2"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1" name="Shape 931"/>
        <p:cNvGrpSpPr/>
        <p:nvPr/>
      </p:nvGrpSpPr>
      <p:grpSpPr>
        <a:xfrm>
          <a:off x="0" y="0"/>
          <a:ext cx="0" cy="0"/>
          <a:chOff x="0" y="0"/>
          <a:chExt cx="0" cy="0"/>
        </a:xfrm>
      </p:grpSpPr>
      <p:sp>
        <p:nvSpPr>
          <p:cNvPr id="932" name="Google Shape;932;g3e386a3ef61_0_1176: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Ava</a:t>
            </a:r>
            <a:endParaRPr/>
          </a:p>
          <a:p>
            <a:pPr indent="0" lvl="0" marL="0" rtl="0" algn="l">
              <a:lnSpc>
                <a:spcPct val="100000"/>
              </a:lnSpc>
              <a:spcBef>
                <a:spcPts val="0"/>
              </a:spcBef>
              <a:spcAft>
                <a:spcPts val="0"/>
              </a:spcAft>
              <a:buSzPts val="1400"/>
              <a:buNone/>
            </a:pPr>
            <a:r>
              <a:t/>
            </a:r>
            <a:endParaRPr/>
          </a:p>
          <a:p>
            <a:pPr indent="0" lvl="0" marL="0" rtl="0" algn="l">
              <a:lnSpc>
                <a:spcPct val="115000"/>
              </a:lnSpc>
              <a:spcBef>
                <a:spcPts val="1200"/>
              </a:spcBef>
              <a:spcAft>
                <a:spcPts val="0"/>
              </a:spcAft>
              <a:buClr>
                <a:schemeClr val="dk1"/>
              </a:buClr>
              <a:buSzPts val="1100"/>
              <a:buFont typeface="Arial"/>
              <a:buNone/>
            </a:pPr>
            <a:r>
              <a:rPr lang="en-US" sz="1800">
                <a:solidFill>
                  <a:srgbClr val="595959"/>
                </a:solidFill>
                <a:latin typeface="Arial"/>
                <a:ea typeface="Arial"/>
                <a:cs typeface="Arial"/>
                <a:sym typeface="Arial"/>
              </a:rPr>
              <a:t>We’re now coming to the end of our training session.</a:t>
            </a:r>
            <a:endParaRPr sz="1800">
              <a:solidFill>
                <a:srgbClr val="595959"/>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800">
                <a:solidFill>
                  <a:srgbClr val="595959"/>
                </a:solidFill>
                <a:latin typeface="Arial"/>
                <a:ea typeface="Arial"/>
                <a:cs typeface="Arial"/>
                <a:sym typeface="Arial"/>
              </a:rPr>
              <a:t>Today we’ve explored a range of approaches that support the successful implementation of youth voice. We started with ice breakers, looking at why they matter and what effective practice looks like both online and face to face.</a:t>
            </a:r>
            <a:endParaRPr sz="1800">
              <a:solidFill>
                <a:srgbClr val="595959"/>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800">
                <a:solidFill>
                  <a:srgbClr val="595959"/>
                </a:solidFill>
                <a:latin typeface="Arial"/>
                <a:ea typeface="Arial"/>
                <a:cs typeface="Arial"/>
                <a:sym typeface="Arial"/>
              </a:rPr>
              <a:t>We then moved into youth voice itself, including what it means in practice, what good examples look like and how to avoid tokenistic approaches.</a:t>
            </a:r>
            <a:endParaRPr sz="1800">
              <a:solidFill>
                <a:srgbClr val="595959"/>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800">
                <a:solidFill>
                  <a:srgbClr val="595959"/>
                </a:solidFill>
                <a:latin typeface="Arial"/>
                <a:ea typeface="Arial"/>
                <a:cs typeface="Arial"/>
                <a:sym typeface="Arial"/>
              </a:rPr>
              <a:t>We also introduced our D.U.R.S model, how it was developed, and how it can be applied in real settings. Alongside this, we looked at key skills for working with young people and the theory that underpins them.</a:t>
            </a:r>
            <a:endParaRPr sz="1800">
              <a:solidFill>
                <a:srgbClr val="595959"/>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800">
                <a:solidFill>
                  <a:srgbClr val="595959"/>
                </a:solidFill>
                <a:latin typeface="Arial"/>
                <a:ea typeface="Arial"/>
                <a:cs typeface="Arial"/>
                <a:sym typeface="Arial"/>
              </a:rPr>
              <a:t>We discussed the importance of the core principles of youth voice, including trusted adults and the role they play in building strong, supportive relationships. We also explored safe spaces and how these can be designed with young people so that everyone feels included.</a:t>
            </a:r>
            <a:endParaRPr sz="1800">
              <a:solidFill>
                <a:srgbClr val="595959"/>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800">
                <a:solidFill>
                  <a:srgbClr val="595959"/>
                </a:solidFill>
                <a:latin typeface="Arial"/>
                <a:ea typeface="Arial"/>
                <a:cs typeface="Arial"/>
                <a:sym typeface="Arial"/>
              </a:rPr>
              <a:t>Finally, we looked at the difference between consultation and co-production and why moving towards shared decision-making is so important.</a:t>
            </a:r>
            <a:endParaRPr sz="1800">
              <a:solidFill>
                <a:srgbClr val="595959"/>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800">
                <a:solidFill>
                  <a:srgbClr val="595959"/>
                </a:solidFill>
                <a:latin typeface="Arial"/>
                <a:ea typeface="Arial"/>
                <a:cs typeface="Arial"/>
                <a:sym typeface="Arial"/>
              </a:rPr>
              <a:t>Hopefully this has given you some practical tools and a clearer understanding of how youth voice can be implemented in a meaningful way.</a:t>
            </a:r>
            <a:endParaRPr sz="1800">
              <a:solidFill>
                <a:srgbClr val="595959"/>
              </a:solidFill>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933" name="Google Shape;933;g3e386a3ef61_0_1176:notes"/>
          <p:cNvSpPr/>
          <p:nvPr>
            <p:ph idx="2"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2" name="Shape 942"/>
        <p:cNvGrpSpPr/>
        <p:nvPr/>
      </p:nvGrpSpPr>
      <p:grpSpPr>
        <a:xfrm>
          <a:off x="0" y="0"/>
          <a:ext cx="0" cy="0"/>
          <a:chOff x="0" y="0"/>
          <a:chExt cx="0" cy="0"/>
        </a:xfrm>
      </p:grpSpPr>
      <p:sp>
        <p:nvSpPr>
          <p:cNvPr id="943" name="Google Shape;943;p3: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1200"/>
              </a:spcAft>
              <a:buNone/>
            </a:pPr>
            <a:r>
              <a:rPr lang="en-US" sz="1100">
                <a:solidFill>
                  <a:srgbClr val="595959"/>
                </a:solidFill>
                <a:latin typeface="Arial"/>
                <a:ea typeface="Arial"/>
                <a:cs typeface="Arial"/>
                <a:sym typeface="Arial"/>
              </a:rPr>
              <a:t>Ava - As you can see by the map shown on screen, there are people from all different areas that have joined today. It is amazing to see so many people wanting to be a part of this training and wanting to learn how to embed youth voice properly.</a:t>
            </a:r>
            <a:endParaRPr sz="500"/>
          </a:p>
        </p:txBody>
      </p:sp>
      <p:sp>
        <p:nvSpPr>
          <p:cNvPr id="944" name="Google Shape;944;p3:notes"/>
          <p:cNvSpPr/>
          <p:nvPr>
            <p:ph idx="2"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9" name="Shape 949"/>
        <p:cNvGrpSpPr/>
        <p:nvPr/>
      </p:nvGrpSpPr>
      <p:grpSpPr>
        <a:xfrm>
          <a:off x="0" y="0"/>
          <a:ext cx="0" cy="0"/>
          <a:chOff x="0" y="0"/>
          <a:chExt cx="0" cy="0"/>
        </a:xfrm>
      </p:grpSpPr>
      <p:sp>
        <p:nvSpPr>
          <p:cNvPr id="950" name="Google Shape;950;p10: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p>
        </p:txBody>
      </p:sp>
      <p:sp>
        <p:nvSpPr>
          <p:cNvPr id="951" name="Google Shape;951;p10: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US" sz="1200" u="none" cap="none" strike="noStrike">
                <a:solidFill>
                  <a:schemeClr val="dk1"/>
                </a:solidFill>
                <a:latin typeface="Calibri"/>
                <a:ea typeface="Calibri"/>
                <a:cs typeface="Calibri"/>
                <a:sym typeface="Calibri"/>
              </a:rPr>
              <a:t>1.7.2013</a:t>
            </a:r>
            <a:endParaRPr/>
          </a:p>
        </p:txBody>
      </p:sp>
      <p:sp>
        <p:nvSpPr>
          <p:cNvPr id="952" name="Google Shape;952;p10: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3" name="Google Shape;953;p10: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Ava - Link </a:t>
            </a:r>
            <a:r>
              <a:rPr lang="en-US" u="sng">
                <a:solidFill>
                  <a:schemeClr val="hlink"/>
                </a:solidFill>
                <a:hlinkClick r:id="rId2"/>
              </a:rPr>
              <a:t>https://docs.google.com/forms/d/e/1FAIpQLSf5RHIJtVIEFRcuSJtufsHxSiUQe_XZxa1BTgxQsBslBFx6Rg/viewform?usp=header</a:t>
            </a:r>
            <a:endParaRPr/>
          </a:p>
          <a:p>
            <a:pPr indent="0" lvl="0" marL="0" rtl="0" algn="l">
              <a:lnSpc>
                <a:spcPct val="100000"/>
              </a:lnSpc>
              <a:spcBef>
                <a:spcPts val="0"/>
              </a:spcBef>
              <a:spcAft>
                <a:spcPts val="0"/>
              </a:spcAft>
              <a:buSzPts val="1400"/>
              <a:buNone/>
            </a:pPr>
            <a:r>
              <a:t/>
            </a:r>
            <a:endParaRPr/>
          </a:p>
          <a:p>
            <a:pPr indent="0" lvl="0" marL="0" rtl="0" algn="l">
              <a:lnSpc>
                <a:spcPct val="115000"/>
              </a:lnSpc>
              <a:spcBef>
                <a:spcPts val="0"/>
              </a:spcBef>
              <a:spcAft>
                <a:spcPts val="0"/>
              </a:spcAft>
              <a:buClr>
                <a:schemeClr val="dk1"/>
              </a:buClr>
              <a:buSzPts val="1100"/>
              <a:buFont typeface="Arial"/>
              <a:buNone/>
            </a:pPr>
            <a:r>
              <a:rPr lang="en-US">
                <a:highlight>
                  <a:schemeClr val="lt1"/>
                </a:highlight>
                <a:latin typeface="Arial"/>
                <a:ea typeface="Arial"/>
                <a:cs typeface="Arial"/>
                <a:sym typeface="Arial"/>
              </a:rPr>
              <a:t>Thank you very much for attending today, we hope it has been informative and you can walk away with a better understanding of how to meaningfully embed youth voice in your organisation. </a:t>
            </a:r>
            <a:r>
              <a:rPr lang="en-US">
                <a:highlight>
                  <a:srgbClr val="C6C6C6"/>
                </a:highlight>
                <a:latin typeface="Arial"/>
                <a:ea typeface="Arial"/>
                <a:cs typeface="Arial"/>
                <a:sym typeface="Arial"/>
              </a:rPr>
              <a:t> </a:t>
            </a:r>
            <a:endParaRPr>
              <a:highlight>
                <a:srgbClr val="C6C6C6"/>
              </a:highlight>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a:highlight>
                  <a:schemeClr val="lt1"/>
                </a:highlight>
                <a:latin typeface="Arial"/>
                <a:ea typeface="Arial"/>
                <a:cs typeface="Arial"/>
                <a:sym typeface="Arial"/>
              </a:rPr>
              <a:t>We are now wanting to gain feedback from you about what you think went well in this training and what could be improved. Your feedback will help us develop future training sessions and it is much appreciated. </a:t>
            </a:r>
            <a:endParaRPr>
              <a:highlight>
                <a:schemeClr val="lt1"/>
              </a:highlight>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a:highlight>
                  <a:schemeClr val="lt1"/>
                </a:highlight>
                <a:latin typeface="Arial"/>
                <a:ea typeface="Arial"/>
                <a:cs typeface="Arial"/>
                <a:sym typeface="Arial"/>
              </a:rPr>
              <a:t>Please click the link in the chat box and fill out the evaluation form!</a:t>
            </a:r>
            <a:endParaRPr>
              <a:highlight>
                <a:schemeClr val="lt1"/>
              </a:highlight>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t/>
            </a:r>
            <a:endParaRPr sz="1800">
              <a:solidFill>
                <a:srgbClr val="595959"/>
              </a:solidFill>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954" name="Google Shape;954;p10: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p>
        </p:txBody>
      </p:sp>
      <p:sp>
        <p:nvSpPr>
          <p:cNvPr id="955" name="Google Shape;955;p10: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6" name="Shape 986"/>
        <p:cNvGrpSpPr/>
        <p:nvPr/>
      </p:nvGrpSpPr>
      <p:grpSpPr>
        <a:xfrm>
          <a:off x="0" y="0"/>
          <a:ext cx="0" cy="0"/>
          <a:chOff x="0" y="0"/>
          <a:chExt cx="0" cy="0"/>
        </a:xfrm>
      </p:grpSpPr>
      <p:sp>
        <p:nvSpPr>
          <p:cNvPr id="987" name="Google Shape;987;g3eb47638fa7_0_1: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Ava</a:t>
            </a:r>
            <a:endParaRPr/>
          </a:p>
          <a:p>
            <a:pPr indent="0" lvl="0" marL="0" rtl="0" algn="l">
              <a:lnSpc>
                <a:spcPct val="100000"/>
              </a:lnSpc>
              <a:spcBef>
                <a:spcPts val="0"/>
              </a:spcBef>
              <a:spcAft>
                <a:spcPts val="0"/>
              </a:spcAft>
              <a:buSzPts val="1400"/>
              <a:buNone/>
            </a:pPr>
            <a:r>
              <a:t/>
            </a:r>
            <a:endParaRPr/>
          </a:p>
          <a:p>
            <a:pPr indent="0" lvl="0" marL="0" rtl="0" algn="l">
              <a:lnSpc>
                <a:spcPct val="115000"/>
              </a:lnSpc>
              <a:spcBef>
                <a:spcPts val="0"/>
              </a:spcBef>
              <a:spcAft>
                <a:spcPts val="0"/>
              </a:spcAft>
              <a:buClr>
                <a:schemeClr val="dk1"/>
              </a:buClr>
              <a:buSzPts val="1100"/>
              <a:buFont typeface="Arial"/>
              <a:buNone/>
            </a:pPr>
            <a:r>
              <a:rPr lang="en-US">
                <a:highlight>
                  <a:schemeClr val="lt1"/>
                </a:highlight>
                <a:latin typeface="Arial"/>
                <a:ea typeface="Arial"/>
                <a:cs typeface="Arial"/>
                <a:sym typeface="Arial"/>
              </a:rPr>
              <a:t>If you would like to have access to the Implementing Youth Voice toolkit that this training session was based off, please scan the QR code on the screen!</a:t>
            </a:r>
            <a:endParaRPr>
              <a:highlight>
                <a:schemeClr val="lt1"/>
              </a:highlight>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t/>
            </a:r>
            <a:endParaRPr sz="1800">
              <a:solidFill>
                <a:srgbClr val="595959"/>
              </a:solidFill>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988" name="Google Shape;988;g3eb47638fa7_0_1:notes"/>
          <p:cNvSpPr/>
          <p:nvPr>
            <p:ph idx="2"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7" name="Shape 997"/>
        <p:cNvGrpSpPr/>
        <p:nvPr/>
      </p:nvGrpSpPr>
      <p:grpSpPr>
        <a:xfrm>
          <a:off x="0" y="0"/>
          <a:ext cx="0" cy="0"/>
          <a:chOff x="0" y="0"/>
          <a:chExt cx="0" cy="0"/>
        </a:xfrm>
      </p:grpSpPr>
      <p:sp>
        <p:nvSpPr>
          <p:cNvPr id="998" name="Google Shape;998;p11: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p>
        </p:txBody>
      </p:sp>
      <p:sp>
        <p:nvSpPr>
          <p:cNvPr id="999" name="Google Shape;999;p11: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US" sz="1200" u="none" cap="none" strike="noStrike">
                <a:solidFill>
                  <a:schemeClr val="dk1"/>
                </a:solidFill>
                <a:latin typeface="Calibri"/>
                <a:ea typeface="Calibri"/>
                <a:cs typeface="Calibri"/>
                <a:sym typeface="Calibri"/>
              </a:rPr>
              <a:t>1.7.2013</a:t>
            </a:r>
            <a:endParaRPr/>
          </a:p>
        </p:txBody>
      </p:sp>
      <p:sp>
        <p:nvSpPr>
          <p:cNvPr id="1000" name="Google Shape;1000;p11: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1" name="Google Shape;1001;p11: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Jess Thank you to all our partners who are a part of the Regional Youth Units </a:t>
            </a:r>
            <a:endParaRPr/>
          </a:p>
          <a:p>
            <a:pPr indent="0" lvl="0" marL="0" rtl="0" algn="l">
              <a:lnSpc>
                <a:spcPct val="100000"/>
              </a:lnSpc>
              <a:spcBef>
                <a:spcPts val="0"/>
              </a:spcBef>
              <a:spcAft>
                <a:spcPts val="0"/>
              </a:spcAft>
              <a:buSzPts val="1400"/>
              <a:buNone/>
            </a:pPr>
            <a:r>
              <a:rPr lang="en-US"/>
              <a:t>and Thank you to our Funder the National Lotteries Community Fund. </a:t>
            </a:r>
            <a:endParaRPr/>
          </a:p>
        </p:txBody>
      </p:sp>
      <p:sp>
        <p:nvSpPr>
          <p:cNvPr id="1002" name="Google Shape;1002;p11: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p>
        </p:txBody>
      </p:sp>
      <p:sp>
        <p:nvSpPr>
          <p:cNvPr id="1003" name="Google Shape;1003;p11: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3e386a3ef61_0_17: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Ava</a:t>
            </a:r>
            <a:endParaRPr/>
          </a:p>
          <a:p>
            <a:pPr indent="0" lvl="0" marL="0" rtl="0" algn="l">
              <a:lnSpc>
                <a:spcPct val="100000"/>
              </a:lnSpc>
              <a:spcBef>
                <a:spcPts val="0"/>
              </a:spcBef>
              <a:spcAft>
                <a:spcPts val="0"/>
              </a:spcAft>
              <a:buSzPts val="1400"/>
              <a:buNone/>
            </a:pPr>
            <a:r>
              <a:t/>
            </a:r>
            <a:endParaRPr/>
          </a:p>
          <a:p>
            <a:pPr indent="0" lvl="0" marL="0" rtl="0" algn="l">
              <a:lnSpc>
                <a:spcPct val="115000"/>
              </a:lnSpc>
              <a:spcBef>
                <a:spcPts val="0"/>
              </a:spcBef>
              <a:spcAft>
                <a:spcPts val="0"/>
              </a:spcAft>
              <a:buClr>
                <a:schemeClr val="dk1"/>
              </a:buClr>
              <a:buSzPts val="1100"/>
              <a:buFont typeface="Arial"/>
              <a:buNone/>
            </a:pPr>
            <a:r>
              <a:rPr lang="en-US">
                <a:highlight>
                  <a:schemeClr val="lt1"/>
                </a:highlight>
                <a:latin typeface="Arial"/>
                <a:ea typeface="Arial"/>
                <a:cs typeface="Arial"/>
                <a:sym typeface="Arial"/>
              </a:rPr>
              <a:t>We are now going to quickly look at a prominent theory behind young people’s participation which we thought would be helpful in enhancing everyone’s understanding.</a:t>
            </a:r>
            <a:r>
              <a:rPr lang="en-US">
                <a:highlight>
                  <a:srgbClr val="C6C6C6"/>
                </a:highlight>
                <a:latin typeface="Arial"/>
                <a:ea typeface="Arial"/>
                <a:cs typeface="Arial"/>
                <a:sym typeface="Arial"/>
              </a:rPr>
              <a:t> </a:t>
            </a:r>
            <a:endParaRPr>
              <a:highlight>
                <a:srgbClr val="C6C6C6"/>
              </a:highlight>
              <a:latin typeface="Arial"/>
              <a:ea typeface="Arial"/>
              <a:cs typeface="Arial"/>
              <a:sym typeface="Arial"/>
            </a:endParaRPr>
          </a:p>
          <a:p>
            <a:pPr indent="0" lvl="0" marL="0" rtl="0" algn="l">
              <a:lnSpc>
                <a:spcPct val="115000"/>
              </a:lnSpc>
              <a:spcBef>
                <a:spcPts val="800"/>
              </a:spcBef>
              <a:spcAft>
                <a:spcPts val="0"/>
              </a:spcAft>
              <a:buClr>
                <a:schemeClr val="dk1"/>
              </a:buClr>
              <a:buSzPts val="1100"/>
              <a:buFont typeface="Arial"/>
              <a:buNone/>
            </a:pPr>
            <a:r>
              <a:rPr lang="en-US">
                <a:highlight>
                  <a:schemeClr val="lt1"/>
                </a:highlight>
                <a:latin typeface="Arial"/>
                <a:ea typeface="Arial"/>
                <a:cs typeface="Arial"/>
                <a:sym typeface="Arial"/>
              </a:rPr>
              <a:t>In 1997, sociologist Roger Hart wrote a book for UNICEF called </a:t>
            </a:r>
            <a:r>
              <a:rPr i="1" lang="en-US">
                <a:highlight>
                  <a:schemeClr val="lt1"/>
                </a:highlight>
                <a:latin typeface="Arial"/>
                <a:ea typeface="Arial"/>
                <a:cs typeface="Arial"/>
                <a:sym typeface="Arial"/>
              </a:rPr>
              <a:t>Children’s Participation. </a:t>
            </a:r>
            <a:r>
              <a:rPr lang="en-US">
                <a:highlight>
                  <a:schemeClr val="lt1"/>
                </a:highlight>
                <a:latin typeface="Arial"/>
                <a:ea typeface="Arial"/>
                <a:cs typeface="Arial"/>
                <a:sym typeface="Arial"/>
              </a:rPr>
              <a:t>Overtime, it has rightfully become a keystone text in youth work because it explores how young people can be meaningfully involved in decision-making and community projects, while also recognising the role adults play in supporting that participation.</a:t>
            </a:r>
            <a:r>
              <a:rPr lang="en-US">
                <a:highlight>
                  <a:srgbClr val="C6C6C6"/>
                </a:highlight>
                <a:latin typeface="Arial"/>
                <a:ea typeface="Arial"/>
                <a:cs typeface="Arial"/>
                <a:sym typeface="Arial"/>
              </a:rPr>
              <a:t> </a:t>
            </a:r>
            <a:endParaRPr>
              <a:highlight>
                <a:srgbClr val="C6C6C6"/>
              </a:highlight>
              <a:latin typeface="Arial"/>
              <a:ea typeface="Arial"/>
              <a:cs typeface="Arial"/>
              <a:sym typeface="Arial"/>
            </a:endParaRPr>
          </a:p>
          <a:p>
            <a:pPr indent="0" lvl="0" marL="0" rtl="0" algn="l">
              <a:lnSpc>
                <a:spcPct val="115000"/>
              </a:lnSpc>
              <a:spcBef>
                <a:spcPts val="800"/>
              </a:spcBef>
              <a:spcAft>
                <a:spcPts val="0"/>
              </a:spcAft>
              <a:buClr>
                <a:schemeClr val="dk1"/>
              </a:buClr>
              <a:buSzPts val="1100"/>
              <a:buFont typeface="Arial"/>
              <a:buNone/>
            </a:pPr>
            <a:r>
              <a:rPr lang="en-US">
                <a:highlight>
                  <a:schemeClr val="lt1"/>
                </a:highlight>
                <a:latin typeface="Arial"/>
                <a:ea typeface="Arial"/>
                <a:cs typeface="Arial"/>
                <a:sym typeface="Arial"/>
              </a:rPr>
              <a:t>One of the most well-known ideas from the book is the “Ladder of Children’s Participation”, also known as the “Ladder of Youth Participation”. This model is still widely used today as a way of understanding different levels of participation and how much influence young people have within projects and decisions.</a:t>
            </a:r>
            <a:r>
              <a:rPr lang="en-US">
                <a:highlight>
                  <a:srgbClr val="C6C6C6"/>
                </a:highlight>
                <a:latin typeface="Arial"/>
                <a:ea typeface="Arial"/>
                <a:cs typeface="Arial"/>
                <a:sym typeface="Arial"/>
              </a:rPr>
              <a:t> </a:t>
            </a:r>
            <a:endParaRPr>
              <a:highlight>
                <a:srgbClr val="C6C6C6"/>
              </a:highlight>
              <a:latin typeface="Arial"/>
              <a:ea typeface="Arial"/>
              <a:cs typeface="Arial"/>
              <a:sym typeface="Arial"/>
            </a:endParaRPr>
          </a:p>
          <a:p>
            <a:pPr indent="0" lvl="0" marL="0" rtl="0" algn="l">
              <a:lnSpc>
                <a:spcPct val="115000"/>
              </a:lnSpc>
              <a:spcBef>
                <a:spcPts val="800"/>
              </a:spcBef>
              <a:spcAft>
                <a:spcPts val="0"/>
              </a:spcAft>
              <a:buClr>
                <a:schemeClr val="dk1"/>
              </a:buClr>
              <a:buSzPts val="1100"/>
              <a:buFont typeface="Arial"/>
              <a:buNone/>
            </a:pPr>
            <a:r>
              <a:t/>
            </a:r>
            <a:endParaRPr sz="1800">
              <a:solidFill>
                <a:srgbClr val="595959"/>
              </a:solidFill>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174" name="Google Shape;174;g3e386a3ef61_0_17:notes"/>
          <p:cNvSpPr/>
          <p:nvPr>
            <p:ph idx="2"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7: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Ava</a:t>
            </a:r>
            <a:endParaRPr/>
          </a:p>
          <a:p>
            <a:pPr indent="0" lvl="0" marL="0" rtl="0" algn="l">
              <a:lnSpc>
                <a:spcPct val="100000"/>
              </a:lnSpc>
              <a:spcBef>
                <a:spcPts val="0"/>
              </a:spcBef>
              <a:spcAft>
                <a:spcPts val="0"/>
              </a:spcAft>
              <a:buSzPts val="1400"/>
              <a:buNone/>
            </a:pPr>
            <a:r>
              <a:t/>
            </a:r>
            <a:endParaRPr/>
          </a:p>
          <a:p>
            <a:pPr indent="0" lvl="0" marL="0" rtl="0" algn="l">
              <a:lnSpc>
                <a:spcPct val="115000"/>
              </a:lnSpc>
              <a:spcBef>
                <a:spcPts val="0"/>
              </a:spcBef>
              <a:spcAft>
                <a:spcPts val="0"/>
              </a:spcAft>
              <a:buClr>
                <a:schemeClr val="dk1"/>
              </a:buClr>
              <a:buSzPts val="1100"/>
              <a:buFont typeface="Arial"/>
              <a:buNone/>
            </a:pPr>
            <a:r>
              <a:rPr lang="en-US">
                <a:highlight>
                  <a:schemeClr val="lt1"/>
                </a:highlight>
                <a:latin typeface="Arial"/>
                <a:ea typeface="Arial"/>
                <a:cs typeface="Arial"/>
                <a:sym typeface="Arial"/>
              </a:rPr>
              <a:t>Roger Hart’s theory is presented as a metaphorical ladder, which each ascending rung representing increasing levels of child agency, control or power. The ladder begins at nonparticipation to degrees of participation. </a:t>
            </a:r>
            <a:endParaRPr>
              <a:highlight>
                <a:schemeClr val="lt1"/>
              </a:highlight>
              <a:latin typeface="Arial"/>
              <a:ea typeface="Arial"/>
              <a:cs typeface="Arial"/>
              <a:sym typeface="Arial"/>
            </a:endParaRPr>
          </a:p>
          <a:p>
            <a:pPr indent="0" lvl="0" marL="0" rtl="0" algn="l">
              <a:lnSpc>
                <a:spcPct val="115000"/>
              </a:lnSpc>
              <a:spcBef>
                <a:spcPts val="800"/>
              </a:spcBef>
              <a:spcAft>
                <a:spcPts val="0"/>
              </a:spcAft>
              <a:buClr>
                <a:schemeClr val="dk1"/>
              </a:buClr>
              <a:buSzPts val="1100"/>
              <a:buFont typeface="Arial"/>
              <a:buNone/>
            </a:pPr>
            <a:r>
              <a:rPr lang="en-US">
                <a:highlight>
                  <a:schemeClr val="lt1"/>
                </a:highlight>
                <a:latin typeface="Arial"/>
                <a:ea typeface="Arial"/>
                <a:cs typeface="Arial"/>
                <a:sym typeface="Arial"/>
              </a:rPr>
              <a:t>At the top of the ladder model is Rung 8: Young people initiated, shared decisions with adults. This is where young people start the project themselves but they will share decisions with adults along the way. It’s a real partnership where young people lead the way but still get support and guidance from adults when needed.</a:t>
            </a:r>
            <a:r>
              <a:rPr lang="en-US">
                <a:highlight>
                  <a:srgbClr val="C6C6C6"/>
                </a:highlight>
                <a:latin typeface="Arial"/>
                <a:ea typeface="Arial"/>
                <a:cs typeface="Arial"/>
                <a:sym typeface="Arial"/>
              </a:rPr>
              <a:t> </a:t>
            </a:r>
            <a:endParaRPr>
              <a:highlight>
                <a:srgbClr val="C6C6C6"/>
              </a:highlight>
              <a:latin typeface="Arial"/>
              <a:ea typeface="Arial"/>
              <a:cs typeface="Arial"/>
              <a:sym typeface="Arial"/>
            </a:endParaRPr>
          </a:p>
          <a:p>
            <a:pPr indent="0" lvl="0" marL="0" rtl="0" algn="l">
              <a:lnSpc>
                <a:spcPct val="115000"/>
              </a:lnSpc>
              <a:spcBef>
                <a:spcPts val="800"/>
              </a:spcBef>
              <a:spcAft>
                <a:spcPts val="0"/>
              </a:spcAft>
              <a:buClr>
                <a:schemeClr val="dk1"/>
              </a:buClr>
              <a:buSzPts val="1100"/>
              <a:buFont typeface="Arial"/>
              <a:buNone/>
            </a:pPr>
            <a:r>
              <a:rPr lang="en-US">
                <a:highlight>
                  <a:schemeClr val="lt1"/>
                </a:highlight>
                <a:latin typeface="Arial"/>
                <a:ea typeface="Arial"/>
                <a:cs typeface="Arial"/>
                <a:sym typeface="Arial"/>
              </a:rPr>
              <a:t>Rung 7: Young people initiated and directed is when young people fully lead the project themselves. Adults might be involved, but only in the background to support. This is often seen in youth-led activism.</a:t>
            </a:r>
            <a:r>
              <a:rPr lang="en-US">
                <a:highlight>
                  <a:srgbClr val="C6C6C6"/>
                </a:highlight>
                <a:latin typeface="Arial"/>
                <a:ea typeface="Arial"/>
                <a:cs typeface="Arial"/>
                <a:sym typeface="Arial"/>
              </a:rPr>
              <a:t> </a:t>
            </a:r>
            <a:endParaRPr>
              <a:highlight>
                <a:srgbClr val="C6C6C6"/>
              </a:highlight>
              <a:latin typeface="Arial"/>
              <a:ea typeface="Arial"/>
              <a:cs typeface="Arial"/>
              <a:sym typeface="Arial"/>
            </a:endParaRPr>
          </a:p>
          <a:p>
            <a:pPr indent="0" lvl="0" marL="0" rtl="0" algn="l">
              <a:lnSpc>
                <a:spcPct val="115000"/>
              </a:lnSpc>
              <a:spcBef>
                <a:spcPts val="800"/>
              </a:spcBef>
              <a:spcAft>
                <a:spcPts val="0"/>
              </a:spcAft>
              <a:buClr>
                <a:schemeClr val="dk1"/>
              </a:buClr>
              <a:buSzPts val="1100"/>
              <a:buFont typeface="Arial"/>
              <a:buNone/>
            </a:pPr>
            <a:r>
              <a:rPr lang="en-US">
                <a:highlight>
                  <a:schemeClr val="lt1"/>
                </a:highlight>
                <a:latin typeface="Arial"/>
                <a:ea typeface="Arial"/>
                <a:cs typeface="Arial"/>
                <a:sym typeface="Arial"/>
              </a:rPr>
              <a:t>Rung 6: Adult initiated, shared decisions with young people is when adults start the project, but the decision-making is shared with the young people. For example, participatory action research fits here.</a:t>
            </a:r>
            <a:r>
              <a:rPr lang="en-US">
                <a:highlight>
                  <a:srgbClr val="C6C6C6"/>
                </a:highlight>
                <a:latin typeface="Arial"/>
                <a:ea typeface="Arial"/>
                <a:cs typeface="Arial"/>
                <a:sym typeface="Arial"/>
              </a:rPr>
              <a:t> </a:t>
            </a:r>
            <a:endParaRPr>
              <a:highlight>
                <a:srgbClr val="C6C6C6"/>
              </a:highlight>
              <a:latin typeface="Arial"/>
              <a:ea typeface="Arial"/>
              <a:cs typeface="Arial"/>
              <a:sym typeface="Arial"/>
            </a:endParaRPr>
          </a:p>
          <a:p>
            <a:pPr indent="0" lvl="0" marL="0" rtl="0" algn="l">
              <a:lnSpc>
                <a:spcPct val="115000"/>
              </a:lnSpc>
              <a:spcBef>
                <a:spcPts val="800"/>
              </a:spcBef>
              <a:spcAft>
                <a:spcPts val="0"/>
              </a:spcAft>
              <a:buClr>
                <a:schemeClr val="dk1"/>
              </a:buClr>
              <a:buSzPts val="1100"/>
              <a:buFont typeface="Arial"/>
              <a:buNone/>
            </a:pPr>
            <a:r>
              <a:rPr lang="en-US">
                <a:highlight>
                  <a:schemeClr val="lt1"/>
                </a:highlight>
                <a:latin typeface="Arial"/>
                <a:ea typeface="Arial"/>
                <a:cs typeface="Arial"/>
                <a:sym typeface="Arial"/>
              </a:rPr>
              <a:t>Rung 5: Consulted and informed is when adults run the project, but they ask young people for their views and take them seriously. Young people are told how their input will be used and the outcomes of the decisions which were made by adults. Youth advisory groups often sit at this level.</a:t>
            </a:r>
            <a:r>
              <a:rPr lang="en-US">
                <a:highlight>
                  <a:srgbClr val="C6C6C6"/>
                </a:highlight>
                <a:latin typeface="Arial"/>
                <a:ea typeface="Arial"/>
                <a:cs typeface="Arial"/>
                <a:sym typeface="Arial"/>
              </a:rPr>
              <a:t> </a:t>
            </a:r>
            <a:endParaRPr>
              <a:highlight>
                <a:srgbClr val="C6C6C6"/>
              </a:highlight>
              <a:latin typeface="Arial"/>
              <a:ea typeface="Arial"/>
              <a:cs typeface="Arial"/>
              <a:sym typeface="Arial"/>
            </a:endParaRPr>
          </a:p>
          <a:p>
            <a:pPr indent="0" lvl="0" marL="0" rtl="0" algn="l">
              <a:lnSpc>
                <a:spcPct val="115000"/>
              </a:lnSpc>
              <a:spcBef>
                <a:spcPts val="800"/>
              </a:spcBef>
              <a:spcAft>
                <a:spcPts val="0"/>
              </a:spcAft>
              <a:buClr>
                <a:schemeClr val="dk1"/>
              </a:buClr>
              <a:buSzPts val="1100"/>
              <a:buFont typeface="Arial"/>
              <a:buNone/>
            </a:pPr>
            <a:r>
              <a:rPr lang="en-US">
                <a:highlight>
                  <a:schemeClr val="lt1"/>
                </a:highlight>
                <a:latin typeface="Arial"/>
                <a:ea typeface="Arial"/>
                <a:cs typeface="Arial"/>
                <a:sym typeface="Arial"/>
              </a:rPr>
              <a:t>Level 4: Assigned but informed is when young people are given a specific role and are clearly told what is expected from them and why they’re involved.</a:t>
            </a:r>
            <a:r>
              <a:rPr lang="en-US">
                <a:highlight>
                  <a:srgbClr val="C6C6C6"/>
                </a:highlight>
                <a:latin typeface="Arial"/>
                <a:ea typeface="Arial"/>
                <a:cs typeface="Arial"/>
                <a:sym typeface="Arial"/>
              </a:rPr>
              <a:t> </a:t>
            </a:r>
            <a:endParaRPr sz="1500" u="sng">
              <a:solidFill>
                <a:srgbClr val="595959"/>
              </a:solidFill>
              <a:latin typeface="Arial"/>
              <a:ea typeface="Arial"/>
              <a:cs typeface="Arial"/>
              <a:sym typeface="Arial"/>
            </a:endParaRPr>
          </a:p>
          <a:p>
            <a:pPr indent="0" lvl="0" marL="0" rtl="0" algn="l">
              <a:lnSpc>
                <a:spcPct val="100000"/>
              </a:lnSpc>
              <a:spcBef>
                <a:spcPts val="800"/>
              </a:spcBef>
              <a:spcAft>
                <a:spcPts val="0"/>
              </a:spcAft>
              <a:buSzPts val="1400"/>
              <a:buNone/>
            </a:pPr>
            <a:r>
              <a:t/>
            </a:r>
            <a:endParaRPr/>
          </a:p>
        </p:txBody>
      </p:sp>
      <p:sp>
        <p:nvSpPr>
          <p:cNvPr id="191" name="Google Shape;191;p7: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3e386a3ef61_0_137: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Ava</a:t>
            </a:r>
            <a:endParaRPr/>
          </a:p>
          <a:p>
            <a:pPr indent="0" lvl="0" marL="0" rtl="0" algn="l">
              <a:lnSpc>
                <a:spcPct val="100000"/>
              </a:lnSpc>
              <a:spcBef>
                <a:spcPts val="0"/>
              </a:spcBef>
              <a:spcAft>
                <a:spcPts val="0"/>
              </a:spcAft>
              <a:buSzPts val="1400"/>
              <a:buNone/>
            </a:pPr>
            <a:r>
              <a:t/>
            </a:r>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On this slide, we are going to look at the non-participation levels of the ladder: Levels 1 to 3. These are situations where young people are involved in ways that don’t really give them any meaningful influence.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Rung 3 - Tokenism is when young people appear to have a voice, but in reality they have little or no real choice over what they do or how they take part.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Rung 2 - Decoration is when young people are used to support or “boost” a cause in a visible way, but they’re not actually involved in shaping it. Adults don’t usually pretend the idea came from young people, they’re more there for appearance or promotion.</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Rung 1 - Manipulation is the lowest level, where adults use young people to support a message or project, but make it seem like it was created or led by young people when it wasn’t.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Before we move on, I’d like to do a quick show of hands or thumbs up, how many of you have seen tokenistic youth voice in practice before in your profession?</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It’s often more common than we realise.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t/>
            </a:r>
            <a:endParaRPr sz="1800">
              <a:solidFill>
                <a:srgbClr val="595959"/>
              </a:solidFill>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201" name="Google Shape;201;g3e386a3ef61_0_137:notes"/>
          <p:cNvSpPr/>
          <p:nvPr>
            <p:ph idx="2"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3e386a3ef61_0_230: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Jess</a:t>
            </a:r>
            <a:endParaRPr/>
          </a:p>
        </p:txBody>
      </p:sp>
      <p:sp>
        <p:nvSpPr>
          <p:cNvPr id="215" name="Google Shape;215;g3e386a3ef61_0_230:notes"/>
          <p:cNvSpPr/>
          <p:nvPr>
            <p:ph idx="2"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3e386a3ef61_0_247: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Jess</a:t>
            </a:r>
            <a:endParaRPr/>
          </a:p>
        </p:txBody>
      </p:sp>
      <p:sp>
        <p:nvSpPr>
          <p:cNvPr id="232" name="Google Shape;232;g3e386a3ef61_0_247:notes"/>
          <p:cNvSpPr/>
          <p:nvPr>
            <p:ph idx="2"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 name="Shape 15"/>
        <p:cNvGrpSpPr/>
        <p:nvPr/>
      </p:nvGrpSpPr>
      <p:grpSpPr>
        <a:xfrm>
          <a:off x="0" y="0"/>
          <a:ext cx="0" cy="0"/>
          <a:chOff x="0" y="0"/>
          <a:chExt cx="0" cy="0"/>
        </a:xfrm>
      </p:grpSpPr>
      <p:sp>
        <p:nvSpPr>
          <p:cNvPr id="16" name="Google Shape;16;p1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1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2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22"/>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5" name="Google Shape;75;p2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2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2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23"/>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23"/>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81" name="Google Shape;81;p2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2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2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9" name="Shape 19"/>
        <p:cNvGrpSpPr/>
        <p:nvPr/>
      </p:nvGrpSpPr>
      <p:grpSpPr>
        <a:xfrm>
          <a:off x="0" y="0"/>
          <a:ext cx="0" cy="0"/>
          <a:chOff x="0" y="0"/>
          <a:chExt cx="0" cy="0"/>
        </a:xfrm>
      </p:grpSpPr>
      <p:sp>
        <p:nvSpPr>
          <p:cNvPr id="20" name="Google Shape;20;p14"/>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14"/>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p:txBody>
      </p:sp>
      <p:sp>
        <p:nvSpPr>
          <p:cNvPr id="22" name="Google Shape;22;p1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1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1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5" name="Shape 25"/>
        <p:cNvGrpSpPr/>
        <p:nvPr/>
      </p:nvGrpSpPr>
      <p:grpSpPr>
        <a:xfrm>
          <a:off x="0" y="0"/>
          <a:ext cx="0" cy="0"/>
          <a:chOff x="0" y="0"/>
          <a:chExt cx="0" cy="0"/>
        </a:xfrm>
      </p:grpSpPr>
      <p:sp>
        <p:nvSpPr>
          <p:cNvPr id="26" name="Google Shape;26;p1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1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28" name="Google Shape;28;p1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1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16"/>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dk1"/>
              </a:buClr>
              <a:buSzPts val="4000"/>
              <a:buFont typeface="Calibri"/>
              <a:buNone/>
              <a:defRPr b="1"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16"/>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00"/>
              </a:spcBef>
              <a:spcAft>
                <a:spcPts val="0"/>
              </a:spcAft>
              <a:buClr>
                <a:srgbClr val="888888"/>
              </a:buClr>
              <a:buSzPts val="2000"/>
              <a:buNone/>
              <a:defRPr sz="2000">
                <a:solidFill>
                  <a:srgbClr val="888888"/>
                </a:solidFill>
              </a:defRPr>
            </a:lvl1pPr>
            <a:lvl2pPr indent="-228600" lvl="1" marL="914400" algn="l">
              <a:lnSpc>
                <a:spcPct val="100000"/>
              </a:lnSpc>
              <a:spcBef>
                <a:spcPts val="360"/>
              </a:spcBef>
              <a:spcAft>
                <a:spcPts val="0"/>
              </a:spcAft>
              <a:buClr>
                <a:srgbClr val="888888"/>
              </a:buClr>
              <a:buSzPts val="1800"/>
              <a:buNone/>
              <a:defRPr sz="1800">
                <a:solidFill>
                  <a:srgbClr val="888888"/>
                </a:solidFill>
              </a:defRPr>
            </a:lvl2pPr>
            <a:lvl3pPr indent="-228600" lvl="2" marL="1371600" algn="l">
              <a:lnSpc>
                <a:spcPct val="100000"/>
              </a:lnSpc>
              <a:spcBef>
                <a:spcPts val="320"/>
              </a:spcBef>
              <a:spcAft>
                <a:spcPts val="0"/>
              </a:spcAft>
              <a:buClr>
                <a:srgbClr val="888888"/>
              </a:buClr>
              <a:buSzPts val="1600"/>
              <a:buNone/>
              <a:defRPr sz="1600">
                <a:solidFill>
                  <a:srgbClr val="888888"/>
                </a:solidFill>
              </a:defRPr>
            </a:lvl3pPr>
            <a:lvl4pPr indent="-228600" lvl="3" marL="1828800" algn="l">
              <a:lnSpc>
                <a:spcPct val="100000"/>
              </a:lnSpc>
              <a:spcBef>
                <a:spcPts val="280"/>
              </a:spcBef>
              <a:spcAft>
                <a:spcPts val="0"/>
              </a:spcAft>
              <a:buClr>
                <a:srgbClr val="888888"/>
              </a:buClr>
              <a:buSzPts val="1400"/>
              <a:buNone/>
              <a:defRPr sz="1400">
                <a:solidFill>
                  <a:srgbClr val="888888"/>
                </a:solidFill>
              </a:defRPr>
            </a:lvl4pPr>
            <a:lvl5pPr indent="-228600" lvl="4" marL="2286000" algn="l">
              <a:lnSpc>
                <a:spcPct val="100000"/>
              </a:lnSpc>
              <a:spcBef>
                <a:spcPts val="280"/>
              </a:spcBef>
              <a:spcAft>
                <a:spcPts val="0"/>
              </a:spcAft>
              <a:buClr>
                <a:srgbClr val="888888"/>
              </a:buClr>
              <a:buSzPts val="1400"/>
              <a:buNone/>
              <a:defRPr sz="1400">
                <a:solidFill>
                  <a:srgbClr val="888888"/>
                </a:solidFill>
              </a:defRPr>
            </a:lvl5pPr>
            <a:lvl6pPr indent="-228600" lvl="5" marL="2743200" algn="l">
              <a:lnSpc>
                <a:spcPct val="100000"/>
              </a:lnSpc>
              <a:spcBef>
                <a:spcPts val="280"/>
              </a:spcBef>
              <a:spcAft>
                <a:spcPts val="0"/>
              </a:spcAft>
              <a:buClr>
                <a:srgbClr val="888888"/>
              </a:buClr>
              <a:buSzPts val="1400"/>
              <a:buNone/>
              <a:defRPr sz="1400">
                <a:solidFill>
                  <a:srgbClr val="888888"/>
                </a:solidFill>
              </a:defRPr>
            </a:lvl6pPr>
            <a:lvl7pPr indent="-228600" lvl="6" marL="3200400" algn="l">
              <a:lnSpc>
                <a:spcPct val="100000"/>
              </a:lnSpc>
              <a:spcBef>
                <a:spcPts val="280"/>
              </a:spcBef>
              <a:spcAft>
                <a:spcPts val="0"/>
              </a:spcAft>
              <a:buClr>
                <a:srgbClr val="888888"/>
              </a:buClr>
              <a:buSzPts val="1400"/>
              <a:buNone/>
              <a:defRPr sz="1400">
                <a:solidFill>
                  <a:srgbClr val="888888"/>
                </a:solidFill>
              </a:defRPr>
            </a:lvl7pPr>
            <a:lvl8pPr indent="-228600" lvl="7" marL="3657600" algn="l">
              <a:lnSpc>
                <a:spcPct val="100000"/>
              </a:lnSpc>
              <a:spcBef>
                <a:spcPts val="280"/>
              </a:spcBef>
              <a:spcAft>
                <a:spcPts val="0"/>
              </a:spcAft>
              <a:buClr>
                <a:srgbClr val="888888"/>
              </a:buClr>
              <a:buSzPts val="1400"/>
              <a:buNone/>
              <a:defRPr sz="1400">
                <a:solidFill>
                  <a:srgbClr val="888888"/>
                </a:solidFill>
              </a:defRPr>
            </a:lvl8pPr>
            <a:lvl9pPr indent="-228600" lvl="8" marL="4114800" algn="l">
              <a:lnSpc>
                <a:spcPct val="100000"/>
              </a:lnSpc>
              <a:spcBef>
                <a:spcPts val="280"/>
              </a:spcBef>
              <a:spcAft>
                <a:spcPts val="0"/>
              </a:spcAft>
              <a:buClr>
                <a:srgbClr val="888888"/>
              </a:buClr>
              <a:buSzPts val="1400"/>
              <a:buNone/>
              <a:defRPr sz="1400">
                <a:solidFill>
                  <a:srgbClr val="888888"/>
                </a:solidFill>
              </a:defRPr>
            </a:lvl9pPr>
          </a:lstStyle>
          <a:p/>
        </p:txBody>
      </p:sp>
      <p:sp>
        <p:nvSpPr>
          <p:cNvPr id="34" name="Google Shape;34;p1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1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1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1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17"/>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40" name="Google Shape;40;p17"/>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41" name="Google Shape;41;p1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1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1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18"/>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47" name="Google Shape;47;p18"/>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48" name="Google Shape;48;p18"/>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49" name="Google Shape;49;p18"/>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50" name="Google Shape;50;p1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1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1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1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20"/>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20"/>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Clr>
                <a:schemeClr val="dk1"/>
              </a:buClr>
              <a:buSzPts val="3200"/>
              <a:buChar char="•"/>
              <a:defRPr sz="3200"/>
            </a:lvl1pPr>
            <a:lvl2pPr indent="-406400" lvl="1" marL="914400" algn="l">
              <a:lnSpc>
                <a:spcPct val="100000"/>
              </a:lnSpc>
              <a:spcBef>
                <a:spcPts val="560"/>
              </a:spcBef>
              <a:spcAft>
                <a:spcPts val="0"/>
              </a:spcAft>
              <a:buClr>
                <a:schemeClr val="dk1"/>
              </a:buClr>
              <a:buSzPts val="2800"/>
              <a:buChar char="–"/>
              <a:defRPr sz="2800"/>
            </a:lvl2pPr>
            <a:lvl3pPr indent="-381000" lvl="2" marL="1371600" algn="l">
              <a:lnSpc>
                <a:spcPct val="100000"/>
              </a:lnSpc>
              <a:spcBef>
                <a:spcPts val="480"/>
              </a:spcBef>
              <a:spcAft>
                <a:spcPts val="0"/>
              </a:spcAft>
              <a:buClr>
                <a:schemeClr val="dk1"/>
              </a:buClr>
              <a:buSzPts val="2400"/>
              <a:buChar char="•"/>
              <a:defRPr sz="2400"/>
            </a:lvl3pPr>
            <a:lvl4pPr indent="-355600" lvl="3" marL="1828800" algn="l">
              <a:lnSpc>
                <a:spcPct val="100000"/>
              </a:lnSpc>
              <a:spcBef>
                <a:spcPts val="400"/>
              </a:spcBef>
              <a:spcAft>
                <a:spcPts val="0"/>
              </a:spcAft>
              <a:buClr>
                <a:schemeClr val="dk1"/>
              </a:buClr>
              <a:buSzPts val="2000"/>
              <a:buChar char="–"/>
              <a:defRPr sz="2000"/>
            </a:lvl4pPr>
            <a:lvl5pPr indent="-355600" lvl="4" marL="2286000" algn="l">
              <a:lnSpc>
                <a:spcPct val="100000"/>
              </a:lnSpc>
              <a:spcBef>
                <a:spcPts val="400"/>
              </a:spcBef>
              <a:spcAft>
                <a:spcPts val="0"/>
              </a:spcAft>
              <a:buClr>
                <a:schemeClr val="dk1"/>
              </a:buClr>
              <a:buSzPts val="2000"/>
              <a:buChar char="»"/>
              <a:defRPr sz="2000"/>
            </a:lvl5pPr>
            <a:lvl6pPr indent="-355600" lvl="5" marL="2743200" algn="l">
              <a:lnSpc>
                <a:spcPct val="100000"/>
              </a:lnSpc>
              <a:spcBef>
                <a:spcPts val="400"/>
              </a:spcBef>
              <a:spcAft>
                <a:spcPts val="0"/>
              </a:spcAft>
              <a:buClr>
                <a:schemeClr val="dk1"/>
              </a:buClr>
              <a:buSzPts val="2000"/>
              <a:buChar char="•"/>
              <a:defRPr sz="2000"/>
            </a:lvl6pPr>
            <a:lvl7pPr indent="-355600" lvl="6" marL="3200400" algn="l">
              <a:lnSpc>
                <a:spcPct val="100000"/>
              </a:lnSpc>
              <a:spcBef>
                <a:spcPts val="400"/>
              </a:spcBef>
              <a:spcAft>
                <a:spcPts val="0"/>
              </a:spcAft>
              <a:buClr>
                <a:schemeClr val="dk1"/>
              </a:buClr>
              <a:buSzPts val="2000"/>
              <a:buChar char="•"/>
              <a:defRPr sz="2000"/>
            </a:lvl7pPr>
            <a:lvl8pPr indent="-355600" lvl="7" marL="3657600" algn="l">
              <a:lnSpc>
                <a:spcPct val="100000"/>
              </a:lnSpc>
              <a:spcBef>
                <a:spcPts val="400"/>
              </a:spcBef>
              <a:spcAft>
                <a:spcPts val="0"/>
              </a:spcAft>
              <a:buClr>
                <a:schemeClr val="dk1"/>
              </a:buClr>
              <a:buSzPts val="2000"/>
              <a:buChar char="•"/>
              <a:defRPr sz="2000"/>
            </a:lvl8pPr>
            <a:lvl9pPr indent="-355600" lvl="8" marL="4114800" algn="l">
              <a:lnSpc>
                <a:spcPct val="100000"/>
              </a:lnSpc>
              <a:spcBef>
                <a:spcPts val="400"/>
              </a:spcBef>
              <a:spcAft>
                <a:spcPts val="0"/>
              </a:spcAft>
              <a:buClr>
                <a:schemeClr val="dk1"/>
              </a:buClr>
              <a:buSzPts val="2000"/>
              <a:buChar char="•"/>
              <a:defRPr sz="2000"/>
            </a:lvl9pPr>
          </a:lstStyle>
          <a:p/>
        </p:txBody>
      </p:sp>
      <p:sp>
        <p:nvSpPr>
          <p:cNvPr id="61" name="Google Shape;61;p20"/>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62" name="Google Shape;62;p2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2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2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21"/>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21"/>
          <p:cNvSpPr/>
          <p:nvPr>
            <p:ph idx="2" type="pic"/>
          </p:nvPr>
        </p:nvSpPr>
        <p:spPr>
          <a:xfrm>
            <a:off x="1792288" y="612775"/>
            <a:ext cx="5486400" cy="4114800"/>
          </a:xfrm>
          <a:prstGeom prst="rect">
            <a:avLst/>
          </a:prstGeom>
          <a:noFill/>
          <a:ln>
            <a:noFill/>
          </a:ln>
        </p:spPr>
      </p:sp>
      <p:sp>
        <p:nvSpPr>
          <p:cNvPr id="68" name="Google Shape;68;p21"/>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69" name="Google Shape;69;p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2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1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6.png"/><Relationship Id="rId5" Type="http://schemas.openxmlformats.org/officeDocument/2006/relationships/image" Target="../media/image15.jpg"/><Relationship Id="rId6" Type="http://schemas.openxmlformats.org/officeDocument/2006/relationships/image" Target="../media/image17.jpg"/><Relationship Id="rId7" Type="http://schemas.openxmlformats.org/officeDocument/2006/relationships/image" Target="../media/image19.jpg"/><Relationship Id="rId8" Type="http://schemas.openxmlformats.org/officeDocument/2006/relationships/image" Target="../media/image16.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png"/><Relationship Id="rId4" Type="http://schemas.openxmlformats.org/officeDocument/2006/relationships/image" Target="../media/image3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png"/><Relationship Id="rId4" Type="http://schemas.openxmlformats.org/officeDocument/2006/relationships/image" Target="../media/image13.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png"/><Relationship Id="rId4" Type="http://schemas.openxmlformats.org/officeDocument/2006/relationships/image" Target="../media/image1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20.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png"/><Relationship Id="rId4" Type="http://schemas.openxmlformats.org/officeDocument/2006/relationships/image" Target="../media/image18.png"/><Relationship Id="rId5" Type="http://schemas.openxmlformats.org/officeDocument/2006/relationships/image" Target="../media/image10.gi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39.png"/><Relationship Id="rId4" Type="http://schemas.openxmlformats.org/officeDocument/2006/relationships/image" Target="../media/image22.png"/><Relationship Id="rId5" Type="http://schemas.openxmlformats.org/officeDocument/2006/relationships/image" Target="../media/image27.png"/><Relationship Id="rId6" Type="http://schemas.openxmlformats.org/officeDocument/2006/relationships/image" Target="../media/image2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1.png"/><Relationship Id="rId4" Type="http://schemas.openxmlformats.org/officeDocument/2006/relationships/image" Target="../media/image24.png"/><Relationship Id="rId5" Type="http://schemas.openxmlformats.org/officeDocument/2006/relationships/image" Target="../media/image44.gi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1.png"/><Relationship Id="rId4" Type="http://schemas.openxmlformats.org/officeDocument/2006/relationships/image" Target="../media/image25.jpg"/><Relationship Id="rId5" Type="http://schemas.openxmlformats.org/officeDocument/2006/relationships/image" Target="../media/image21.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1.png"/><Relationship Id="rId4" Type="http://schemas.openxmlformats.org/officeDocument/2006/relationships/image" Target="../media/image50.png"/><Relationship Id="rId5" Type="http://schemas.openxmlformats.org/officeDocument/2006/relationships/image" Target="../media/image3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1.png"/><Relationship Id="rId4" Type="http://schemas.openxmlformats.org/officeDocument/2006/relationships/image" Target="../media/image10.gi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1.png"/><Relationship Id="rId4" Type="http://schemas.openxmlformats.org/officeDocument/2006/relationships/image" Target="../media/image10.gif"/><Relationship Id="rId5" Type="http://schemas.openxmlformats.org/officeDocument/2006/relationships/image" Target="../media/image3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3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1.png"/><Relationship Id="rId4" Type="http://schemas.openxmlformats.org/officeDocument/2006/relationships/image" Target="../media/image2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1.png"/><Relationship Id="rId4" Type="http://schemas.openxmlformats.org/officeDocument/2006/relationships/image" Target="../media/image26.jpg"/><Relationship Id="rId5" Type="http://schemas.openxmlformats.org/officeDocument/2006/relationships/image" Target="../media/image3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6.png"/><Relationship Id="rId5" Type="http://schemas.openxmlformats.org/officeDocument/2006/relationships/image" Target="../media/image8.png"/><Relationship Id="rId6" Type="http://schemas.openxmlformats.org/officeDocument/2006/relationships/image" Target="../media/image3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1.png"/><Relationship Id="rId4" Type="http://schemas.openxmlformats.org/officeDocument/2006/relationships/image" Target="../media/image23.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1.png"/><Relationship Id="rId4" Type="http://schemas.openxmlformats.org/officeDocument/2006/relationships/image" Target="../media/image3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1.png"/><Relationship Id="rId4" Type="http://schemas.openxmlformats.org/officeDocument/2006/relationships/image" Target="../media/image6.png"/><Relationship Id="rId11" Type="http://schemas.openxmlformats.org/officeDocument/2006/relationships/image" Target="../media/image43.png"/><Relationship Id="rId10" Type="http://schemas.openxmlformats.org/officeDocument/2006/relationships/image" Target="../media/image40.png"/><Relationship Id="rId9" Type="http://schemas.openxmlformats.org/officeDocument/2006/relationships/image" Target="../media/image38.png"/><Relationship Id="rId5" Type="http://schemas.openxmlformats.org/officeDocument/2006/relationships/image" Target="../media/image42.png"/><Relationship Id="rId6" Type="http://schemas.openxmlformats.org/officeDocument/2006/relationships/image" Target="../media/image45.png"/><Relationship Id="rId7" Type="http://schemas.openxmlformats.org/officeDocument/2006/relationships/image" Target="../media/image36.png"/><Relationship Id="rId8" Type="http://schemas.openxmlformats.org/officeDocument/2006/relationships/image" Target="../media/image37.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1.png"/><Relationship Id="rId4" Type="http://schemas.openxmlformats.org/officeDocument/2006/relationships/image" Target="../media/image48.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1.png"/><Relationship Id="rId4" Type="http://schemas.openxmlformats.org/officeDocument/2006/relationships/image" Target="../media/image41.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1.png"/><Relationship Id="rId4" Type="http://schemas.openxmlformats.org/officeDocument/2006/relationships/image" Target="../media/image47.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image" Target="../media/image1.png"/><Relationship Id="rId4" Type="http://schemas.openxmlformats.org/officeDocument/2006/relationships/image" Target="../media/image42.png"/><Relationship Id="rId5" Type="http://schemas.openxmlformats.org/officeDocument/2006/relationships/image" Target="../media/image49.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1.png"/><Relationship Id="rId4" Type="http://schemas.openxmlformats.org/officeDocument/2006/relationships/image" Target="../media/image4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
          <p:cNvSpPr/>
          <p:nvPr/>
        </p:nvSpPr>
        <p:spPr>
          <a:xfrm>
            <a:off x="0" y="0"/>
            <a:ext cx="18687277" cy="10511593"/>
          </a:xfrm>
          <a:custGeom>
            <a:rect b="b" l="l" r="r" t="t"/>
            <a:pathLst>
              <a:path extrusionOk="0" h="10511593" w="18687277">
                <a:moveTo>
                  <a:pt x="0" y="0"/>
                </a:moveTo>
                <a:lnTo>
                  <a:pt x="18687277" y="0"/>
                </a:lnTo>
                <a:lnTo>
                  <a:pt x="18687277" y="10511593"/>
                </a:lnTo>
                <a:lnTo>
                  <a:pt x="0" y="1051159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 name="Google Shape;89;p1"/>
          <p:cNvSpPr/>
          <p:nvPr/>
        </p:nvSpPr>
        <p:spPr>
          <a:xfrm>
            <a:off x="10499689" y="6479648"/>
            <a:ext cx="636467" cy="636467"/>
          </a:xfrm>
          <a:custGeom>
            <a:rect b="b" l="l" r="r" t="t"/>
            <a:pathLst>
              <a:path extrusionOk="0" h="636467" w="636467">
                <a:moveTo>
                  <a:pt x="0" y="0"/>
                </a:moveTo>
                <a:lnTo>
                  <a:pt x="636466" y="0"/>
                </a:lnTo>
                <a:lnTo>
                  <a:pt x="636466" y="636466"/>
                </a:lnTo>
                <a:lnTo>
                  <a:pt x="0" y="636466"/>
                </a:lnTo>
                <a:lnTo>
                  <a:pt x="0" y="0"/>
                </a:lnTo>
                <a:close/>
              </a:path>
            </a:pathLst>
          </a:cu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 name="Google Shape;90;p1"/>
          <p:cNvSpPr/>
          <p:nvPr/>
        </p:nvSpPr>
        <p:spPr>
          <a:xfrm>
            <a:off x="10561464" y="7516173"/>
            <a:ext cx="636467" cy="636467"/>
          </a:xfrm>
          <a:custGeom>
            <a:rect b="b" l="l" r="r" t="t"/>
            <a:pathLst>
              <a:path extrusionOk="0" h="636467" w="636467">
                <a:moveTo>
                  <a:pt x="0" y="0"/>
                </a:moveTo>
                <a:lnTo>
                  <a:pt x="636466" y="0"/>
                </a:lnTo>
                <a:lnTo>
                  <a:pt x="636466" y="636466"/>
                </a:lnTo>
                <a:lnTo>
                  <a:pt x="0" y="636466"/>
                </a:lnTo>
                <a:lnTo>
                  <a:pt x="0" y="0"/>
                </a:lnTo>
                <a:close/>
              </a:path>
            </a:pathLst>
          </a:cu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 name="Google Shape;91;p1"/>
          <p:cNvSpPr/>
          <p:nvPr/>
        </p:nvSpPr>
        <p:spPr>
          <a:xfrm>
            <a:off x="10561464" y="8552689"/>
            <a:ext cx="512910" cy="512910"/>
          </a:xfrm>
          <a:custGeom>
            <a:rect b="b" l="l" r="r" t="t"/>
            <a:pathLst>
              <a:path extrusionOk="0" h="512910" w="512910">
                <a:moveTo>
                  <a:pt x="0" y="0"/>
                </a:moveTo>
                <a:lnTo>
                  <a:pt x="512910" y="0"/>
                </a:lnTo>
                <a:lnTo>
                  <a:pt x="512910" y="512910"/>
                </a:lnTo>
                <a:lnTo>
                  <a:pt x="0" y="512910"/>
                </a:lnTo>
                <a:lnTo>
                  <a:pt x="0" y="0"/>
                </a:lnTo>
                <a:close/>
              </a:path>
            </a:pathLst>
          </a:cu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92" name="Google Shape;92;p1"/>
          <p:cNvPicPr preferRelativeResize="0"/>
          <p:nvPr/>
        </p:nvPicPr>
        <p:blipFill rotWithShape="1">
          <a:blip r:embed="rId4">
            <a:alphaModFix/>
          </a:blip>
          <a:srcRect b="0" l="4798" r="0" t="0"/>
          <a:stretch/>
        </p:blipFill>
        <p:spPr>
          <a:xfrm>
            <a:off x="9845900" y="2363675"/>
            <a:ext cx="8285799" cy="75904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g3e386a3ef61_0_263"/>
          <p:cNvSpPr/>
          <p:nvPr/>
        </p:nvSpPr>
        <p:spPr>
          <a:xfrm>
            <a:off x="163919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 name="Google Shape;252;g3e386a3ef61_0_263"/>
          <p:cNvSpPr txBox="1"/>
          <p:nvPr/>
        </p:nvSpPr>
        <p:spPr>
          <a:xfrm>
            <a:off x="666150" y="607700"/>
            <a:ext cx="15254700" cy="9162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5953"/>
              <a:buFont typeface="Arial"/>
              <a:buNone/>
            </a:pPr>
            <a:r>
              <a:rPr b="1" i="0" lang="en-US" sz="5953" u="none" cap="none" strike="noStrike">
                <a:solidFill>
                  <a:schemeClr val="dk1"/>
                </a:solidFill>
                <a:latin typeface="Arial"/>
                <a:ea typeface="Arial"/>
                <a:cs typeface="Arial"/>
                <a:sym typeface="Arial"/>
              </a:rPr>
              <a:t>Non-Participation Activity</a:t>
            </a:r>
            <a:endParaRPr b="1" i="0" sz="5953" u="none" cap="none" strike="noStrike">
              <a:solidFill>
                <a:srgbClr val="000000"/>
              </a:solidFill>
              <a:latin typeface="Arial"/>
              <a:ea typeface="Arial"/>
              <a:cs typeface="Arial"/>
              <a:sym typeface="Arial"/>
            </a:endParaRPr>
          </a:p>
        </p:txBody>
      </p:sp>
      <p:grpSp>
        <p:nvGrpSpPr>
          <p:cNvPr id="253" name="Google Shape;253;g3e386a3ef61_0_263"/>
          <p:cNvGrpSpPr/>
          <p:nvPr/>
        </p:nvGrpSpPr>
        <p:grpSpPr>
          <a:xfrm>
            <a:off x="9210299" y="2082809"/>
            <a:ext cx="7845914" cy="5473231"/>
            <a:chOff x="0" y="-47625"/>
            <a:chExt cx="2066400" cy="1441500"/>
          </a:xfrm>
        </p:grpSpPr>
        <p:sp>
          <p:nvSpPr>
            <p:cNvPr id="254" name="Google Shape;254;g3e386a3ef61_0_263"/>
            <p:cNvSpPr/>
            <p:nvPr/>
          </p:nvSpPr>
          <p:spPr>
            <a:xfrm>
              <a:off x="0" y="0"/>
              <a:ext cx="2066314" cy="1393758"/>
            </a:xfrm>
            <a:custGeom>
              <a:rect b="b" l="l" r="r" t="t"/>
              <a:pathLst>
                <a:path extrusionOk="0" h="1393758" w="2066314">
                  <a:moveTo>
                    <a:pt x="0" y="0"/>
                  </a:moveTo>
                  <a:lnTo>
                    <a:pt x="2066314" y="0"/>
                  </a:lnTo>
                  <a:lnTo>
                    <a:pt x="2066314" y="1393758"/>
                  </a:lnTo>
                  <a:lnTo>
                    <a:pt x="0" y="1393758"/>
                  </a:lnTo>
                  <a:close/>
                </a:path>
              </a:pathLst>
            </a:custGeom>
            <a:solidFill>
              <a:srgbClr val="FFFFFF">
                <a:alpha val="50980"/>
              </a:srgbClr>
            </a:solidFill>
            <a:ln cap="sq" cmpd="sng" w="133350">
              <a:solidFill>
                <a:srgbClr val="FFFFFF">
                  <a:alpha val="50980"/>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 name="Google Shape;255;g3e386a3ef61_0_263"/>
            <p:cNvSpPr txBox="1"/>
            <p:nvPr/>
          </p:nvSpPr>
          <p:spPr>
            <a:xfrm>
              <a:off x="0" y="-47625"/>
              <a:ext cx="2066400" cy="1441500"/>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56" name="Google Shape;256;g3e386a3ef61_0_263"/>
          <p:cNvSpPr txBox="1"/>
          <p:nvPr/>
        </p:nvSpPr>
        <p:spPr>
          <a:xfrm>
            <a:off x="9555350" y="4592475"/>
            <a:ext cx="7711500" cy="2146800"/>
          </a:xfrm>
          <a:prstGeom prst="rect">
            <a:avLst/>
          </a:prstGeom>
          <a:noFill/>
          <a:ln>
            <a:noFill/>
          </a:ln>
        </p:spPr>
        <p:txBody>
          <a:bodyPr anchorCtr="0" anchor="t" bIns="0" lIns="0" spcFirstLastPara="1" rIns="0" wrap="square" tIns="0">
            <a:spAutoFit/>
          </a:bodyPr>
          <a:lstStyle/>
          <a:p>
            <a:pPr indent="0" lvl="0" marL="0" marR="0" rtl="0" algn="l">
              <a:lnSpc>
                <a:spcPct val="140049"/>
              </a:lnSpc>
              <a:spcBef>
                <a:spcPts val="0"/>
              </a:spcBef>
              <a:spcAft>
                <a:spcPts val="0"/>
              </a:spcAft>
              <a:buClr>
                <a:srgbClr val="000000"/>
              </a:buClr>
              <a:buSzPts val="2035"/>
              <a:buFont typeface="Arial"/>
              <a:buNone/>
            </a:pPr>
            <a:r>
              <a:t/>
            </a:r>
            <a:endParaRPr b="1" i="0" sz="2035" u="none" cap="none" strike="noStrike">
              <a:solidFill>
                <a:srgbClr val="5769D4"/>
              </a:solidFill>
              <a:latin typeface="Arial"/>
              <a:ea typeface="Arial"/>
              <a:cs typeface="Arial"/>
              <a:sym typeface="Arial"/>
            </a:endParaRPr>
          </a:p>
          <a:p>
            <a:pPr indent="0" lvl="0" marL="0" marR="0" rtl="0" algn="ctr">
              <a:lnSpc>
                <a:spcPct val="140049"/>
              </a:lnSpc>
              <a:spcBef>
                <a:spcPts val="0"/>
              </a:spcBef>
              <a:spcAft>
                <a:spcPts val="0"/>
              </a:spcAft>
              <a:buClr>
                <a:srgbClr val="000000"/>
              </a:buClr>
              <a:buSzPts val="3234"/>
              <a:buFont typeface="Arial"/>
              <a:buNone/>
            </a:pPr>
            <a:r>
              <a:rPr b="1" i="0" lang="en-US" sz="3235" u="none" cap="none" strike="noStrike">
                <a:solidFill>
                  <a:srgbClr val="5769D4"/>
                </a:solidFill>
                <a:latin typeface="Arial"/>
                <a:ea typeface="Arial"/>
                <a:cs typeface="Arial"/>
                <a:sym typeface="Arial"/>
              </a:rPr>
              <a:t>Is this an example of - </a:t>
            </a:r>
            <a:endParaRPr b="1" i="0" sz="3235" u="none" cap="none" strike="noStrike">
              <a:solidFill>
                <a:srgbClr val="5769D4"/>
              </a:solidFill>
              <a:latin typeface="Arial"/>
              <a:ea typeface="Arial"/>
              <a:cs typeface="Arial"/>
              <a:sym typeface="Arial"/>
            </a:endParaRPr>
          </a:p>
          <a:p>
            <a:pPr indent="0" lvl="0" marL="0" marR="0" rtl="0" algn="ctr">
              <a:lnSpc>
                <a:spcPct val="140049"/>
              </a:lnSpc>
              <a:spcBef>
                <a:spcPts val="0"/>
              </a:spcBef>
              <a:spcAft>
                <a:spcPts val="0"/>
              </a:spcAft>
              <a:buClr>
                <a:srgbClr val="000000"/>
              </a:buClr>
              <a:buSzPts val="3234"/>
              <a:buFont typeface="Arial"/>
              <a:buNone/>
            </a:pPr>
            <a:r>
              <a:rPr b="1" i="0" lang="en-US" sz="3235" u="none" cap="none" strike="noStrike">
                <a:solidFill>
                  <a:srgbClr val="5769D4"/>
                </a:solidFill>
                <a:latin typeface="Arial"/>
                <a:ea typeface="Arial"/>
                <a:cs typeface="Arial"/>
                <a:sym typeface="Arial"/>
              </a:rPr>
              <a:t>Tokenism, Manipulation or Decoration?</a:t>
            </a:r>
            <a:endParaRPr b="1" i="0" sz="3235" u="none" cap="none" strike="noStrike">
              <a:solidFill>
                <a:srgbClr val="5769D4"/>
              </a:solidFill>
              <a:latin typeface="Arial"/>
              <a:ea typeface="Arial"/>
              <a:cs typeface="Arial"/>
              <a:sym typeface="Arial"/>
            </a:endParaRPr>
          </a:p>
          <a:p>
            <a:pPr indent="0" lvl="0" marL="0" marR="0" rtl="0" algn="ctr">
              <a:lnSpc>
                <a:spcPct val="141032"/>
              </a:lnSpc>
              <a:spcBef>
                <a:spcPts val="0"/>
              </a:spcBef>
              <a:spcAft>
                <a:spcPts val="0"/>
              </a:spcAft>
              <a:buClr>
                <a:srgbClr val="000000"/>
              </a:buClr>
              <a:buSzPts val="2035"/>
              <a:buFont typeface="Arial"/>
              <a:buNone/>
            </a:pPr>
            <a:r>
              <a:t/>
            </a:r>
            <a:endParaRPr b="0" i="0" sz="2035" u="none" cap="none" strike="noStrike">
              <a:solidFill>
                <a:srgbClr val="000000"/>
              </a:solidFill>
              <a:latin typeface="Arial"/>
              <a:ea typeface="Arial"/>
              <a:cs typeface="Arial"/>
              <a:sym typeface="Arial"/>
            </a:endParaRPr>
          </a:p>
        </p:txBody>
      </p:sp>
      <p:grpSp>
        <p:nvGrpSpPr>
          <p:cNvPr id="257" name="Google Shape;257;g3e386a3ef61_0_263"/>
          <p:cNvGrpSpPr/>
          <p:nvPr/>
        </p:nvGrpSpPr>
        <p:grpSpPr>
          <a:xfrm>
            <a:off x="1433875" y="2167246"/>
            <a:ext cx="7776495" cy="6781543"/>
            <a:chOff x="0" y="-47625"/>
            <a:chExt cx="1886400" cy="369653"/>
          </a:xfrm>
        </p:grpSpPr>
        <p:sp>
          <p:nvSpPr>
            <p:cNvPr id="258" name="Google Shape;258;g3e386a3ef61_0_263"/>
            <p:cNvSpPr/>
            <p:nvPr/>
          </p:nvSpPr>
          <p:spPr>
            <a:xfrm>
              <a:off x="0" y="0"/>
              <a:ext cx="1886363" cy="322028"/>
            </a:xfrm>
            <a:custGeom>
              <a:rect b="b" l="l" r="r" t="t"/>
              <a:pathLst>
                <a:path extrusionOk="0" h="322028" w="1886363">
                  <a:moveTo>
                    <a:pt x="0" y="0"/>
                  </a:moveTo>
                  <a:lnTo>
                    <a:pt x="1886363" y="0"/>
                  </a:lnTo>
                  <a:lnTo>
                    <a:pt x="1886363" y="322028"/>
                  </a:lnTo>
                  <a:lnTo>
                    <a:pt x="0" y="322028"/>
                  </a:lnTo>
                  <a:close/>
                </a:path>
              </a:pathLst>
            </a:custGeom>
            <a:solidFill>
              <a:srgbClr val="4CC9F0">
                <a:alpha val="49803"/>
              </a:srgbClr>
            </a:solidFill>
            <a:ln cap="sq" cmpd="sng" w="61575">
              <a:solidFill>
                <a:srgbClr val="5769D4">
                  <a:alpha val="49803"/>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9" name="Google Shape;259;g3e386a3ef61_0_263"/>
            <p:cNvSpPr txBox="1"/>
            <p:nvPr/>
          </p:nvSpPr>
          <p:spPr>
            <a:xfrm>
              <a:off x="0" y="-47625"/>
              <a:ext cx="1886400" cy="369600"/>
            </a:xfrm>
            <a:prstGeom prst="rect">
              <a:avLst/>
            </a:prstGeom>
            <a:noFill/>
            <a:ln>
              <a:noFill/>
            </a:ln>
          </p:spPr>
          <p:txBody>
            <a:bodyPr anchorCtr="0" anchor="ctr" bIns="82100" lIns="82100" spcFirstLastPara="1" rIns="82100" wrap="square" tIns="82100">
              <a:noAutofit/>
            </a:bodyPr>
            <a:lstStyle/>
            <a:p>
              <a:pPr indent="0" lvl="0" marL="0" marR="0" rtl="0" algn="l">
                <a:lnSpc>
                  <a:spcPct val="185166"/>
                </a:lnSpc>
                <a:spcBef>
                  <a:spcPts val="0"/>
                </a:spcBef>
                <a:spcAft>
                  <a:spcPts val="0"/>
                </a:spcAft>
                <a:buClr>
                  <a:srgbClr val="000000"/>
                </a:buClr>
                <a:buSzPts val="2909"/>
                <a:buFont typeface="Arial"/>
                <a:buNone/>
              </a:pPr>
              <a:r>
                <a:t/>
              </a:r>
              <a:endParaRPr b="0" i="0" sz="2909" u="none" cap="none" strike="noStrike">
                <a:solidFill>
                  <a:schemeClr val="dk1"/>
                </a:solidFill>
                <a:latin typeface="Calibri"/>
                <a:ea typeface="Calibri"/>
                <a:cs typeface="Calibri"/>
                <a:sym typeface="Calibri"/>
              </a:endParaRPr>
            </a:p>
          </p:txBody>
        </p:sp>
      </p:grpSp>
      <p:grpSp>
        <p:nvGrpSpPr>
          <p:cNvPr id="260" name="Google Shape;260;g3e386a3ef61_0_263"/>
          <p:cNvGrpSpPr/>
          <p:nvPr/>
        </p:nvGrpSpPr>
        <p:grpSpPr>
          <a:xfrm rot="5400000">
            <a:off x="13280031" y="-793240"/>
            <a:ext cx="337922" cy="7979775"/>
            <a:chOff x="0" y="-47625"/>
            <a:chExt cx="119839" cy="2829908"/>
          </a:xfrm>
        </p:grpSpPr>
        <p:sp>
          <p:nvSpPr>
            <p:cNvPr id="261" name="Google Shape;261;g3e386a3ef61_0_263"/>
            <p:cNvSpPr/>
            <p:nvPr/>
          </p:nvSpPr>
          <p:spPr>
            <a:xfrm>
              <a:off x="0" y="0"/>
              <a:ext cx="119839" cy="2782283"/>
            </a:xfrm>
            <a:custGeom>
              <a:rect b="b" l="l" r="r" t="t"/>
              <a:pathLst>
                <a:path extrusionOk="0" h="2782283" w="119839">
                  <a:moveTo>
                    <a:pt x="0" y="0"/>
                  </a:moveTo>
                  <a:lnTo>
                    <a:pt x="119839" y="0"/>
                  </a:lnTo>
                  <a:lnTo>
                    <a:pt x="119839" y="2782283"/>
                  </a:lnTo>
                  <a:lnTo>
                    <a:pt x="0" y="2782283"/>
                  </a:lnTo>
                  <a:close/>
                </a:path>
              </a:pathLst>
            </a:custGeom>
            <a:solidFill>
              <a:srgbClr val="5769D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2" name="Google Shape;262;g3e386a3ef61_0_263"/>
            <p:cNvSpPr txBox="1"/>
            <p:nvPr/>
          </p:nvSpPr>
          <p:spPr>
            <a:xfrm>
              <a:off x="0" y="-47625"/>
              <a:ext cx="119700" cy="2829900"/>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63" name="Google Shape;263;g3e386a3ef61_0_263"/>
          <p:cNvSpPr txBox="1"/>
          <p:nvPr/>
        </p:nvSpPr>
        <p:spPr>
          <a:xfrm>
            <a:off x="1638900" y="3365600"/>
            <a:ext cx="7257900" cy="5399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sng" cap="none" strike="noStrike">
                <a:solidFill>
                  <a:schemeClr val="dk1"/>
                </a:solidFill>
                <a:latin typeface="Calibri"/>
                <a:ea typeface="Calibri"/>
                <a:cs typeface="Calibri"/>
                <a:sym typeface="Calibri"/>
              </a:rPr>
              <a:t>Case study - </a:t>
            </a:r>
            <a:endParaRPr b="1" i="0" sz="3200" u="sng"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A youth service is redesigning it’s after-school programme. Staff organise a ‘youth consultation’ session. The young people share their ideas about the activities they want, the timing of the session and the support they need. Staff thank them and say that their views are important. The final programme is decided entirely by adults, with little or none of the young people’s suggestions used.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g3e386a3ef61_0_279"/>
          <p:cNvSpPr/>
          <p:nvPr/>
        </p:nvSpPr>
        <p:spPr>
          <a:xfrm>
            <a:off x="163919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69" name="Google Shape;269;g3e386a3ef61_0_279"/>
          <p:cNvGrpSpPr/>
          <p:nvPr/>
        </p:nvGrpSpPr>
        <p:grpSpPr>
          <a:xfrm>
            <a:off x="790650" y="1876573"/>
            <a:ext cx="7162472" cy="8205860"/>
            <a:chOff x="0" y="-47625"/>
            <a:chExt cx="1886400" cy="2161200"/>
          </a:xfrm>
        </p:grpSpPr>
        <p:sp>
          <p:nvSpPr>
            <p:cNvPr id="270" name="Google Shape;270;g3e386a3ef61_0_279"/>
            <p:cNvSpPr/>
            <p:nvPr/>
          </p:nvSpPr>
          <p:spPr>
            <a:xfrm>
              <a:off x="0" y="0"/>
              <a:ext cx="1886363" cy="2113502"/>
            </a:xfrm>
            <a:custGeom>
              <a:rect b="b" l="l" r="r" t="t"/>
              <a:pathLst>
                <a:path extrusionOk="0" h="2113502" w="1886363">
                  <a:moveTo>
                    <a:pt x="0" y="0"/>
                  </a:moveTo>
                  <a:lnTo>
                    <a:pt x="1886363" y="0"/>
                  </a:lnTo>
                  <a:lnTo>
                    <a:pt x="1886363" y="2113502"/>
                  </a:lnTo>
                  <a:lnTo>
                    <a:pt x="0" y="2113502"/>
                  </a:lnTo>
                  <a:close/>
                </a:path>
              </a:pathLst>
            </a:custGeom>
            <a:solidFill>
              <a:srgbClr val="FFFFFF">
                <a:alpha val="50980"/>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1" name="Google Shape;271;g3e386a3ef61_0_279"/>
            <p:cNvSpPr txBox="1"/>
            <p:nvPr/>
          </p:nvSpPr>
          <p:spPr>
            <a:xfrm>
              <a:off x="0" y="-47625"/>
              <a:ext cx="1886400" cy="2161200"/>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72" name="Google Shape;272;g3e386a3ef61_0_279"/>
          <p:cNvSpPr txBox="1"/>
          <p:nvPr/>
        </p:nvSpPr>
        <p:spPr>
          <a:xfrm>
            <a:off x="790650" y="463000"/>
            <a:ext cx="15671400" cy="9162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5953"/>
              <a:buFont typeface="Arial"/>
              <a:buNone/>
            </a:pPr>
            <a:r>
              <a:rPr b="1" i="0" lang="en-US" sz="5953" u="none" cap="none" strike="noStrike">
                <a:solidFill>
                  <a:srgbClr val="000000"/>
                </a:solidFill>
                <a:latin typeface="Arial"/>
                <a:ea typeface="Arial"/>
                <a:cs typeface="Arial"/>
                <a:sym typeface="Arial"/>
              </a:rPr>
              <a:t>Tokenistic Practice</a:t>
            </a:r>
            <a:endParaRPr b="0" i="0" sz="1400" u="none" cap="none" strike="noStrike">
              <a:solidFill>
                <a:srgbClr val="000000"/>
              </a:solidFill>
              <a:latin typeface="Arial"/>
              <a:ea typeface="Arial"/>
              <a:cs typeface="Arial"/>
              <a:sym typeface="Arial"/>
            </a:endParaRPr>
          </a:p>
        </p:txBody>
      </p:sp>
      <p:sp>
        <p:nvSpPr>
          <p:cNvPr id="273" name="Google Shape;273;g3e386a3ef61_0_279"/>
          <p:cNvSpPr txBox="1"/>
          <p:nvPr/>
        </p:nvSpPr>
        <p:spPr>
          <a:xfrm>
            <a:off x="1995025" y="2536375"/>
            <a:ext cx="14086800" cy="3177900"/>
          </a:xfrm>
          <a:prstGeom prst="rect">
            <a:avLst/>
          </a:prstGeom>
          <a:noFill/>
          <a:ln>
            <a:noFill/>
          </a:ln>
        </p:spPr>
        <p:txBody>
          <a:bodyPr anchorCtr="0" anchor="t" bIns="0" lIns="0" spcFirstLastPara="1" rIns="0" wrap="square" tIns="0">
            <a:spAutoFit/>
          </a:bodyPr>
          <a:lstStyle/>
          <a:p>
            <a:pPr indent="0" lvl="0" marL="0" marR="0" rtl="0" algn="l">
              <a:lnSpc>
                <a:spcPct val="139983"/>
              </a:lnSpc>
              <a:spcBef>
                <a:spcPts val="0"/>
              </a:spcBef>
              <a:spcAft>
                <a:spcPts val="0"/>
              </a:spcAft>
              <a:buClr>
                <a:srgbClr val="000000"/>
              </a:buClr>
              <a:buSzPts val="2581"/>
              <a:buFont typeface="Arial"/>
              <a:buNone/>
            </a:pPr>
            <a:r>
              <a:rPr b="0" i="0" lang="en-US" sz="2581" u="none" cap="none" strike="noStrike">
                <a:solidFill>
                  <a:srgbClr val="000000"/>
                </a:solidFill>
                <a:latin typeface="Arial"/>
                <a:ea typeface="Arial"/>
                <a:cs typeface="Arial"/>
                <a:sym typeface="Arial"/>
              </a:rPr>
              <a:t>Tokenism is defined as doing something only because you have to, to show you are following the rules, and not because you really believe it is the right thing to do. </a:t>
            </a:r>
            <a:endParaRPr b="0" i="0" sz="2581" u="none" cap="none" strike="noStrike">
              <a:solidFill>
                <a:srgbClr val="000000"/>
              </a:solidFill>
              <a:latin typeface="Arial"/>
              <a:ea typeface="Arial"/>
              <a:cs typeface="Arial"/>
              <a:sym typeface="Arial"/>
            </a:endParaRPr>
          </a:p>
          <a:p>
            <a:pPr indent="0" lvl="0" marL="0" marR="0" rtl="0" algn="l">
              <a:lnSpc>
                <a:spcPct val="139983"/>
              </a:lnSpc>
              <a:spcBef>
                <a:spcPts val="0"/>
              </a:spcBef>
              <a:spcAft>
                <a:spcPts val="0"/>
              </a:spcAft>
              <a:buClr>
                <a:srgbClr val="000000"/>
              </a:buClr>
              <a:buSzPts val="2581"/>
              <a:buFont typeface="Arial"/>
              <a:buNone/>
            </a:pPr>
            <a:r>
              <a:t/>
            </a:r>
            <a:endParaRPr b="0" i="0" sz="2581" u="none" cap="none" strike="noStrike">
              <a:solidFill>
                <a:srgbClr val="000000"/>
              </a:solidFill>
              <a:latin typeface="Arial"/>
              <a:ea typeface="Arial"/>
              <a:cs typeface="Arial"/>
              <a:sym typeface="Arial"/>
            </a:endParaRPr>
          </a:p>
          <a:p>
            <a:pPr indent="0" lvl="0" marL="0" marR="0" rtl="0" algn="l">
              <a:lnSpc>
                <a:spcPct val="139983"/>
              </a:lnSpc>
              <a:spcBef>
                <a:spcPts val="0"/>
              </a:spcBef>
              <a:spcAft>
                <a:spcPts val="0"/>
              </a:spcAft>
              <a:buClr>
                <a:srgbClr val="000000"/>
              </a:buClr>
              <a:buSzPts val="2581"/>
              <a:buFont typeface="Arial"/>
              <a:buNone/>
            </a:pPr>
            <a:r>
              <a:rPr b="0" i="0" lang="en-US" sz="2581" u="none" cap="none" strike="noStrike">
                <a:solidFill>
                  <a:srgbClr val="000000"/>
                </a:solidFill>
                <a:latin typeface="Arial"/>
                <a:ea typeface="Arial"/>
                <a:cs typeface="Arial"/>
                <a:sym typeface="Arial"/>
              </a:rPr>
              <a:t>It is the practice of including a member from an underrepresented community to create the appearance of inclusion, inclusive practices, or acceptance without making the individual has meaningful support and opportunities. </a:t>
            </a:r>
            <a:endParaRPr b="0" i="0" sz="2581" u="none" cap="none" strike="noStrike">
              <a:solidFill>
                <a:srgbClr val="000000"/>
              </a:solidFill>
              <a:latin typeface="Arial"/>
              <a:ea typeface="Arial"/>
              <a:cs typeface="Arial"/>
              <a:sym typeface="Arial"/>
            </a:endParaRPr>
          </a:p>
        </p:txBody>
      </p:sp>
      <p:grpSp>
        <p:nvGrpSpPr>
          <p:cNvPr id="274" name="Google Shape;274;g3e386a3ef61_0_279"/>
          <p:cNvGrpSpPr/>
          <p:nvPr/>
        </p:nvGrpSpPr>
        <p:grpSpPr>
          <a:xfrm>
            <a:off x="638476" y="2319130"/>
            <a:ext cx="304352" cy="7763024"/>
            <a:chOff x="0" y="-47625"/>
            <a:chExt cx="80158" cy="2044569"/>
          </a:xfrm>
        </p:grpSpPr>
        <p:sp>
          <p:nvSpPr>
            <p:cNvPr id="275" name="Google Shape;275;g3e386a3ef61_0_279"/>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6" name="Google Shape;276;g3e386a3ef61_0_279"/>
            <p:cNvSpPr txBox="1"/>
            <p:nvPr/>
          </p:nvSpPr>
          <p:spPr>
            <a:xfrm>
              <a:off x="0" y="-47625"/>
              <a:ext cx="80100" cy="2044500"/>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People of different nations and professions stand side by side, international team (Provided by Getty Images)" id="277" name="Google Shape;277;g3e386a3ef61_0_279"/>
          <p:cNvPicPr preferRelativeResize="0"/>
          <p:nvPr/>
        </p:nvPicPr>
        <p:blipFill rotWithShape="1">
          <a:blip r:embed="rId4">
            <a:alphaModFix/>
          </a:blip>
          <a:srcRect b="0" l="0" r="0" t="0"/>
          <a:stretch/>
        </p:blipFill>
        <p:spPr>
          <a:xfrm>
            <a:off x="1156000" y="7043250"/>
            <a:ext cx="17132001" cy="31779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g3e386a3ef61_0_296"/>
          <p:cNvSpPr/>
          <p:nvPr/>
        </p:nvSpPr>
        <p:spPr>
          <a:xfrm>
            <a:off x="163919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83" name="Google Shape;283;g3e386a3ef61_0_296"/>
          <p:cNvGrpSpPr/>
          <p:nvPr/>
        </p:nvGrpSpPr>
        <p:grpSpPr>
          <a:xfrm>
            <a:off x="790650" y="1876573"/>
            <a:ext cx="7162472" cy="8205860"/>
            <a:chOff x="0" y="-47625"/>
            <a:chExt cx="1886400" cy="2161200"/>
          </a:xfrm>
        </p:grpSpPr>
        <p:sp>
          <p:nvSpPr>
            <p:cNvPr id="284" name="Google Shape;284;g3e386a3ef61_0_296"/>
            <p:cNvSpPr/>
            <p:nvPr/>
          </p:nvSpPr>
          <p:spPr>
            <a:xfrm>
              <a:off x="0" y="0"/>
              <a:ext cx="1886363" cy="2113502"/>
            </a:xfrm>
            <a:custGeom>
              <a:rect b="b" l="l" r="r" t="t"/>
              <a:pathLst>
                <a:path extrusionOk="0" h="2113502" w="1886363">
                  <a:moveTo>
                    <a:pt x="0" y="0"/>
                  </a:moveTo>
                  <a:lnTo>
                    <a:pt x="1886363" y="0"/>
                  </a:lnTo>
                  <a:lnTo>
                    <a:pt x="1886363" y="2113502"/>
                  </a:lnTo>
                  <a:lnTo>
                    <a:pt x="0" y="2113502"/>
                  </a:lnTo>
                  <a:close/>
                </a:path>
              </a:pathLst>
            </a:custGeom>
            <a:solidFill>
              <a:srgbClr val="FFFFFF">
                <a:alpha val="50980"/>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5" name="Google Shape;285;g3e386a3ef61_0_296"/>
            <p:cNvSpPr txBox="1"/>
            <p:nvPr/>
          </p:nvSpPr>
          <p:spPr>
            <a:xfrm>
              <a:off x="0" y="-47625"/>
              <a:ext cx="1886400" cy="2161200"/>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86" name="Google Shape;286;g3e386a3ef61_0_296"/>
          <p:cNvSpPr txBox="1"/>
          <p:nvPr/>
        </p:nvSpPr>
        <p:spPr>
          <a:xfrm>
            <a:off x="790650" y="463000"/>
            <a:ext cx="15671400" cy="9162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5953"/>
              <a:buFont typeface="Arial"/>
              <a:buNone/>
            </a:pPr>
            <a:r>
              <a:rPr b="1" i="0" lang="en-US" sz="5953" u="none" cap="none" strike="noStrike">
                <a:solidFill>
                  <a:srgbClr val="000000"/>
                </a:solidFill>
                <a:latin typeface="Arial"/>
                <a:ea typeface="Arial"/>
                <a:cs typeface="Arial"/>
                <a:sym typeface="Arial"/>
              </a:rPr>
              <a:t>Tokenistic Practice - How to Avoid?</a:t>
            </a:r>
            <a:endParaRPr b="0" i="0" sz="1400" u="none" cap="none" strike="noStrike">
              <a:solidFill>
                <a:srgbClr val="000000"/>
              </a:solidFill>
              <a:latin typeface="Arial"/>
              <a:ea typeface="Arial"/>
              <a:cs typeface="Arial"/>
              <a:sym typeface="Arial"/>
            </a:endParaRPr>
          </a:p>
        </p:txBody>
      </p:sp>
      <p:grpSp>
        <p:nvGrpSpPr>
          <p:cNvPr id="287" name="Google Shape;287;g3e386a3ef61_0_296"/>
          <p:cNvGrpSpPr/>
          <p:nvPr/>
        </p:nvGrpSpPr>
        <p:grpSpPr>
          <a:xfrm>
            <a:off x="638475" y="1732249"/>
            <a:ext cx="327365" cy="8349815"/>
            <a:chOff x="0" y="-47625"/>
            <a:chExt cx="80158" cy="2044569"/>
          </a:xfrm>
        </p:grpSpPr>
        <p:sp>
          <p:nvSpPr>
            <p:cNvPr id="288" name="Google Shape;288;g3e386a3ef61_0_296"/>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9" name="Google Shape;289;g3e386a3ef61_0_296"/>
            <p:cNvSpPr txBox="1"/>
            <p:nvPr/>
          </p:nvSpPr>
          <p:spPr>
            <a:xfrm>
              <a:off x="0" y="-47625"/>
              <a:ext cx="80100" cy="2044500"/>
            </a:xfrm>
            <a:prstGeom prst="rect">
              <a:avLst/>
            </a:prstGeom>
            <a:noFill/>
            <a:ln>
              <a:noFill/>
            </a:ln>
          </p:spPr>
          <p:txBody>
            <a:bodyPr anchorCtr="0" anchor="ctr" bIns="54625" lIns="54625" spcFirstLastPara="1" rIns="54625" wrap="square" tIns="54625">
              <a:noAutofit/>
            </a:bodyPr>
            <a:lstStyle/>
            <a:p>
              <a:pPr indent="0" lvl="0" marL="0" marR="0" rtl="0" algn="ctr">
                <a:lnSpc>
                  <a:spcPct val="185166"/>
                </a:lnSpc>
                <a:spcBef>
                  <a:spcPts val="0"/>
                </a:spcBef>
                <a:spcAft>
                  <a:spcPts val="0"/>
                </a:spcAft>
                <a:buClr>
                  <a:srgbClr val="000000"/>
                </a:buClr>
                <a:buSzPts val="1936"/>
                <a:buFont typeface="Arial"/>
                <a:buNone/>
              </a:pPr>
              <a:r>
                <a:t/>
              </a:r>
              <a:endParaRPr b="0" i="0" sz="1936" u="none" cap="none" strike="noStrike">
                <a:solidFill>
                  <a:schemeClr val="dk1"/>
                </a:solidFill>
                <a:latin typeface="Calibri"/>
                <a:ea typeface="Calibri"/>
                <a:cs typeface="Calibri"/>
                <a:sym typeface="Calibri"/>
              </a:endParaRPr>
            </a:p>
          </p:txBody>
        </p:sp>
      </p:grpSp>
      <p:sp>
        <p:nvSpPr>
          <p:cNvPr id="290" name="Google Shape;290;g3e386a3ef61_0_296"/>
          <p:cNvSpPr/>
          <p:nvPr/>
        </p:nvSpPr>
        <p:spPr>
          <a:xfrm>
            <a:off x="1433838" y="1913063"/>
            <a:ext cx="1141157" cy="1219506"/>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chemeClr val="dk2"/>
                </a:solidFill>
                <a:latin typeface="Arial"/>
              </a:rPr>
              <a:t>A</a:t>
            </a:r>
          </a:p>
        </p:txBody>
      </p:sp>
      <p:sp>
        <p:nvSpPr>
          <p:cNvPr id="291" name="Google Shape;291;g3e386a3ef61_0_296"/>
          <p:cNvSpPr/>
          <p:nvPr/>
        </p:nvSpPr>
        <p:spPr>
          <a:xfrm>
            <a:off x="1433851" y="3224701"/>
            <a:ext cx="1141150" cy="1291150"/>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rgbClr val="559FE4">
                    <a:alpha val="51764"/>
                  </a:srgbClr>
                </a:solidFill>
                <a:latin typeface="Arial"/>
              </a:rPr>
              <a:t>C</a:t>
            </a:r>
          </a:p>
        </p:txBody>
      </p:sp>
      <p:sp>
        <p:nvSpPr>
          <p:cNvPr id="292" name="Google Shape;292;g3e386a3ef61_0_296"/>
          <p:cNvSpPr/>
          <p:nvPr/>
        </p:nvSpPr>
        <p:spPr>
          <a:xfrm>
            <a:off x="1476224" y="4607975"/>
            <a:ext cx="1056400" cy="1219500"/>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rgbClr val="5769D4">
                    <a:alpha val="50980"/>
                  </a:srgbClr>
                </a:solidFill>
                <a:latin typeface="Arial"/>
              </a:rPr>
              <a:t>T</a:t>
            </a:r>
          </a:p>
        </p:txBody>
      </p:sp>
      <p:sp>
        <p:nvSpPr>
          <p:cNvPr id="293" name="Google Shape;293;g3e386a3ef61_0_296"/>
          <p:cNvSpPr/>
          <p:nvPr/>
        </p:nvSpPr>
        <p:spPr>
          <a:xfrm>
            <a:off x="1923530" y="6066875"/>
            <a:ext cx="161806" cy="1219506"/>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rgbClr val="5769D4"/>
                </a:solidFill>
                <a:latin typeface="Arial"/>
              </a:rPr>
              <a:t>I</a:t>
            </a:r>
          </a:p>
        </p:txBody>
      </p:sp>
      <p:sp>
        <p:nvSpPr>
          <p:cNvPr id="294" name="Google Shape;294;g3e386a3ef61_0_296"/>
          <p:cNvSpPr/>
          <p:nvPr/>
        </p:nvSpPr>
        <p:spPr>
          <a:xfrm>
            <a:off x="1440687" y="7393225"/>
            <a:ext cx="1127483" cy="1219656"/>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rgbClr val="55828B">
                    <a:alpha val="50980"/>
                  </a:srgbClr>
                </a:solidFill>
                <a:latin typeface="Arial"/>
              </a:rPr>
              <a:t>O</a:t>
            </a:r>
          </a:p>
        </p:txBody>
      </p:sp>
      <p:sp>
        <p:nvSpPr>
          <p:cNvPr id="295" name="Google Shape;295;g3e386a3ef61_0_296"/>
          <p:cNvSpPr/>
          <p:nvPr/>
        </p:nvSpPr>
        <p:spPr>
          <a:xfrm>
            <a:off x="1440676" y="8837400"/>
            <a:ext cx="1127499" cy="1219651"/>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rgbClr val="559FE4">
                    <a:alpha val="51764"/>
                  </a:srgbClr>
                </a:solidFill>
                <a:latin typeface="Arial"/>
              </a:rPr>
              <a:t>N</a:t>
            </a:r>
          </a:p>
        </p:txBody>
      </p:sp>
      <p:sp>
        <p:nvSpPr>
          <p:cNvPr id="296" name="Google Shape;296;g3e386a3ef61_0_296"/>
          <p:cNvSpPr txBox="1"/>
          <p:nvPr/>
        </p:nvSpPr>
        <p:spPr>
          <a:xfrm>
            <a:off x="2886025" y="2184125"/>
            <a:ext cx="14017800" cy="677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Ask early (involve young people at the </a:t>
            </a:r>
            <a:r>
              <a:rPr b="1" i="0" lang="en-US" sz="2800" u="none" cap="none" strike="noStrike">
                <a:solidFill>
                  <a:schemeClr val="dk1"/>
                </a:solidFill>
                <a:latin typeface="Calibri"/>
                <a:ea typeface="Calibri"/>
                <a:cs typeface="Calibri"/>
                <a:sym typeface="Calibri"/>
              </a:rPr>
              <a:t>start</a:t>
            </a:r>
            <a:r>
              <a:rPr b="0" i="0" lang="en-US" sz="2800" u="none" cap="none" strike="noStrike">
                <a:solidFill>
                  <a:schemeClr val="dk1"/>
                </a:solidFill>
                <a:latin typeface="Calibri"/>
                <a:ea typeface="Calibri"/>
                <a:cs typeface="Calibri"/>
                <a:sym typeface="Calibri"/>
              </a:rPr>
              <a:t>, not when decisions are already made)</a:t>
            </a:r>
            <a:endParaRPr b="0" i="0" sz="2800" u="none" cap="none" strike="noStrike">
              <a:solidFill>
                <a:schemeClr val="dk1"/>
              </a:solidFill>
              <a:latin typeface="Calibri"/>
              <a:ea typeface="Calibri"/>
              <a:cs typeface="Calibri"/>
              <a:sym typeface="Calibri"/>
            </a:endParaRPr>
          </a:p>
        </p:txBody>
      </p:sp>
      <p:sp>
        <p:nvSpPr>
          <p:cNvPr id="297" name="Google Shape;297;g3e386a3ef61_0_296"/>
          <p:cNvSpPr txBox="1"/>
          <p:nvPr/>
        </p:nvSpPr>
        <p:spPr>
          <a:xfrm>
            <a:off x="2886025" y="3583175"/>
            <a:ext cx="13664400" cy="574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Create real choices (give young people genuine decision-making power, not just opportunities to give opinions)</a:t>
            </a:r>
            <a:endParaRPr b="0" i="0" sz="2800" u="none" cap="none" strike="noStrike">
              <a:solidFill>
                <a:schemeClr val="dk1"/>
              </a:solidFill>
              <a:latin typeface="Calibri"/>
              <a:ea typeface="Calibri"/>
              <a:cs typeface="Calibri"/>
              <a:sym typeface="Calibri"/>
            </a:endParaRPr>
          </a:p>
        </p:txBody>
      </p:sp>
      <p:sp>
        <p:nvSpPr>
          <p:cNvPr id="298" name="Google Shape;298;g3e386a3ef61_0_296"/>
          <p:cNvSpPr txBox="1"/>
          <p:nvPr/>
        </p:nvSpPr>
        <p:spPr>
          <a:xfrm>
            <a:off x="2886025" y="4879025"/>
            <a:ext cx="13561500" cy="659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Tell them the limits (Be honest about what they can and can’t influence like budgets, rules and safety)</a:t>
            </a:r>
            <a:endParaRPr b="0" i="0" sz="2800" u="none" cap="none" strike="noStrike">
              <a:solidFill>
                <a:schemeClr val="dk1"/>
              </a:solidFill>
              <a:latin typeface="Calibri"/>
              <a:ea typeface="Calibri"/>
              <a:cs typeface="Calibri"/>
              <a:sym typeface="Calibri"/>
            </a:endParaRPr>
          </a:p>
        </p:txBody>
      </p:sp>
      <p:sp>
        <p:nvSpPr>
          <p:cNvPr id="299" name="Google Shape;299;g3e386a3ef61_0_296"/>
          <p:cNvSpPr txBox="1"/>
          <p:nvPr/>
        </p:nvSpPr>
        <p:spPr>
          <a:xfrm>
            <a:off x="2886025" y="6361350"/>
            <a:ext cx="13473000" cy="574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Include everyone (make sure participation is diverse and accessible, not just the same voices)</a:t>
            </a:r>
            <a:endParaRPr b="0" i="0" sz="2800" u="none" cap="none" strike="noStrike">
              <a:solidFill>
                <a:schemeClr val="dk1"/>
              </a:solidFill>
              <a:latin typeface="Calibri"/>
              <a:ea typeface="Calibri"/>
              <a:cs typeface="Calibri"/>
              <a:sym typeface="Calibri"/>
            </a:endParaRPr>
          </a:p>
        </p:txBody>
      </p:sp>
      <p:sp>
        <p:nvSpPr>
          <p:cNvPr id="300" name="Google Shape;300;g3e386a3ef61_0_296"/>
          <p:cNvSpPr txBox="1"/>
          <p:nvPr/>
        </p:nvSpPr>
        <p:spPr>
          <a:xfrm>
            <a:off x="2886025" y="7715950"/>
            <a:ext cx="12722100" cy="574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Own the feedback loop (show clearly what changed, what didn’t and why)</a:t>
            </a:r>
            <a:endParaRPr b="0" i="0" sz="2800" u="none" cap="none" strike="noStrike">
              <a:solidFill>
                <a:schemeClr val="dk1"/>
              </a:solidFill>
              <a:latin typeface="Calibri"/>
              <a:ea typeface="Calibri"/>
              <a:cs typeface="Calibri"/>
              <a:sym typeface="Calibri"/>
            </a:endParaRPr>
          </a:p>
        </p:txBody>
      </p:sp>
      <p:sp>
        <p:nvSpPr>
          <p:cNvPr id="301" name="Google Shape;301;g3e386a3ef61_0_296"/>
          <p:cNvSpPr txBox="1"/>
          <p:nvPr/>
        </p:nvSpPr>
        <p:spPr>
          <a:xfrm>
            <a:off x="2886025" y="9160125"/>
            <a:ext cx="12869400" cy="574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Never ignore their voices (if young people speak, it should lead to action or explanation)</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g3e386a3ef61_0_328"/>
          <p:cNvSpPr/>
          <p:nvPr/>
        </p:nvSpPr>
        <p:spPr>
          <a:xfrm>
            <a:off x="163919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7" name="Google Shape;307;g3e386a3ef61_0_328"/>
          <p:cNvSpPr txBox="1"/>
          <p:nvPr/>
        </p:nvSpPr>
        <p:spPr>
          <a:xfrm>
            <a:off x="666150" y="607700"/>
            <a:ext cx="15254700" cy="9162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5953"/>
              <a:buFont typeface="Arial"/>
              <a:buNone/>
            </a:pPr>
            <a:r>
              <a:rPr b="1" i="0" lang="en-US" sz="5953" u="none" cap="none" strike="noStrike">
                <a:solidFill>
                  <a:schemeClr val="dk1"/>
                </a:solidFill>
                <a:latin typeface="Arial"/>
                <a:ea typeface="Arial"/>
                <a:cs typeface="Arial"/>
                <a:sym typeface="Arial"/>
              </a:rPr>
              <a:t>Tokenistic Practice - Feedback Loop</a:t>
            </a:r>
            <a:endParaRPr b="1" i="0" sz="5953" u="none" cap="none" strike="noStrike">
              <a:solidFill>
                <a:srgbClr val="000000"/>
              </a:solidFill>
              <a:latin typeface="Arial"/>
              <a:ea typeface="Arial"/>
              <a:cs typeface="Arial"/>
              <a:sym typeface="Arial"/>
            </a:endParaRPr>
          </a:p>
        </p:txBody>
      </p:sp>
      <p:pic>
        <p:nvPicPr>
          <p:cNvPr id="308" name="Google Shape;308;g3e386a3ef61_0_328"/>
          <p:cNvPicPr preferRelativeResize="0"/>
          <p:nvPr/>
        </p:nvPicPr>
        <p:blipFill rotWithShape="1">
          <a:blip r:embed="rId4">
            <a:alphaModFix/>
          </a:blip>
          <a:srcRect b="0" l="10264" r="12096" t="0"/>
          <a:stretch/>
        </p:blipFill>
        <p:spPr>
          <a:xfrm>
            <a:off x="5542213" y="3130550"/>
            <a:ext cx="6708677" cy="4500475"/>
          </a:xfrm>
          <a:prstGeom prst="rect">
            <a:avLst/>
          </a:prstGeom>
          <a:noFill/>
          <a:ln>
            <a:noFill/>
          </a:ln>
        </p:spPr>
      </p:pic>
      <p:sp>
        <p:nvSpPr>
          <p:cNvPr id="309" name="Google Shape;309;g3e386a3ef61_0_328"/>
          <p:cNvSpPr/>
          <p:nvPr/>
        </p:nvSpPr>
        <p:spPr>
          <a:xfrm>
            <a:off x="12250900" y="2520875"/>
            <a:ext cx="4908900" cy="2143200"/>
          </a:xfrm>
          <a:prstGeom prst="roundRect">
            <a:avLst>
              <a:gd fmla="val 38559" name="adj"/>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500"/>
              <a:buFont typeface="Arial"/>
              <a:buNone/>
            </a:pPr>
            <a:r>
              <a:rPr b="0" i="0" lang="en-US" sz="2500" u="none" cap="none" strike="noStrike">
                <a:solidFill>
                  <a:srgbClr val="000000"/>
                </a:solidFill>
                <a:latin typeface="Calibri"/>
                <a:ea typeface="Calibri"/>
                <a:cs typeface="Calibri"/>
                <a:sym typeface="Calibri"/>
              </a:rPr>
              <a:t>Collect the views of the young people: </a:t>
            </a:r>
            <a:endParaRPr b="0" i="0" sz="2500" u="none" cap="none" strike="noStrike">
              <a:solidFill>
                <a:srgbClr val="000000"/>
              </a:solidFill>
              <a:latin typeface="Calibri"/>
              <a:ea typeface="Calibri"/>
              <a:cs typeface="Calibri"/>
              <a:sym typeface="Calibri"/>
            </a:endParaRPr>
          </a:p>
          <a:p>
            <a:pPr indent="-387350" lvl="0" marL="457200" marR="0" rtl="0" algn="ctr">
              <a:lnSpc>
                <a:spcPct val="100000"/>
              </a:lnSpc>
              <a:spcBef>
                <a:spcPts val="0"/>
              </a:spcBef>
              <a:spcAft>
                <a:spcPts val="0"/>
              </a:spcAft>
              <a:buClr>
                <a:srgbClr val="000000"/>
              </a:buClr>
              <a:buSzPts val="2500"/>
              <a:buFont typeface="Calibri"/>
              <a:buChar char="-"/>
            </a:pPr>
            <a:r>
              <a:rPr b="0" i="0" lang="en-US" sz="2500" u="none" cap="none" strike="noStrike">
                <a:solidFill>
                  <a:srgbClr val="000000"/>
                </a:solidFill>
                <a:latin typeface="Calibri"/>
                <a:ea typeface="Calibri"/>
                <a:cs typeface="Calibri"/>
                <a:sym typeface="Calibri"/>
              </a:rPr>
              <a:t>Surveys</a:t>
            </a:r>
            <a:endParaRPr b="0" i="0" sz="2500" u="none" cap="none" strike="noStrike">
              <a:solidFill>
                <a:srgbClr val="000000"/>
              </a:solidFill>
              <a:latin typeface="Calibri"/>
              <a:ea typeface="Calibri"/>
              <a:cs typeface="Calibri"/>
              <a:sym typeface="Calibri"/>
            </a:endParaRPr>
          </a:p>
          <a:p>
            <a:pPr indent="-387350" lvl="0" marL="457200" marR="0" rtl="0" algn="ctr">
              <a:lnSpc>
                <a:spcPct val="100000"/>
              </a:lnSpc>
              <a:spcBef>
                <a:spcPts val="0"/>
              </a:spcBef>
              <a:spcAft>
                <a:spcPts val="0"/>
              </a:spcAft>
              <a:buClr>
                <a:srgbClr val="000000"/>
              </a:buClr>
              <a:buSzPts val="2500"/>
              <a:buFont typeface="Calibri"/>
              <a:buChar char="-"/>
            </a:pPr>
            <a:r>
              <a:rPr b="0" i="0" lang="en-US" sz="2500" u="none" cap="none" strike="noStrike">
                <a:solidFill>
                  <a:srgbClr val="000000"/>
                </a:solidFill>
                <a:latin typeface="Calibri"/>
                <a:ea typeface="Calibri"/>
                <a:cs typeface="Calibri"/>
                <a:sym typeface="Calibri"/>
              </a:rPr>
              <a:t>Consultations</a:t>
            </a:r>
            <a:endParaRPr b="0" i="0" sz="2500" u="none" cap="none" strike="noStrike">
              <a:solidFill>
                <a:srgbClr val="000000"/>
              </a:solidFill>
              <a:latin typeface="Calibri"/>
              <a:ea typeface="Calibri"/>
              <a:cs typeface="Calibri"/>
              <a:sym typeface="Calibri"/>
            </a:endParaRPr>
          </a:p>
          <a:p>
            <a:pPr indent="-387350" lvl="0" marL="457200" marR="0" rtl="0" algn="ctr">
              <a:lnSpc>
                <a:spcPct val="100000"/>
              </a:lnSpc>
              <a:spcBef>
                <a:spcPts val="0"/>
              </a:spcBef>
              <a:spcAft>
                <a:spcPts val="0"/>
              </a:spcAft>
              <a:buClr>
                <a:srgbClr val="000000"/>
              </a:buClr>
              <a:buSzPts val="2500"/>
              <a:buFont typeface="Calibri"/>
              <a:buChar char="-"/>
            </a:pPr>
            <a:r>
              <a:rPr b="0" i="0" lang="en-US" sz="2500" u="none" cap="none" strike="noStrike">
                <a:solidFill>
                  <a:srgbClr val="000000"/>
                </a:solidFill>
                <a:latin typeface="Calibri"/>
                <a:ea typeface="Calibri"/>
                <a:cs typeface="Calibri"/>
                <a:sym typeface="Calibri"/>
              </a:rPr>
              <a:t>Workshops</a:t>
            </a:r>
            <a:endParaRPr b="0" i="0" sz="2500" u="none" cap="none" strike="noStrike">
              <a:solidFill>
                <a:srgbClr val="000000"/>
              </a:solidFill>
              <a:latin typeface="Calibri"/>
              <a:ea typeface="Calibri"/>
              <a:cs typeface="Calibri"/>
              <a:sym typeface="Calibri"/>
            </a:endParaRPr>
          </a:p>
        </p:txBody>
      </p:sp>
      <p:sp>
        <p:nvSpPr>
          <p:cNvPr id="310" name="Google Shape;310;g3e386a3ef61_0_328"/>
          <p:cNvSpPr/>
          <p:nvPr/>
        </p:nvSpPr>
        <p:spPr>
          <a:xfrm>
            <a:off x="12320975" y="6048525"/>
            <a:ext cx="5473200" cy="3787200"/>
          </a:xfrm>
          <a:prstGeom prst="roundRect">
            <a:avLst>
              <a:gd fmla="val 31216" name="adj"/>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457200" marR="0" rtl="0" algn="l">
              <a:lnSpc>
                <a:spcPct val="100000"/>
              </a:lnSpc>
              <a:spcBef>
                <a:spcPts val="0"/>
              </a:spcBef>
              <a:spcAft>
                <a:spcPts val="0"/>
              </a:spcAft>
              <a:buClr>
                <a:srgbClr val="000000"/>
              </a:buClr>
              <a:buSzPts val="2500"/>
              <a:buFont typeface="Arial"/>
              <a:buNone/>
            </a:pPr>
            <a:r>
              <a:rPr b="0" i="0" lang="en-US" sz="2500" u="none" cap="none" strike="noStrike">
                <a:solidFill>
                  <a:srgbClr val="000000"/>
                </a:solidFill>
                <a:latin typeface="Calibri"/>
                <a:ea typeface="Calibri"/>
                <a:cs typeface="Calibri"/>
                <a:sym typeface="Calibri"/>
              </a:rPr>
              <a:t>Look through the views given by the young people and use it to make decisions. </a:t>
            </a:r>
            <a:endParaRPr b="0" i="0" sz="2500" u="none" cap="none" strike="noStrike">
              <a:solidFill>
                <a:srgbClr val="000000"/>
              </a:solidFill>
              <a:latin typeface="Calibri"/>
              <a:ea typeface="Calibri"/>
              <a:cs typeface="Calibri"/>
              <a:sym typeface="Calibri"/>
            </a:endParaRPr>
          </a:p>
          <a:p>
            <a:pPr indent="0" lvl="0" marL="457200" marR="0" rtl="0" algn="l">
              <a:lnSpc>
                <a:spcPct val="100000"/>
              </a:lnSpc>
              <a:spcBef>
                <a:spcPts val="0"/>
              </a:spcBef>
              <a:spcAft>
                <a:spcPts val="0"/>
              </a:spcAft>
              <a:buClr>
                <a:srgbClr val="000000"/>
              </a:buClr>
              <a:buSzPts val="2500"/>
              <a:buFont typeface="Arial"/>
              <a:buNone/>
            </a:pPr>
            <a:r>
              <a:rPr b="0" i="0" lang="en-US" sz="2500" u="none" cap="none" strike="noStrike">
                <a:solidFill>
                  <a:srgbClr val="000000"/>
                </a:solidFill>
                <a:latin typeface="Calibri"/>
                <a:ea typeface="Calibri"/>
                <a:cs typeface="Calibri"/>
                <a:sym typeface="Calibri"/>
              </a:rPr>
              <a:t>(Some of their views may match your companies aim or goals)</a:t>
            </a:r>
            <a:endParaRPr b="0" i="0" sz="2500" u="none" cap="none" strike="noStrike">
              <a:solidFill>
                <a:srgbClr val="000000"/>
              </a:solidFill>
              <a:latin typeface="Calibri"/>
              <a:ea typeface="Calibri"/>
              <a:cs typeface="Calibri"/>
              <a:sym typeface="Calibri"/>
            </a:endParaRPr>
          </a:p>
          <a:p>
            <a:pPr indent="0" lvl="0" marL="457200" marR="0" rtl="0" algn="l">
              <a:lnSpc>
                <a:spcPct val="100000"/>
              </a:lnSpc>
              <a:spcBef>
                <a:spcPts val="0"/>
              </a:spcBef>
              <a:spcAft>
                <a:spcPts val="0"/>
              </a:spcAft>
              <a:buClr>
                <a:srgbClr val="000000"/>
              </a:buClr>
              <a:buSzPts val="2500"/>
              <a:buFont typeface="Arial"/>
              <a:buNone/>
            </a:pPr>
            <a:r>
              <a:rPr b="0" i="0" lang="en-US" sz="2500" u="none" cap="none" strike="noStrike">
                <a:solidFill>
                  <a:srgbClr val="000000"/>
                </a:solidFill>
                <a:latin typeface="Calibri"/>
                <a:ea typeface="Calibri"/>
                <a:cs typeface="Calibri"/>
                <a:sym typeface="Calibri"/>
              </a:rPr>
              <a:t>Sometimes you can decide to not go with the young people’s ideas and that is fine as long as you respond.</a:t>
            </a:r>
            <a:endParaRPr b="0" i="0" sz="2500" u="none" cap="none" strike="noStrike">
              <a:solidFill>
                <a:srgbClr val="000000"/>
              </a:solidFill>
              <a:latin typeface="Calibri"/>
              <a:ea typeface="Calibri"/>
              <a:cs typeface="Calibri"/>
              <a:sym typeface="Calibri"/>
            </a:endParaRPr>
          </a:p>
        </p:txBody>
      </p:sp>
      <p:sp>
        <p:nvSpPr>
          <p:cNvPr id="311" name="Google Shape;311;g3e386a3ef61_0_328"/>
          <p:cNvSpPr/>
          <p:nvPr/>
        </p:nvSpPr>
        <p:spPr>
          <a:xfrm>
            <a:off x="1305775" y="6540950"/>
            <a:ext cx="4401000" cy="2416500"/>
          </a:xfrm>
          <a:prstGeom prst="roundRect">
            <a:avLst>
              <a:gd fmla="val 16667" name="adj"/>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500"/>
              <a:buFont typeface="Arial"/>
              <a:buNone/>
            </a:pPr>
            <a:r>
              <a:rPr b="0" i="0" lang="en-US" sz="2500" u="none" cap="none" strike="noStrike">
                <a:solidFill>
                  <a:srgbClr val="000000"/>
                </a:solidFill>
                <a:latin typeface="Calibri"/>
                <a:ea typeface="Calibri"/>
                <a:cs typeface="Calibri"/>
                <a:sym typeface="Calibri"/>
              </a:rPr>
              <a:t>Go back to the group and tell them what has happened </a:t>
            </a:r>
            <a:endParaRPr b="0" i="0" sz="2500" u="none" cap="none" strike="noStrike">
              <a:solidFill>
                <a:srgbClr val="000000"/>
              </a:solidFill>
              <a:latin typeface="Calibri"/>
              <a:ea typeface="Calibri"/>
              <a:cs typeface="Calibri"/>
              <a:sym typeface="Calibri"/>
            </a:endParaRPr>
          </a:p>
          <a:p>
            <a:pPr indent="-387350" lvl="0" marL="457200" marR="0" rtl="0" algn="ctr">
              <a:lnSpc>
                <a:spcPct val="100000"/>
              </a:lnSpc>
              <a:spcBef>
                <a:spcPts val="0"/>
              </a:spcBef>
              <a:spcAft>
                <a:spcPts val="0"/>
              </a:spcAft>
              <a:buClr>
                <a:srgbClr val="000000"/>
              </a:buClr>
              <a:buSzPts val="2500"/>
              <a:buFont typeface="Calibri"/>
              <a:buChar char="-"/>
            </a:pPr>
            <a:r>
              <a:rPr b="0" i="0" lang="en-US" sz="2500" u="none" cap="none" strike="noStrike">
                <a:solidFill>
                  <a:srgbClr val="000000"/>
                </a:solidFill>
                <a:latin typeface="Calibri"/>
                <a:ea typeface="Calibri"/>
                <a:cs typeface="Calibri"/>
                <a:sym typeface="Calibri"/>
              </a:rPr>
              <a:t>What changed</a:t>
            </a:r>
            <a:endParaRPr b="0" i="0" sz="2500" u="none" cap="none" strike="noStrike">
              <a:solidFill>
                <a:srgbClr val="000000"/>
              </a:solidFill>
              <a:latin typeface="Calibri"/>
              <a:ea typeface="Calibri"/>
              <a:cs typeface="Calibri"/>
              <a:sym typeface="Calibri"/>
            </a:endParaRPr>
          </a:p>
          <a:p>
            <a:pPr indent="-387350" lvl="0" marL="457200" marR="0" rtl="0" algn="ctr">
              <a:lnSpc>
                <a:spcPct val="100000"/>
              </a:lnSpc>
              <a:spcBef>
                <a:spcPts val="0"/>
              </a:spcBef>
              <a:spcAft>
                <a:spcPts val="0"/>
              </a:spcAft>
              <a:buClr>
                <a:srgbClr val="000000"/>
              </a:buClr>
              <a:buSzPts val="2500"/>
              <a:buFont typeface="Calibri"/>
              <a:buChar char="-"/>
            </a:pPr>
            <a:r>
              <a:rPr b="0" i="0" lang="en-US" sz="2500" u="none" cap="none" strike="noStrike">
                <a:solidFill>
                  <a:srgbClr val="000000"/>
                </a:solidFill>
                <a:latin typeface="Calibri"/>
                <a:ea typeface="Calibri"/>
                <a:cs typeface="Calibri"/>
                <a:sym typeface="Calibri"/>
              </a:rPr>
              <a:t>What didn’t change</a:t>
            </a:r>
            <a:endParaRPr b="0" i="0" sz="2500" u="none" cap="none" strike="noStrike">
              <a:solidFill>
                <a:srgbClr val="000000"/>
              </a:solidFill>
              <a:latin typeface="Calibri"/>
              <a:ea typeface="Calibri"/>
              <a:cs typeface="Calibri"/>
              <a:sym typeface="Calibri"/>
            </a:endParaRPr>
          </a:p>
          <a:p>
            <a:pPr indent="-387350" lvl="0" marL="457200" marR="0" rtl="0" algn="ctr">
              <a:lnSpc>
                <a:spcPct val="100000"/>
              </a:lnSpc>
              <a:spcBef>
                <a:spcPts val="0"/>
              </a:spcBef>
              <a:spcAft>
                <a:spcPts val="0"/>
              </a:spcAft>
              <a:buClr>
                <a:srgbClr val="000000"/>
              </a:buClr>
              <a:buSzPts val="2500"/>
              <a:buFont typeface="Calibri"/>
              <a:buChar char="-"/>
            </a:pPr>
            <a:r>
              <a:rPr b="0" i="0" lang="en-US" sz="2500" u="none" cap="none" strike="noStrike">
                <a:solidFill>
                  <a:srgbClr val="000000"/>
                </a:solidFill>
                <a:latin typeface="Calibri"/>
                <a:ea typeface="Calibri"/>
                <a:cs typeface="Calibri"/>
                <a:sym typeface="Calibri"/>
              </a:rPr>
              <a:t>Why</a:t>
            </a:r>
            <a:endParaRPr b="0" i="0" sz="2500" u="none" cap="none" strike="noStrike">
              <a:solidFill>
                <a:srgbClr val="000000"/>
              </a:solidFill>
              <a:latin typeface="Calibri"/>
              <a:ea typeface="Calibri"/>
              <a:cs typeface="Calibri"/>
              <a:sym typeface="Calibri"/>
            </a:endParaRPr>
          </a:p>
        </p:txBody>
      </p:sp>
      <p:sp>
        <p:nvSpPr>
          <p:cNvPr id="312" name="Google Shape;312;g3e386a3ef61_0_328"/>
          <p:cNvSpPr/>
          <p:nvPr/>
        </p:nvSpPr>
        <p:spPr>
          <a:xfrm>
            <a:off x="1448675" y="2623300"/>
            <a:ext cx="4258200" cy="2143200"/>
          </a:xfrm>
          <a:prstGeom prst="roundRect">
            <a:avLst>
              <a:gd fmla="val 33455" name="adj"/>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457200" marR="0" rtl="0" algn="l">
              <a:lnSpc>
                <a:spcPct val="100000"/>
              </a:lnSpc>
              <a:spcBef>
                <a:spcPts val="0"/>
              </a:spcBef>
              <a:spcAft>
                <a:spcPts val="0"/>
              </a:spcAft>
              <a:buClr>
                <a:srgbClr val="000000"/>
              </a:buClr>
              <a:buSzPts val="2500"/>
              <a:buFont typeface="Arial"/>
              <a:buNone/>
            </a:pPr>
            <a:r>
              <a:rPr b="0" i="0" lang="en-US" sz="2500" u="none" cap="none" strike="noStrike">
                <a:solidFill>
                  <a:srgbClr val="000000"/>
                </a:solidFill>
                <a:latin typeface="Calibri"/>
                <a:ea typeface="Calibri"/>
                <a:cs typeface="Calibri"/>
                <a:sym typeface="Calibri"/>
              </a:rPr>
              <a:t>Could be the beginning of a new project where the young people could co-produce this with their ideas.</a:t>
            </a:r>
            <a:endParaRPr b="0" i="0" sz="2500" u="none" cap="none" strike="noStrike">
              <a:solidFill>
                <a:srgbClr val="000000"/>
              </a:solidFill>
              <a:latin typeface="Calibri"/>
              <a:ea typeface="Calibri"/>
              <a:cs typeface="Calibri"/>
              <a:sym typeface="Calibri"/>
            </a:endParaRPr>
          </a:p>
        </p:txBody>
      </p:sp>
      <p:sp>
        <p:nvSpPr>
          <p:cNvPr id="313" name="Google Shape;313;g3e386a3ef61_0_328"/>
          <p:cNvSpPr/>
          <p:nvPr/>
        </p:nvSpPr>
        <p:spPr>
          <a:xfrm>
            <a:off x="9045220" y="2623300"/>
            <a:ext cx="447817" cy="1219624"/>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chemeClr val="accent1"/>
                </a:solidFill>
                <a:latin typeface="Arial"/>
              </a:rPr>
              <a:t>1</a:t>
            </a:r>
          </a:p>
        </p:txBody>
      </p:sp>
      <p:sp>
        <p:nvSpPr>
          <p:cNvPr id="314" name="Google Shape;314;g3e386a3ef61_0_328"/>
          <p:cNvSpPr/>
          <p:nvPr/>
        </p:nvSpPr>
        <p:spPr>
          <a:xfrm>
            <a:off x="10715141" y="5482700"/>
            <a:ext cx="802339" cy="1219624"/>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chemeClr val="accent1"/>
                </a:solidFill>
                <a:latin typeface="Arial"/>
              </a:rPr>
              <a:t>2</a:t>
            </a:r>
          </a:p>
        </p:txBody>
      </p:sp>
      <p:sp>
        <p:nvSpPr>
          <p:cNvPr id="315" name="Google Shape;315;g3e386a3ef61_0_328"/>
          <p:cNvSpPr/>
          <p:nvPr/>
        </p:nvSpPr>
        <p:spPr>
          <a:xfrm>
            <a:off x="6006810" y="5483288"/>
            <a:ext cx="781747" cy="1218458"/>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chemeClr val="accent1"/>
                </a:solidFill>
                <a:latin typeface="Arial"/>
              </a:rPr>
              <a:t>3</a:t>
            </a:r>
          </a:p>
        </p:txBody>
      </p:sp>
      <p:sp>
        <p:nvSpPr>
          <p:cNvPr id="316" name="Google Shape;316;g3e386a3ef61_0_328"/>
          <p:cNvSpPr/>
          <p:nvPr/>
        </p:nvSpPr>
        <p:spPr>
          <a:xfrm>
            <a:off x="6175553" y="1911050"/>
            <a:ext cx="843094" cy="1219506"/>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chemeClr val="accent1"/>
                </a:solidFill>
                <a:latin typeface="Arial"/>
              </a:rPr>
              <a:t>4</a:t>
            </a: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g3e386a3ef61_0_349"/>
          <p:cNvSpPr/>
          <p:nvPr/>
        </p:nvSpPr>
        <p:spPr>
          <a:xfrm>
            <a:off x="163919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2" name="Google Shape;322;g3e386a3ef61_0_349"/>
          <p:cNvSpPr txBox="1"/>
          <p:nvPr/>
        </p:nvSpPr>
        <p:spPr>
          <a:xfrm>
            <a:off x="382850" y="607700"/>
            <a:ext cx="16008900" cy="8241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5353"/>
              <a:buFont typeface="Arial"/>
              <a:buNone/>
            </a:pPr>
            <a:r>
              <a:rPr b="1" i="0" lang="en-US" sz="5353" u="none" cap="none" strike="noStrike">
                <a:solidFill>
                  <a:schemeClr val="dk1"/>
                </a:solidFill>
                <a:latin typeface="Arial"/>
                <a:ea typeface="Arial"/>
                <a:cs typeface="Arial"/>
                <a:sym typeface="Arial"/>
              </a:rPr>
              <a:t>Tokenistic Practice - Feedback Loop (Example)</a:t>
            </a:r>
            <a:endParaRPr b="1" i="0" sz="5353" u="none" cap="none" strike="noStrike">
              <a:solidFill>
                <a:srgbClr val="000000"/>
              </a:solidFill>
              <a:latin typeface="Arial"/>
              <a:ea typeface="Arial"/>
              <a:cs typeface="Arial"/>
              <a:sym typeface="Arial"/>
            </a:endParaRPr>
          </a:p>
        </p:txBody>
      </p:sp>
      <p:pic>
        <p:nvPicPr>
          <p:cNvPr id="323" name="Google Shape;323;g3e386a3ef61_0_349"/>
          <p:cNvPicPr preferRelativeResize="0"/>
          <p:nvPr/>
        </p:nvPicPr>
        <p:blipFill rotWithShape="1">
          <a:blip r:embed="rId4">
            <a:alphaModFix/>
          </a:blip>
          <a:srcRect b="0" l="10264" r="12096" t="0"/>
          <a:stretch/>
        </p:blipFill>
        <p:spPr>
          <a:xfrm>
            <a:off x="5584222" y="4386025"/>
            <a:ext cx="5295230" cy="3552275"/>
          </a:xfrm>
          <a:prstGeom prst="rect">
            <a:avLst/>
          </a:prstGeom>
          <a:noFill/>
          <a:ln>
            <a:noFill/>
          </a:ln>
        </p:spPr>
      </p:pic>
      <p:sp>
        <p:nvSpPr>
          <p:cNvPr id="324" name="Google Shape;324;g3e386a3ef61_0_349"/>
          <p:cNvSpPr/>
          <p:nvPr/>
        </p:nvSpPr>
        <p:spPr>
          <a:xfrm>
            <a:off x="10879450" y="3788375"/>
            <a:ext cx="5451000" cy="2143200"/>
          </a:xfrm>
          <a:prstGeom prst="roundRect">
            <a:avLst>
              <a:gd fmla="val 16667" name="adj"/>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457200" marR="0" rtl="0" algn="l">
              <a:lnSpc>
                <a:spcPct val="100000"/>
              </a:lnSpc>
              <a:spcBef>
                <a:spcPts val="0"/>
              </a:spcBef>
              <a:spcAft>
                <a:spcPts val="0"/>
              </a:spcAft>
              <a:buClr>
                <a:srgbClr val="000000"/>
              </a:buClr>
              <a:buSzPts val="2500"/>
              <a:buFont typeface="Arial"/>
              <a:buNone/>
            </a:pPr>
            <a:r>
              <a:rPr b="0" i="0" lang="en-US" sz="2500" u="none" cap="none" strike="noStrike">
                <a:solidFill>
                  <a:srgbClr val="000000"/>
                </a:solidFill>
                <a:latin typeface="Calibri"/>
                <a:ea typeface="Calibri"/>
                <a:cs typeface="Calibri"/>
                <a:sym typeface="Calibri"/>
              </a:rPr>
              <a:t>Staff from the youth club completed a consultation with the young people who attend and they said they want more sports and later opening times.</a:t>
            </a:r>
            <a:endParaRPr b="0" i="0" sz="2500" u="none" cap="none" strike="noStrike">
              <a:solidFill>
                <a:srgbClr val="000000"/>
              </a:solidFill>
              <a:latin typeface="Calibri"/>
              <a:ea typeface="Calibri"/>
              <a:cs typeface="Calibri"/>
              <a:sym typeface="Calibri"/>
            </a:endParaRPr>
          </a:p>
        </p:txBody>
      </p:sp>
      <p:sp>
        <p:nvSpPr>
          <p:cNvPr id="325" name="Google Shape;325;g3e386a3ef61_0_349"/>
          <p:cNvSpPr/>
          <p:nvPr/>
        </p:nvSpPr>
        <p:spPr>
          <a:xfrm>
            <a:off x="10921425" y="6311900"/>
            <a:ext cx="5806800" cy="3787200"/>
          </a:xfrm>
          <a:prstGeom prst="roundRect">
            <a:avLst>
              <a:gd fmla="val 16667" name="adj"/>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387350" lvl="0" marL="457200" marR="0" rtl="0" algn="l">
              <a:lnSpc>
                <a:spcPct val="100000"/>
              </a:lnSpc>
              <a:spcBef>
                <a:spcPts val="0"/>
              </a:spcBef>
              <a:spcAft>
                <a:spcPts val="0"/>
              </a:spcAft>
              <a:buClr>
                <a:srgbClr val="000000"/>
              </a:buClr>
              <a:buSzPts val="2500"/>
              <a:buFont typeface="Calibri"/>
              <a:buChar char="-"/>
            </a:pPr>
            <a:r>
              <a:rPr b="0" i="0" lang="en-US" sz="2500" u="none" cap="none" strike="noStrike">
                <a:solidFill>
                  <a:srgbClr val="000000"/>
                </a:solidFill>
                <a:latin typeface="Calibri"/>
                <a:ea typeface="Calibri"/>
                <a:cs typeface="Calibri"/>
                <a:sym typeface="Calibri"/>
              </a:rPr>
              <a:t>The staff took their opinions away and had a look to see if this was feasible. </a:t>
            </a:r>
            <a:endParaRPr b="0" i="0" sz="2500" u="none" cap="none" strike="noStrike">
              <a:solidFill>
                <a:srgbClr val="000000"/>
              </a:solidFill>
              <a:latin typeface="Calibri"/>
              <a:ea typeface="Calibri"/>
              <a:cs typeface="Calibri"/>
              <a:sym typeface="Calibri"/>
            </a:endParaRPr>
          </a:p>
          <a:p>
            <a:pPr indent="-387350" lvl="0" marL="457200" marR="0" rtl="0" algn="l">
              <a:lnSpc>
                <a:spcPct val="100000"/>
              </a:lnSpc>
              <a:spcBef>
                <a:spcPts val="0"/>
              </a:spcBef>
              <a:spcAft>
                <a:spcPts val="0"/>
              </a:spcAft>
              <a:buClr>
                <a:srgbClr val="000000"/>
              </a:buClr>
              <a:buSzPts val="2500"/>
              <a:buFont typeface="Calibri"/>
              <a:buChar char="-"/>
            </a:pPr>
            <a:r>
              <a:rPr b="0" i="0" lang="en-US" sz="2500" u="none" cap="none" strike="noStrike">
                <a:solidFill>
                  <a:srgbClr val="000000"/>
                </a:solidFill>
                <a:latin typeface="Calibri"/>
                <a:ea typeface="Calibri"/>
                <a:cs typeface="Calibri"/>
                <a:sym typeface="Calibri"/>
              </a:rPr>
              <a:t>Staff are looking to introduce weekly sports sessions but they cannot push the opening times back due to their budget and the opening hours of the centre they are based in.</a:t>
            </a:r>
            <a:endParaRPr b="0" i="0" sz="2500" u="none" cap="none" strike="noStrike">
              <a:solidFill>
                <a:srgbClr val="000000"/>
              </a:solidFill>
              <a:latin typeface="Calibri"/>
              <a:ea typeface="Calibri"/>
              <a:cs typeface="Calibri"/>
              <a:sym typeface="Calibri"/>
            </a:endParaRPr>
          </a:p>
        </p:txBody>
      </p:sp>
      <p:sp>
        <p:nvSpPr>
          <p:cNvPr id="326" name="Google Shape;326;g3e386a3ef61_0_349"/>
          <p:cNvSpPr/>
          <p:nvPr/>
        </p:nvSpPr>
        <p:spPr>
          <a:xfrm>
            <a:off x="227150" y="6380000"/>
            <a:ext cx="5451000" cy="3719100"/>
          </a:xfrm>
          <a:prstGeom prst="roundRect">
            <a:avLst>
              <a:gd fmla="val 16667" name="adj"/>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387350" lvl="0" marL="457200" marR="0" rtl="0" algn="l">
              <a:lnSpc>
                <a:spcPct val="100000"/>
              </a:lnSpc>
              <a:spcBef>
                <a:spcPts val="0"/>
              </a:spcBef>
              <a:spcAft>
                <a:spcPts val="0"/>
              </a:spcAft>
              <a:buClr>
                <a:srgbClr val="000000"/>
              </a:buClr>
              <a:buSzPts val="2500"/>
              <a:buFont typeface="Calibri"/>
              <a:buChar char="-"/>
            </a:pPr>
            <a:r>
              <a:rPr b="0" i="0" lang="en-US" sz="2500" u="none" cap="none" strike="noStrike">
                <a:solidFill>
                  <a:srgbClr val="000000"/>
                </a:solidFill>
                <a:latin typeface="Calibri"/>
                <a:ea typeface="Calibri"/>
                <a:cs typeface="Calibri"/>
                <a:sym typeface="Calibri"/>
              </a:rPr>
              <a:t>Staff go back to the group and tell the young people that they are going to begin setting up an additional sports session. </a:t>
            </a:r>
            <a:endParaRPr b="0" i="0" sz="2500" u="none" cap="none" strike="noStrike">
              <a:solidFill>
                <a:srgbClr val="000000"/>
              </a:solidFill>
              <a:latin typeface="Calibri"/>
              <a:ea typeface="Calibri"/>
              <a:cs typeface="Calibri"/>
              <a:sym typeface="Calibri"/>
            </a:endParaRPr>
          </a:p>
          <a:p>
            <a:pPr indent="-387350" lvl="0" marL="457200" marR="0" rtl="0" algn="l">
              <a:lnSpc>
                <a:spcPct val="100000"/>
              </a:lnSpc>
              <a:spcBef>
                <a:spcPts val="0"/>
              </a:spcBef>
              <a:spcAft>
                <a:spcPts val="0"/>
              </a:spcAft>
              <a:buClr>
                <a:srgbClr val="000000"/>
              </a:buClr>
              <a:buSzPts val="2500"/>
              <a:buFont typeface="Calibri"/>
              <a:buChar char="-"/>
            </a:pPr>
            <a:r>
              <a:rPr b="0" i="0" lang="en-US" sz="2500" u="none" cap="none" strike="noStrike">
                <a:solidFill>
                  <a:srgbClr val="000000"/>
                </a:solidFill>
                <a:latin typeface="Calibri"/>
                <a:ea typeface="Calibri"/>
                <a:cs typeface="Calibri"/>
                <a:sym typeface="Calibri"/>
              </a:rPr>
              <a:t>They explain to the young people that they couldn’t extend their opening hours due to staffing limits. </a:t>
            </a:r>
            <a:endParaRPr b="0" i="0" sz="2500" u="none" cap="none" strike="noStrike">
              <a:solidFill>
                <a:srgbClr val="000000"/>
              </a:solidFill>
              <a:latin typeface="Calibri"/>
              <a:ea typeface="Calibri"/>
              <a:cs typeface="Calibri"/>
              <a:sym typeface="Calibri"/>
            </a:endParaRPr>
          </a:p>
          <a:p>
            <a:pPr indent="-387350" lvl="0" marL="457200" marR="0" rtl="0" algn="l">
              <a:lnSpc>
                <a:spcPct val="100000"/>
              </a:lnSpc>
              <a:spcBef>
                <a:spcPts val="0"/>
              </a:spcBef>
              <a:spcAft>
                <a:spcPts val="0"/>
              </a:spcAft>
              <a:buClr>
                <a:srgbClr val="000000"/>
              </a:buClr>
              <a:buSzPts val="2500"/>
              <a:buFont typeface="Calibri"/>
              <a:buChar char="-"/>
            </a:pPr>
            <a:r>
              <a:rPr b="0" i="0" lang="en-US" sz="2500" u="none" cap="none" strike="noStrike">
                <a:solidFill>
                  <a:srgbClr val="000000"/>
                </a:solidFill>
                <a:latin typeface="Calibri"/>
                <a:ea typeface="Calibri"/>
                <a:cs typeface="Calibri"/>
                <a:sym typeface="Calibri"/>
              </a:rPr>
              <a:t>They explain that they will review this in the next quarter.</a:t>
            </a:r>
            <a:endParaRPr b="0" i="0" sz="2500" u="none" cap="none" strike="noStrike">
              <a:solidFill>
                <a:srgbClr val="000000"/>
              </a:solidFill>
              <a:latin typeface="Calibri"/>
              <a:ea typeface="Calibri"/>
              <a:cs typeface="Calibri"/>
              <a:sym typeface="Calibri"/>
            </a:endParaRPr>
          </a:p>
        </p:txBody>
      </p:sp>
      <p:sp>
        <p:nvSpPr>
          <p:cNvPr id="327" name="Google Shape;327;g3e386a3ef61_0_349"/>
          <p:cNvSpPr/>
          <p:nvPr/>
        </p:nvSpPr>
        <p:spPr>
          <a:xfrm>
            <a:off x="208300" y="3672875"/>
            <a:ext cx="5451000" cy="2639100"/>
          </a:xfrm>
          <a:prstGeom prst="roundRect">
            <a:avLst>
              <a:gd fmla="val 16667" name="adj"/>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387350" lvl="0" marL="457200" marR="0" rtl="0" algn="l">
              <a:lnSpc>
                <a:spcPct val="100000"/>
              </a:lnSpc>
              <a:spcBef>
                <a:spcPts val="0"/>
              </a:spcBef>
              <a:spcAft>
                <a:spcPts val="0"/>
              </a:spcAft>
              <a:buClr>
                <a:srgbClr val="000000"/>
              </a:buClr>
              <a:buSzPts val="2500"/>
              <a:buFont typeface="Calibri"/>
              <a:buChar char="-"/>
            </a:pPr>
            <a:r>
              <a:rPr b="0" i="0" lang="en-US" sz="2500" u="none" cap="none" strike="noStrike">
                <a:solidFill>
                  <a:srgbClr val="000000"/>
                </a:solidFill>
                <a:latin typeface="Calibri"/>
                <a:ea typeface="Calibri"/>
                <a:cs typeface="Calibri"/>
                <a:sym typeface="Calibri"/>
              </a:rPr>
              <a:t>The young people help the staff members plan the new sports session. </a:t>
            </a:r>
            <a:endParaRPr b="0" i="0" sz="2500" u="none" cap="none" strike="noStrike">
              <a:solidFill>
                <a:srgbClr val="000000"/>
              </a:solidFill>
              <a:latin typeface="Calibri"/>
              <a:ea typeface="Calibri"/>
              <a:cs typeface="Calibri"/>
              <a:sym typeface="Calibri"/>
            </a:endParaRPr>
          </a:p>
          <a:p>
            <a:pPr indent="-387350" lvl="0" marL="457200" marR="0" rtl="0" algn="l">
              <a:lnSpc>
                <a:spcPct val="100000"/>
              </a:lnSpc>
              <a:spcBef>
                <a:spcPts val="0"/>
              </a:spcBef>
              <a:spcAft>
                <a:spcPts val="0"/>
              </a:spcAft>
              <a:buClr>
                <a:srgbClr val="000000"/>
              </a:buClr>
              <a:buSzPts val="2500"/>
              <a:buFont typeface="Calibri"/>
              <a:buChar char="-"/>
            </a:pPr>
            <a:r>
              <a:rPr b="0" i="0" lang="en-US" sz="2500" u="none" cap="none" strike="noStrike">
                <a:solidFill>
                  <a:srgbClr val="000000"/>
                </a:solidFill>
                <a:latin typeface="Calibri"/>
                <a:ea typeface="Calibri"/>
                <a:cs typeface="Calibri"/>
                <a:sym typeface="Calibri"/>
              </a:rPr>
              <a:t>They pick the activities that will be taking place and what external organisations are coming in to teach them sports. </a:t>
            </a:r>
            <a:endParaRPr b="0" i="0" sz="2500" u="none" cap="none" strike="noStrike">
              <a:solidFill>
                <a:srgbClr val="000000"/>
              </a:solidFill>
              <a:latin typeface="Calibri"/>
              <a:ea typeface="Calibri"/>
              <a:cs typeface="Calibri"/>
              <a:sym typeface="Calibri"/>
            </a:endParaRPr>
          </a:p>
        </p:txBody>
      </p:sp>
      <p:grpSp>
        <p:nvGrpSpPr>
          <p:cNvPr id="328" name="Google Shape;328;g3e386a3ef61_0_349"/>
          <p:cNvGrpSpPr/>
          <p:nvPr/>
        </p:nvGrpSpPr>
        <p:grpSpPr>
          <a:xfrm>
            <a:off x="2294055" y="1535350"/>
            <a:ext cx="12186471" cy="2033978"/>
            <a:chOff x="0" y="-47625"/>
            <a:chExt cx="1886363" cy="369653"/>
          </a:xfrm>
        </p:grpSpPr>
        <p:sp>
          <p:nvSpPr>
            <p:cNvPr id="329" name="Google Shape;329;g3e386a3ef61_0_349"/>
            <p:cNvSpPr/>
            <p:nvPr/>
          </p:nvSpPr>
          <p:spPr>
            <a:xfrm>
              <a:off x="0" y="0"/>
              <a:ext cx="1886363" cy="322028"/>
            </a:xfrm>
            <a:custGeom>
              <a:rect b="b" l="l" r="r" t="t"/>
              <a:pathLst>
                <a:path extrusionOk="0" h="322028" w="1886363">
                  <a:moveTo>
                    <a:pt x="0" y="0"/>
                  </a:moveTo>
                  <a:lnTo>
                    <a:pt x="1886363" y="0"/>
                  </a:lnTo>
                  <a:lnTo>
                    <a:pt x="1886363" y="322028"/>
                  </a:lnTo>
                  <a:lnTo>
                    <a:pt x="0" y="322028"/>
                  </a:lnTo>
                  <a:close/>
                </a:path>
              </a:pathLst>
            </a:custGeom>
            <a:solidFill>
              <a:srgbClr val="4CC9F0">
                <a:alpha val="49803"/>
              </a:srgbClr>
            </a:solidFill>
            <a:ln cap="sq" cmpd="sng" w="61575">
              <a:solidFill>
                <a:srgbClr val="5769D4">
                  <a:alpha val="49803"/>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0" name="Google Shape;330;g3e386a3ef61_0_349"/>
            <p:cNvSpPr txBox="1"/>
            <p:nvPr/>
          </p:nvSpPr>
          <p:spPr>
            <a:xfrm>
              <a:off x="19977" y="-47625"/>
              <a:ext cx="1866300" cy="369600"/>
            </a:xfrm>
            <a:prstGeom prst="rect">
              <a:avLst/>
            </a:prstGeom>
            <a:noFill/>
            <a:ln>
              <a:noFill/>
            </a:ln>
          </p:spPr>
          <p:txBody>
            <a:bodyPr anchorCtr="0" anchor="ctr" bIns="82100" lIns="82100" spcFirstLastPara="1" rIns="82100" wrap="square" tIns="82100">
              <a:noAutofit/>
            </a:bodyPr>
            <a:lstStyle/>
            <a:p>
              <a:pPr indent="0" lvl="0" marL="0" marR="0" rtl="0" algn="l">
                <a:lnSpc>
                  <a:spcPct val="185166"/>
                </a:lnSpc>
                <a:spcBef>
                  <a:spcPts val="0"/>
                </a:spcBef>
                <a:spcAft>
                  <a:spcPts val="0"/>
                </a:spcAft>
                <a:buClr>
                  <a:srgbClr val="000000"/>
                </a:buClr>
                <a:buSzPts val="2909"/>
                <a:buFont typeface="Arial"/>
                <a:buNone/>
              </a:pPr>
              <a:r>
                <a:rPr b="0" i="0" lang="en-US" sz="2909" u="none" cap="none" strike="noStrike">
                  <a:solidFill>
                    <a:schemeClr val="dk1"/>
                  </a:solidFill>
                  <a:latin typeface="Calibri"/>
                  <a:ea typeface="Calibri"/>
                  <a:cs typeface="Calibri"/>
                  <a:sym typeface="Calibri"/>
                </a:rPr>
                <a:t>A youth club asks the young people what activities they would like and what would make the youth club better for them.</a:t>
              </a:r>
              <a:endParaRPr b="0" i="0" sz="2909" u="none" cap="none" strike="noStrike">
                <a:solidFill>
                  <a:schemeClr val="dk1"/>
                </a:solidFill>
                <a:latin typeface="Calibri"/>
                <a:ea typeface="Calibri"/>
                <a:cs typeface="Calibri"/>
                <a:sym typeface="Calibri"/>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g3e386a3ef61_0_390"/>
          <p:cNvSpPr txBox="1"/>
          <p:nvPr/>
        </p:nvSpPr>
        <p:spPr>
          <a:xfrm>
            <a:off x="790650" y="463000"/>
            <a:ext cx="15671400" cy="9162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5953"/>
              <a:buFont typeface="Arial"/>
              <a:buNone/>
            </a:pPr>
            <a:r>
              <a:rPr b="1" i="0" lang="en-US" sz="5953" u="none" cap="none" strike="noStrike">
                <a:solidFill>
                  <a:srgbClr val="000000"/>
                </a:solidFill>
                <a:latin typeface="Arial"/>
                <a:ea typeface="Arial"/>
                <a:cs typeface="Arial"/>
                <a:sym typeface="Arial"/>
              </a:rPr>
              <a:t>Tokenistic Practice- how to avoid</a:t>
            </a:r>
            <a:endParaRPr b="0" i="0" sz="1400" u="none" cap="none" strike="noStrike">
              <a:solidFill>
                <a:srgbClr val="000000"/>
              </a:solidFill>
              <a:latin typeface="Arial"/>
              <a:ea typeface="Arial"/>
              <a:cs typeface="Arial"/>
              <a:sym typeface="Arial"/>
            </a:endParaRPr>
          </a:p>
        </p:txBody>
      </p:sp>
      <p:grpSp>
        <p:nvGrpSpPr>
          <p:cNvPr id="336" name="Google Shape;336;g3e386a3ef61_0_390"/>
          <p:cNvGrpSpPr/>
          <p:nvPr/>
        </p:nvGrpSpPr>
        <p:grpSpPr>
          <a:xfrm>
            <a:off x="638475" y="1732249"/>
            <a:ext cx="327365" cy="8349815"/>
            <a:chOff x="0" y="-47625"/>
            <a:chExt cx="80158" cy="2044569"/>
          </a:xfrm>
        </p:grpSpPr>
        <p:sp>
          <p:nvSpPr>
            <p:cNvPr id="337" name="Google Shape;337;g3e386a3ef61_0_390"/>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8" name="Google Shape;338;g3e386a3ef61_0_390"/>
            <p:cNvSpPr txBox="1"/>
            <p:nvPr/>
          </p:nvSpPr>
          <p:spPr>
            <a:xfrm>
              <a:off x="0" y="-47625"/>
              <a:ext cx="80100" cy="2044500"/>
            </a:xfrm>
            <a:prstGeom prst="rect">
              <a:avLst/>
            </a:prstGeom>
            <a:noFill/>
            <a:ln>
              <a:noFill/>
            </a:ln>
          </p:spPr>
          <p:txBody>
            <a:bodyPr anchorCtr="0" anchor="ctr" bIns="54625" lIns="54625" spcFirstLastPara="1" rIns="54625" wrap="square" tIns="54625">
              <a:noAutofit/>
            </a:bodyPr>
            <a:lstStyle/>
            <a:p>
              <a:pPr indent="0" lvl="0" marL="0" marR="0" rtl="0" algn="ctr">
                <a:lnSpc>
                  <a:spcPct val="185166"/>
                </a:lnSpc>
                <a:spcBef>
                  <a:spcPts val="0"/>
                </a:spcBef>
                <a:spcAft>
                  <a:spcPts val="0"/>
                </a:spcAft>
                <a:buClr>
                  <a:srgbClr val="000000"/>
                </a:buClr>
                <a:buSzPts val="1936"/>
                <a:buFont typeface="Arial"/>
                <a:buNone/>
              </a:pPr>
              <a:r>
                <a:t/>
              </a:r>
              <a:endParaRPr b="0" i="0" sz="1936" u="none" cap="none" strike="noStrike">
                <a:solidFill>
                  <a:schemeClr val="dk1"/>
                </a:solidFill>
                <a:latin typeface="Calibri"/>
                <a:ea typeface="Calibri"/>
                <a:cs typeface="Calibri"/>
                <a:sym typeface="Calibri"/>
              </a:endParaRPr>
            </a:p>
          </p:txBody>
        </p:sp>
      </p:grpSp>
      <p:sp>
        <p:nvSpPr>
          <p:cNvPr id="339" name="Google Shape;339;g3e386a3ef61_0_390"/>
          <p:cNvSpPr/>
          <p:nvPr/>
        </p:nvSpPr>
        <p:spPr>
          <a:xfrm>
            <a:off x="1168975" y="3546075"/>
            <a:ext cx="3110400" cy="1734600"/>
          </a:xfrm>
          <a:prstGeom prst="wedgeRoundRectCallout">
            <a:avLst>
              <a:gd fmla="val -31915" name="adj1"/>
              <a:gd fmla="val 77676" name="adj2"/>
              <a:gd fmla="val 0" name="adj3"/>
            </a:avLst>
          </a:prstGeom>
          <a:solidFill>
            <a:srgbClr val="559FE4">
              <a:alpha val="49803"/>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350"/>
              <a:buFont typeface="Arial"/>
              <a:buNone/>
            </a:pPr>
            <a:r>
              <a:rPr b="1" i="0" lang="en-US" sz="2350" u="none" cap="none" strike="noStrike">
                <a:solidFill>
                  <a:srgbClr val="000000"/>
                </a:solidFill>
                <a:latin typeface="Calibri"/>
                <a:ea typeface="Calibri"/>
                <a:cs typeface="Calibri"/>
                <a:sym typeface="Calibri"/>
              </a:rPr>
              <a:t>Who made the final decision?</a:t>
            </a:r>
            <a:endParaRPr b="1" i="0" sz="2350" u="none" cap="none" strike="noStrike">
              <a:solidFill>
                <a:srgbClr val="000000"/>
              </a:solidFill>
              <a:latin typeface="Calibri"/>
              <a:ea typeface="Calibri"/>
              <a:cs typeface="Calibri"/>
              <a:sym typeface="Calibri"/>
            </a:endParaRPr>
          </a:p>
        </p:txBody>
      </p:sp>
      <p:grpSp>
        <p:nvGrpSpPr>
          <p:cNvPr id="340" name="Google Shape;340;g3e386a3ef61_0_390"/>
          <p:cNvGrpSpPr/>
          <p:nvPr/>
        </p:nvGrpSpPr>
        <p:grpSpPr>
          <a:xfrm>
            <a:off x="1214400" y="1650599"/>
            <a:ext cx="5619197" cy="1290607"/>
            <a:chOff x="0" y="-47625"/>
            <a:chExt cx="1824000" cy="369653"/>
          </a:xfrm>
        </p:grpSpPr>
        <p:sp>
          <p:nvSpPr>
            <p:cNvPr id="341" name="Google Shape;341;g3e386a3ef61_0_390"/>
            <p:cNvSpPr/>
            <p:nvPr/>
          </p:nvSpPr>
          <p:spPr>
            <a:xfrm>
              <a:off x="0" y="0"/>
              <a:ext cx="1674147" cy="322028"/>
            </a:xfrm>
            <a:custGeom>
              <a:rect b="b" l="l" r="r" t="t"/>
              <a:pathLst>
                <a:path extrusionOk="0" h="322028" w="1886363">
                  <a:moveTo>
                    <a:pt x="0" y="0"/>
                  </a:moveTo>
                  <a:lnTo>
                    <a:pt x="1886363" y="0"/>
                  </a:lnTo>
                  <a:lnTo>
                    <a:pt x="1886363" y="322028"/>
                  </a:lnTo>
                  <a:lnTo>
                    <a:pt x="0" y="322028"/>
                  </a:lnTo>
                  <a:close/>
                </a:path>
              </a:pathLst>
            </a:custGeom>
            <a:solidFill>
              <a:srgbClr val="5769D4">
                <a:alpha val="49803"/>
              </a:srgbClr>
            </a:solidFill>
            <a:ln cap="sq" cmpd="sng" w="61575">
              <a:solidFill>
                <a:srgbClr val="5769D4">
                  <a:alpha val="49803"/>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2" name="Google Shape;342;g3e386a3ef61_0_390"/>
            <p:cNvSpPr txBox="1"/>
            <p:nvPr/>
          </p:nvSpPr>
          <p:spPr>
            <a:xfrm>
              <a:off x="0" y="-47625"/>
              <a:ext cx="1824000" cy="294300"/>
            </a:xfrm>
            <a:prstGeom prst="rect">
              <a:avLst/>
            </a:prstGeom>
            <a:noFill/>
            <a:ln>
              <a:noFill/>
            </a:ln>
          </p:spPr>
          <p:txBody>
            <a:bodyPr anchorCtr="0" anchor="ctr" bIns="82100" lIns="82100" spcFirstLastPara="1" rIns="82100" wrap="square" tIns="82100">
              <a:noAutofit/>
            </a:bodyPr>
            <a:lstStyle/>
            <a:p>
              <a:pPr indent="0" lvl="0" marL="0" marR="0" rtl="0" algn="ctr">
                <a:lnSpc>
                  <a:spcPct val="185166"/>
                </a:lnSpc>
                <a:spcBef>
                  <a:spcPts val="0"/>
                </a:spcBef>
                <a:spcAft>
                  <a:spcPts val="0"/>
                </a:spcAft>
                <a:buClr>
                  <a:srgbClr val="000000"/>
                </a:buClr>
                <a:buSzPts val="2909"/>
                <a:buFont typeface="Arial"/>
                <a:buNone/>
              </a:pPr>
              <a:r>
                <a:rPr b="0" i="0" lang="en-US" sz="2909" u="none" cap="none" strike="noStrike">
                  <a:solidFill>
                    <a:schemeClr val="dk1"/>
                  </a:solidFill>
                  <a:latin typeface="Calibri"/>
                  <a:ea typeface="Calibri"/>
                  <a:cs typeface="Calibri"/>
                  <a:sym typeface="Calibri"/>
                </a:rPr>
                <a:t>Ask yourself these questions….</a:t>
              </a:r>
              <a:endParaRPr b="0" i="0" sz="2909" u="none" cap="none" strike="noStrike">
                <a:solidFill>
                  <a:schemeClr val="dk1"/>
                </a:solidFill>
                <a:latin typeface="Calibri"/>
                <a:ea typeface="Calibri"/>
                <a:cs typeface="Calibri"/>
                <a:sym typeface="Calibri"/>
              </a:endParaRPr>
            </a:p>
          </p:txBody>
        </p:sp>
      </p:grpSp>
      <p:sp>
        <p:nvSpPr>
          <p:cNvPr id="343" name="Google Shape;343;g3e386a3ef61_0_390"/>
          <p:cNvSpPr/>
          <p:nvPr/>
        </p:nvSpPr>
        <p:spPr>
          <a:xfrm>
            <a:off x="8329425" y="3627225"/>
            <a:ext cx="3110400" cy="1572300"/>
          </a:xfrm>
          <a:prstGeom prst="wedgeRoundRectCallout">
            <a:avLst>
              <a:gd fmla="val -31915" name="adj1"/>
              <a:gd fmla="val 77676" name="adj2"/>
              <a:gd fmla="val 0" name="adj3"/>
            </a:avLst>
          </a:prstGeom>
          <a:solidFill>
            <a:srgbClr val="559FE4">
              <a:alpha val="49803"/>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350"/>
              <a:buFont typeface="Arial"/>
              <a:buNone/>
            </a:pPr>
            <a:r>
              <a:rPr b="1" i="0" lang="en-US" sz="2350" u="none" cap="none" strike="noStrike">
                <a:solidFill>
                  <a:srgbClr val="000000"/>
                </a:solidFill>
                <a:latin typeface="Calibri"/>
                <a:ea typeface="Calibri"/>
                <a:cs typeface="Calibri"/>
                <a:sym typeface="Calibri"/>
              </a:rPr>
              <a:t>Did the young people have any real power?</a:t>
            </a:r>
            <a:endParaRPr b="1" i="0" sz="2350" u="none" cap="none" strike="noStrike">
              <a:solidFill>
                <a:srgbClr val="000000"/>
              </a:solidFill>
              <a:latin typeface="Calibri"/>
              <a:ea typeface="Calibri"/>
              <a:cs typeface="Calibri"/>
              <a:sym typeface="Calibri"/>
            </a:endParaRPr>
          </a:p>
        </p:txBody>
      </p:sp>
      <p:sp>
        <p:nvSpPr>
          <p:cNvPr id="344" name="Google Shape;344;g3e386a3ef61_0_390"/>
          <p:cNvSpPr/>
          <p:nvPr/>
        </p:nvSpPr>
        <p:spPr>
          <a:xfrm>
            <a:off x="11997450" y="3627225"/>
            <a:ext cx="3110400" cy="1734600"/>
          </a:xfrm>
          <a:prstGeom prst="wedgeRoundRectCallout">
            <a:avLst>
              <a:gd fmla="val -31915" name="adj1"/>
              <a:gd fmla="val 77676" name="adj2"/>
              <a:gd fmla="val 0" name="adj3"/>
            </a:avLst>
          </a:prstGeom>
          <a:solidFill>
            <a:srgbClr val="559FE4">
              <a:alpha val="49803"/>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350"/>
              <a:buFont typeface="Arial"/>
              <a:buNone/>
            </a:pPr>
            <a:r>
              <a:rPr b="1" i="0" lang="en-US" sz="2350" u="none" cap="none" strike="noStrike">
                <a:solidFill>
                  <a:srgbClr val="000000"/>
                </a:solidFill>
                <a:latin typeface="Calibri"/>
                <a:ea typeface="Calibri"/>
                <a:cs typeface="Calibri"/>
                <a:sym typeface="Calibri"/>
              </a:rPr>
              <a:t>When did we involve the young people in the project?</a:t>
            </a:r>
            <a:endParaRPr b="1" i="0" sz="2350" u="none" cap="none" strike="noStrike">
              <a:solidFill>
                <a:srgbClr val="000000"/>
              </a:solidFill>
              <a:latin typeface="Calibri"/>
              <a:ea typeface="Calibri"/>
              <a:cs typeface="Calibri"/>
              <a:sym typeface="Calibri"/>
            </a:endParaRPr>
          </a:p>
        </p:txBody>
      </p:sp>
      <p:sp>
        <p:nvSpPr>
          <p:cNvPr id="345" name="Google Shape;345;g3e386a3ef61_0_390"/>
          <p:cNvSpPr/>
          <p:nvPr/>
        </p:nvSpPr>
        <p:spPr>
          <a:xfrm>
            <a:off x="11770900" y="6386700"/>
            <a:ext cx="3110400" cy="1734600"/>
          </a:xfrm>
          <a:prstGeom prst="wedgeRoundRectCallout">
            <a:avLst>
              <a:gd fmla="val -31915" name="adj1"/>
              <a:gd fmla="val 77676" name="adj2"/>
              <a:gd fmla="val 0" name="adj3"/>
            </a:avLst>
          </a:prstGeom>
          <a:solidFill>
            <a:srgbClr val="559FE4">
              <a:alpha val="49803"/>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350"/>
              <a:buFont typeface="Arial"/>
              <a:buNone/>
            </a:pPr>
            <a:r>
              <a:rPr b="1" i="0" lang="en-US" sz="2350" u="none" cap="none" strike="noStrike">
                <a:solidFill>
                  <a:srgbClr val="000000"/>
                </a:solidFill>
                <a:latin typeface="Calibri"/>
                <a:ea typeface="Calibri"/>
                <a:cs typeface="Calibri"/>
                <a:sym typeface="Calibri"/>
              </a:rPr>
              <a:t>Why did we involve young people?</a:t>
            </a:r>
            <a:endParaRPr b="1" i="0" sz="2350" u="none" cap="none" strike="noStrike">
              <a:solidFill>
                <a:srgbClr val="000000"/>
              </a:solidFill>
              <a:latin typeface="Calibri"/>
              <a:ea typeface="Calibri"/>
              <a:cs typeface="Calibri"/>
              <a:sym typeface="Calibri"/>
            </a:endParaRPr>
          </a:p>
        </p:txBody>
      </p:sp>
      <p:sp>
        <p:nvSpPr>
          <p:cNvPr id="346" name="Google Shape;346;g3e386a3ef61_0_390"/>
          <p:cNvSpPr/>
          <p:nvPr/>
        </p:nvSpPr>
        <p:spPr>
          <a:xfrm>
            <a:off x="1214400" y="6386700"/>
            <a:ext cx="3110400" cy="1734600"/>
          </a:xfrm>
          <a:prstGeom prst="wedgeRoundRectCallout">
            <a:avLst>
              <a:gd fmla="val -31915" name="adj1"/>
              <a:gd fmla="val 77676" name="adj2"/>
              <a:gd fmla="val 0" name="adj3"/>
            </a:avLst>
          </a:prstGeom>
          <a:solidFill>
            <a:srgbClr val="559FE4">
              <a:alpha val="49803"/>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350"/>
              <a:buFont typeface="Arial"/>
              <a:buNone/>
            </a:pPr>
            <a:r>
              <a:rPr b="1" i="0" lang="en-US" sz="2350" u="none" cap="none" strike="noStrike">
                <a:solidFill>
                  <a:srgbClr val="000000"/>
                </a:solidFill>
                <a:latin typeface="Calibri"/>
                <a:ea typeface="Calibri"/>
                <a:cs typeface="Calibri"/>
                <a:sym typeface="Calibri"/>
              </a:rPr>
              <a:t>Were we open to changing plans based of what the young people said?</a:t>
            </a:r>
            <a:endParaRPr b="1" i="0" sz="2350" u="none" cap="none" strike="noStrike">
              <a:solidFill>
                <a:srgbClr val="000000"/>
              </a:solidFill>
              <a:latin typeface="Calibri"/>
              <a:ea typeface="Calibri"/>
              <a:cs typeface="Calibri"/>
              <a:sym typeface="Calibri"/>
            </a:endParaRPr>
          </a:p>
        </p:txBody>
      </p:sp>
      <p:grpSp>
        <p:nvGrpSpPr>
          <p:cNvPr id="347" name="Google Shape;347;g3e386a3ef61_0_390"/>
          <p:cNvGrpSpPr/>
          <p:nvPr/>
        </p:nvGrpSpPr>
        <p:grpSpPr>
          <a:xfrm>
            <a:off x="17326150" y="1650599"/>
            <a:ext cx="327365" cy="8349815"/>
            <a:chOff x="0" y="-47625"/>
            <a:chExt cx="80158" cy="2044569"/>
          </a:xfrm>
        </p:grpSpPr>
        <p:sp>
          <p:nvSpPr>
            <p:cNvPr id="348" name="Google Shape;348;g3e386a3ef61_0_390"/>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9" name="Google Shape;349;g3e386a3ef61_0_390"/>
            <p:cNvSpPr txBox="1"/>
            <p:nvPr/>
          </p:nvSpPr>
          <p:spPr>
            <a:xfrm>
              <a:off x="0" y="-47625"/>
              <a:ext cx="80100" cy="2044500"/>
            </a:xfrm>
            <a:prstGeom prst="rect">
              <a:avLst/>
            </a:prstGeom>
            <a:noFill/>
            <a:ln>
              <a:noFill/>
            </a:ln>
          </p:spPr>
          <p:txBody>
            <a:bodyPr anchorCtr="0" anchor="ctr" bIns="54625" lIns="54625" spcFirstLastPara="1" rIns="54625" wrap="square" tIns="54625">
              <a:noAutofit/>
            </a:bodyPr>
            <a:lstStyle/>
            <a:p>
              <a:pPr indent="0" lvl="0" marL="0" marR="0" rtl="0" algn="ctr">
                <a:lnSpc>
                  <a:spcPct val="185166"/>
                </a:lnSpc>
                <a:spcBef>
                  <a:spcPts val="0"/>
                </a:spcBef>
                <a:spcAft>
                  <a:spcPts val="0"/>
                </a:spcAft>
                <a:buClr>
                  <a:srgbClr val="000000"/>
                </a:buClr>
                <a:buSzPts val="1936"/>
                <a:buFont typeface="Arial"/>
                <a:buNone/>
              </a:pPr>
              <a:r>
                <a:t/>
              </a:r>
              <a:endParaRPr b="0" i="0" sz="1936" u="none" cap="none" strike="noStrike">
                <a:solidFill>
                  <a:schemeClr val="dk1"/>
                </a:solidFill>
                <a:latin typeface="Calibri"/>
                <a:ea typeface="Calibri"/>
                <a:cs typeface="Calibri"/>
                <a:sym typeface="Calibri"/>
              </a:endParaRPr>
            </a:p>
          </p:txBody>
        </p:sp>
      </p:grpSp>
      <p:sp>
        <p:nvSpPr>
          <p:cNvPr id="350" name="Google Shape;350;g3e386a3ef61_0_390"/>
          <p:cNvSpPr/>
          <p:nvPr/>
        </p:nvSpPr>
        <p:spPr>
          <a:xfrm>
            <a:off x="4871713" y="6386700"/>
            <a:ext cx="3110400" cy="1734600"/>
          </a:xfrm>
          <a:prstGeom prst="wedgeRoundRectCallout">
            <a:avLst>
              <a:gd fmla="val -31915" name="adj1"/>
              <a:gd fmla="val 77676" name="adj2"/>
              <a:gd fmla="val 0" name="adj3"/>
            </a:avLst>
          </a:prstGeom>
          <a:solidFill>
            <a:srgbClr val="559FE4">
              <a:alpha val="49803"/>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350"/>
              <a:buFont typeface="Arial"/>
              <a:buNone/>
            </a:pPr>
            <a:r>
              <a:rPr b="1" i="0" lang="en-US" sz="2350" u="none" cap="none" strike="noStrike">
                <a:solidFill>
                  <a:srgbClr val="000000"/>
                </a:solidFill>
                <a:latin typeface="Calibri"/>
                <a:ea typeface="Calibri"/>
                <a:cs typeface="Calibri"/>
                <a:sym typeface="Calibri"/>
              </a:rPr>
              <a:t>Did we involve only the confident young people?</a:t>
            </a:r>
            <a:endParaRPr b="1" i="0" sz="2350" u="none" cap="none" strike="noStrike">
              <a:solidFill>
                <a:srgbClr val="000000"/>
              </a:solidFill>
              <a:latin typeface="Calibri"/>
              <a:ea typeface="Calibri"/>
              <a:cs typeface="Calibri"/>
              <a:sym typeface="Calibri"/>
            </a:endParaRPr>
          </a:p>
        </p:txBody>
      </p:sp>
      <p:sp>
        <p:nvSpPr>
          <p:cNvPr id="351" name="Google Shape;351;g3e386a3ef61_0_390"/>
          <p:cNvSpPr/>
          <p:nvPr/>
        </p:nvSpPr>
        <p:spPr>
          <a:xfrm>
            <a:off x="8273625" y="6386700"/>
            <a:ext cx="3110400" cy="1734600"/>
          </a:xfrm>
          <a:prstGeom prst="wedgeRoundRectCallout">
            <a:avLst>
              <a:gd fmla="val -31915" name="adj1"/>
              <a:gd fmla="val 77676" name="adj2"/>
              <a:gd fmla="val 0" name="adj3"/>
            </a:avLst>
          </a:prstGeom>
          <a:solidFill>
            <a:srgbClr val="559FE4">
              <a:alpha val="49803"/>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350"/>
              <a:buFont typeface="Arial"/>
              <a:buNone/>
            </a:pPr>
            <a:r>
              <a:rPr b="1" i="0" lang="en-US" sz="2350" u="none" cap="none" strike="noStrike">
                <a:solidFill>
                  <a:srgbClr val="000000"/>
                </a:solidFill>
                <a:latin typeface="Calibri"/>
                <a:ea typeface="Calibri"/>
                <a:cs typeface="Calibri"/>
                <a:sym typeface="Calibri"/>
              </a:rPr>
              <a:t>Would I be prepared if young people shared feedback I didn’t want to hear?</a:t>
            </a:r>
            <a:endParaRPr b="1" i="0" sz="2350" u="none" cap="none" strike="noStrike">
              <a:solidFill>
                <a:srgbClr val="000000"/>
              </a:solidFill>
              <a:latin typeface="Calibri"/>
              <a:ea typeface="Calibri"/>
              <a:cs typeface="Calibri"/>
              <a:sym typeface="Calibri"/>
            </a:endParaRPr>
          </a:p>
        </p:txBody>
      </p:sp>
      <p:sp>
        <p:nvSpPr>
          <p:cNvPr id="352" name="Google Shape;352;g3e386a3ef61_0_390"/>
          <p:cNvSpPr/>
          <p:nvPr/>
        </p:nvSpPr>
        <p:spPr>
          <a:xfrm>
            <a:off x="4749188" y="3627225"/>
            <a:ext cx="3110400" cy="1734600"/>
          </a:xfrm>
          <a:prstGeom prst="wedgeRoundRectCallout">
            <a:avLst>
              <a:gd fmla="val -31915" name="adj1"/>
              <a:gd fmla="val 77676" name="adj2"/>
              <a:gd fmla="val 0" name="adj3"/>
            </a:avLst>
          </a:prstGeom>
          <a:solidFill>
            <a:srgbClr val="559FE4">
              <a:alpha val="49803"/>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250"/>
              <a:buFont typeface="Arial"/>
              <a:buNone/>
            </a:pPr>
            <a:r>
              <a:rPr b="1" i="0" lang="en-US" sz="2250" u="none" cap="none" strike="noStrike">
                <a:solidFill>
                  <a:srgbClr val="000000"/>
                </a:solidFill>
                <a:latin typeface="Calibri"/>
                <a:ea typeface="Calibri"/>
                <a:cs typeface="Calibri"/>
                <a:sym typeface="Calibri"/>
              </a:rPr>
              <a:t>If the people in charge of the project knew how this was being ran, would they be okay with it?</a:t>
            </a:r>
            <a:endParaRPr b="1" i="0" sz="2250" u="none" cap="none" strike="noStrike">
              <a:solidFill>
                <a:srgbClr val="000000"/>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sp>
        <p:nvSpPr>
          <p:cNvPr id="357" name="Google Shape;357;g3e386a3ef61_0_433"/>
          <p:cNvSpPr/>
          <p:nvPr/>
        </p:nvSpPr>
        <p:spPr>
          <a:xfrm>
            <a:off x="163919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8" name="Google Shape;358;g3e386a3ef61_0_433"/>
          <p:cNvSpPr txBox="1"/>
          <p:nvPr/>
        </p:nvSpPr>
        <p:spPr>
          <a:xfrm>
            <a:off x="666150" y="607700"/>
            <a:ext cx="15254700" cy="9162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5953"/>
              <a:buFont typeface="Arial"/>
              <a:buNone/>
            </a:pPr>
            <a:r>
              <a:rPr b="1" i="0" lang="en-US" sz="5953" u="none" cap="none" strike="noStrike">
                <a:solidFill>
                  <a:schemeClr val="dk1"/>
                </a:solidFill>
                <a:latin typeface="Arial"/>
                <a:ea typeface="Arial"/>
                <a:cs typeface="Arial"/>
                <a:sym typeface="Arial"/>
              </a:rPr>
              <a:t>D.U.R.S model - Why it was created</a:t>
            </a:r>
            <a:endParaRPr b="1" i="0" sz="5953" u="none" cap="none" strike="noStrike">
              <a:solidFill>
                <a:srgbClr val="000000"/>
              </a:solidFill>
              <a:latin typeface="Arial"/>
              <a:ea typeface="Arial"/>
              <a:cs typeface="Arial"/>
              <a:sym typeface="Arial"/>
            </a:endParaRPr>
          </a:p>
        </p:txBody>
      </p:sp>
      <p:grpSp>
        <p:nvGrpSpPr>
          <p:cNvPr id="359" name="Google Shape;359;g3e386a3ef61_0_433"/>
          <p:cNvGrpSpPr/>
          <p:nvPr/>
        </p:nvGrpSpPr>
        <p:grpSpPr>
          <a:xfrm>
            <a:off x="638475" y="1732249"/>
            <a:ext cx="327365" cy="8349815"/>
            <a:chOff x="0" y="-47625"/>
            <a:chExt cx="80158" cy="2044569"/>
          </a:xfrm>
        </p:grpSpPr>
        <p:sp>
          <p:nvSpPr>
            <p:cNvPr id="360" name="Google Shape;360;g3e386a3ef61_0_433"/>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1" name="Google Shape;361;g3e386a3ef61_0_433"/>
            <p:cNvSpPr txBox="1"/>
            <p:nvPr/>
          </p:nvSpPr>
          <p:spPr>
            <a:xfrm>
              <a:off x="0" y="-47625"/>
              <a:ext cx="80100" cy="2044500"/>
            </a:xfrm>
            <a:prstGeom prst="rect">
              <a:avLst/>
            </a:prstGeom>
            <a:noFill/>
            <a:ln>
              <a:noFill/>
            </a:ln>
          </p:spPr>
          <p:txBody>
            <a:bodyPr anchorCtr="0" anchor="ctr" bIns="54625" lIns="54625" spcFirstLastPara="1" rIns="54625" wrap="square" tIns="54625">
              <a:noAutofit/>
            </a:bodyPr>
            <a:lstStyle/>
            <a:p>
              <a:pPr indent="0" lvl="0" marL="0" marR="0" rtl="0" algn="ctr">
                <a:lnSpc>
                  <a:spcPct val="185166"/>
                </a:lnSpc>
                <a:spcBef>
                  <a:spcPts val="0"/>
                </a:spcBef>
                <a:spcAft>
                  <a:spcPts val="0"/>
                </a:spcAft>
                <a:buClr>
                  <a:srgbClr val="000000"/>
                </a:buClr>
                <a:buSzPts val="1936"/>
                <a:buFont typeface="Arial"/>
                <a:buNone/>
              </a:pPr>
              <a:r>
                <a:t/>
              </a:r>
              <a:endParaRPr b="0" i="0" sz="1936" u="none" cap="none" strike="noStrike">
                <a:solidFill>
                  <a:schemeClr val="dk1"/>
                </a:solidFill>
                <a:latin typeface="Calibri"/>
                <a:ea typeface="Calibri"/>
                <a:cs typeface="Calibri"/>
                <a:sym typeface="Calibri"/>
              </a:endParaRPr>
            </a:p>
          </p:txBody>
        </p:sp>
      </p:grpSp>
      <p:pic>
        <p:nvPicPr>
          <p:cNvPr id="362" name="Google Shape;362;g3e386a3ef61_0_433"/>
          <p:cNvPicPr preferRelativeResize="0"/>
          <p:nvPr/>
        </p:nvPicPr>
        <p:blipFill rotWithShape="1">
          <a:blip r:embed="rId4">
            <a:alphaModFix/>
          </a:blip>
          <a:srcRect b="0" l="0" r="0" t="0"/>
          <a:stretch/>
        </p:blipFill>
        <p:spPr>
          <a:xfrm>
            <a:off x="7160507" y="3933239"/>
            <a:ext cx="2265974" cy="1946202"/>
          </a:xfrm>
          <a:prstGeom prst="rect">
            <a:avLst/>
          </a:prstGeom>
          <a:noFill/>
          <a:ln>
            <a:noFill/>
          </a:ln>
        </p:spPr>
      </p:pic>
      <p:pic>
        <p:nvPicPr>
          <p:cNvPr id="363" name="Google Shape;363;g3e386a3ef61_0_433" title="PAC Conference-298.jpg"/>
          <p:cNvPicPr preferRelativeResize="0"/>
          <p:nvPr/>
        </p:nvPicPr>
        <p:blipFill rotWithShape="1">
          <a:blip r:embed="rId5">
            <a:alphaModFix/>
          </a:blip>
          <a:srcRect b="0" l="0" r="0" t="0"/>
          <a:stretch/>
        </p:blipFill>
        <p:spPr>
          <a:xfrm>
            <a:off x="9426474" y="3672913"/>
            <a:ext cx="1854849" cy="2788824"/>
          </a:xfrm>
          <a:prstGeom prst="rect">
            <a:avLst/>
          </a:prstGeom>
          <a:noFill/>
          <a:ln>
            <a:noFill/>
          </a:ln>
        </p:spPr>
      </p:pic>
      <p:pic>
        <p:nvPicPr>
          <p:cNvPr id="364" name="Google Shape;364;g3e386a3ef61_0_433" title="518354374_1166508665506239_7426475426361194093_n.jpg"/>
          <p:cNvPicPr preferRelativeResize="0"/>
          <p:nvPr/>
        </p:nvPicPr>
        <p:blipFill rotWithShape="1">
          <a:blip r:embed="rId6">
            <a:alphaModFix/>
          </a:blip>
          <a:srcRect b="46086" l="4937" r="5785" t="11691"/>
          <a:stretch/>
        </p:blipFill>
        <p:spPr>
          <a:xfrm>
            <a:off x="5308350" y="1940675"/>
            <a:ext cx="5970275" cy="1732250"/>
          </a:xfrm>
          <a:prstGeom prst="rect">
            <a:avLst/>
          </a:prstGeom>
          <a:noFill/>
          <a:ln>
            <a:noFill/>
          </a:ln>
        </p:spPr>
      </p:pic>
      <p:pic>
        <p:nvPicPr>
          <p:cNvPr id="365" name="Google Shape;365;g3e386a3ef61_0_433" title="PAC Event-00088.jpg"/>
          <p:cNvPicPr preferRelativeResize="0"/>
          <p:nvPr/>
        </p:nvPicPr>
        <p:blipFill rotWithShape="1">
          <a:blip r:embed="rId7">
            <a:alphaModFix/>
          </a:blip>
          <a:srcRect b="57345" l="16735" r="12743" t="10880"/>
          <a:stretch/>
        </p:blipFill>
        <p:spPr>
          <a:xfrm>
            <a:off x="5311050" y="6461725"/>
            <a:ext cx="5970273" cy="1792924"/>
          </a:xfrm>
          <a:prstGeom prst="rect">
            <a:avLst/>
          </a:prstGeom>
          <a:noFill/>
          <a:ln>
            <a:noFill/>
          </a:ln>
        </p:spPr>
      </p:pic>
      <p:pic>
        <p:nvPicPr>
          <p:cNvPr id="366" name="Google Shape;366;g3e386a3ef61_0_433" title="PAC Conference-321.jpg"/>
          <p:cNvPicPr preferRelativeResize="0"/>
          <p:nvPr/>
        </p:nvPicPr>
        <p:blipFill rotWithShape="1">
          <a:blip r:embed="rId8">
            <a:alphaModFix/>
          </a:blip>
          <a:srcRect b="0" l="0" r="0" t="0"/>
          <a:stretch/>
        </p:blipFill>
        <p:spPr>
          <a:xfrm>
            <a:off x="5305650" y="3672925"/>
            <a:ext cx="1854849" cy="2788795"/>
          </a:xfrm>
          <a:prstGeom prst="rect">
            <a:avLst/>
          </a:prstGeom>
          <a:noFill/>
          <a:ln>
            <a:noFill/>
          </a:ln>
        </p:spPr>
      </p:pic>
      <p:sp>
        <p:nvSpPr>
          <p:cNvPr id="367" name="Google Shape;367;g3e386a3ef61_0_433"/>
          <p:cNvSpPr/>
          <p:nvPr/>
        </p:nvSpPr>
        <p:spPr>
          <a:xfrm>
            <a:off x="11706400" y="2048625"/>
            <a:ext cx="4685700" cy="2692500"/>
          </a:xfrm>
          <a:prstGeom prst="wedgeEllipseCallout">
            <a:avLst>
              <a:gd fmla="val -62185" name="adj1"/>
              <a:gd fmla="val 40327" name="adj2"/>
            </a:avLst>
          </a:prstGeom>
          <a:solidFill>
            <a:srgbClr val="559FE4">
              <a:alpha val="51764"/>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rgbClr val="000000"/>
                </a:solidFill>
                <a:latin typeface="Calibri"/>
                <a:ea typeface="Calibri"/>
                <a:cs typeface="Calibri"/>
                <a:sym typeface="Calibri"/>
              </a:rPr>
              <a:t>“Young people don’t want to be seen as a problem, they want to be part of the solution”</a:t>
            </a:r>
            <a:endParaRPr b="0" i="0" sz="2800" u="none" cap="none" strike="noStrike">
              <a:solidFill>
                <a:srgbClr val="000000"/>
              </a:solidFill>
              <a:latin typeface="Calibri"/>
              <a:ea typeface="Calibri"/>
              <a:cs typeface="Calibri"/>
              <a:sym typeface="Calibri"/>
            </a:endParaRPr>
          </a:p>
        </p:txBody>
      </p:sp>
      <p:sp>
        <p:nvSpPr>
          <p:cNvPr id="368" name="Google Shape;368;g3e386a3ef61_0_433"/>
          <p:cNvSpPr/>
          <p:nvPr/>
        </p:nvSpPr>
        <p:spPr>
          <a:xfrm>
            <a:off x="11984425" y="5794700"/>
            <a:ext cx="5516700" cy="2460000"/>
          </a:xfrm>
          <a:prstGeom prst="wedgeEllipseCallout">
            <a:avLst>
              <a:gd fmla="val -62141" name="adj1"/>
              <a:gd fmla="val 74815" name="adj2"/>
            </a:avLst>
          </a:prstGeom>
          <a:solidFill>
            <a:srgbClr val="5769D4">
              <a:alpha val="5098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300"/>
              <a:buFont typeface="Arial"/>
              <a:buNone/>
            </a:pPr>
            <a:r>
              <a:rPr b="0" i="0" lang="en-US" sz="2300" u="none" cap="none" strike="noStrike">
                <a:solidFill>
                  <a:srgbClr val="000000"/>
                </a:solidFill>
                <a:latin typeface="Calibri"/>
                <a:ea typeface="Calibri"/>
                <a:cs typeface="Calibri"/>
                <a:sym typeface="Calibri"/>
              </a:rPr>
              <a:t>“We want you to be curious, ask us why we feel certain ways and help us work through our thoughts and feelings. That is where you will see real change”</a:t>
            </a:r>
            <a:endParaRPr b="0" i="0" sz="2300" u="none" cap="none" strike="noStrike">
              <a:solidFill>
                <a:srgbClr val="000000"/>
              </a:solidFill>
              <a:latin typeface="Calibri"/>
              <a:ea typeface="Calibri"/>
              <a:cs typeface="Calibri"/>
              <a:sym typeface="Calibri"/>
            </a:endParaRPr>
          </a:p>
        </p:txBody>
      </p:sp>
      <p:sp>
        <p:nvSpPr>
          <p:cNvPr id="369" name="Google Shape;369;g3e386a3ef61_0_433"/>
          <p:cNvSpPr/>
          <p:nvPr/>
        </p:nvSpPr>
        <p:spPr>
          <a:xfrm rot="-244">
            <a:off x="1021341" y="4632936"/>
            <a:ext cx="4228800" cy="1609800"/>
          </a:xfrm>
          <a:prstGeom prst="wedgeEllipseCallout">
            <a:avLst>
              <a:gd fmla="val 45726" name="adj1"/>
              <a:gd fmla="val 77623" name="adj2"/>
            </a:avLst>
          </a:prstGeom>
          <a:solidFill>
            <a:srgbClr val="4CC9F0">
              <a:alpha val="49803"/>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370" name="Google Shape;370;g3e386a3ef61_0_433"/>
          <p:cNvSpPr txBox="1"/>
          <p:nvPr/>
        </p:nvSpPr>
        <p:spPr>
          <a:xfrm>
            <a:off x="1467600" y="4899175"/>
            <a:ext cx="3336300" cy="1077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0" i="0" lang="en-US" sz="2600" u="none" cap="none" strike="noStrike">
                <a:solidFill>
                  <a:schemeClr val="dk1"/>
                </a:solidFill>
                <a:latin typeface="Calibri"/>
                <a:ea typeface="Calibri"/>
                <a:cs typeface="Calibri"/>
                <a:sym typeface="Calibri"/>
              </a:rPr>
              <a:t>“We want people who are relatable”</a:t>
            </a:r>
            <a:endParaRPr b="0" i="0" sz="2600" u="none" cap="none" strike="noStrike">
              <a:solidFill>
                <a:schemeClr val="dk1"/>
              </a:solidFill>
              <a:latin typeface="Calibri"/>
              <a:ea typeface="Calibri"/>
              <a:cs typeface="Calibri"/>
              <a:sym typeface="Calibri"/>
            </a:endParaRPr>
          </a:p>
        </p:txBody>
      </p:sp>
      <p:sp>
        <p:nvSpPr>
          <p:cNvPr id="371" name="Google Shape;371;g3e386a3ef61_0_433"/>
          <p:cNvSpPr/>
          <p:nvPr/>
        </p:nvSpPr>
        <p:spPr>
          <a:xfrm>
            <a:off x="1280875" y="1940675"/>
            <a:ext cx="3599700" cy="2068800"/>
          </a:xfrm>
          <a:prstGeom prst="wedgeEllipseCallout">
            <a:avLst>
              <a:gd fmla="val 46053" name="adj1"/>
              <a:gd fmla="val 73074" name="adj2"/>
            </a:avLst>
          </a:prstGeom>
          <a:solidFill>
            <a:srgbClr val="559FE4">
              <a:alpha val="49803"/>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rgbClr val="000000"/>
                </a:solidFill>
                <a:latin typeface="Calibri"/>
                <a:ea typeface="Calibri"/>
                <a:cs typeface="Calibri"/>
                <a:sym typeface="Calibri"/>
              </a:rPr>
              <a:t>“we have it  [informal education] every week, vs , “I’ve never had it” shows the inconsistency across schools.</a:t>
            </a:r>
            <a:endParaRPr b="0" i="0" sz="2000" u="none" cap="none" strike="noStrike">
              <a:solidFill>
                <a:srgbClr val="000000"/>
              </a:solidFill>
              <a:latin typeface="Calibri"/>
              <a:ea typeface="Calibri"/>
              <a:cs typeface="Calibri"/>
              <a:sym typeface="Calibri"/>
            </a:endParaRPr>
          </a:p>
        </p:txBody>
      </p:sp>
      <p:sp>
        <p:nvSpPr>
          <p:cNvPr id="372" name="Google Shape;372;g3e386a3ef61_0_433"/>
          <p:cNvSpPr/>
          <p:nvPr/>
        </p:nvSpPr>
        <p:spPr>
          <a:xfrm>
            <a:off x="1155688" y="6614125"/>
            <a:ext cx="3921900" cy="2868300"/>
          </a:xfrm>
          <a:prstGeom prst="wedgeEllipseCallout">
            <a:avLst>
              <a:gd fmla="val 74124" name="adj1"/>
              <a:gd fmla="val 68175" name="adj2"/>
            </a:avLst>
          </a:prstGeom>
          <a:solidFill>
            <a:srgbClr val="BBE2F7"/>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rgbClr val="000000"/>
                </a:solidFill>
                <a:latin typeface="Calibri"/>
                <a:ea typeface="Calibri"/>
                <a:cs typeface="Calibri"/>
                <a:sym typeface="Calibri"/>
              </a:rPr>
              <a:t>The young people emphasised that delivery is just as important as the content that is taught. They said they want “fun, engaging and interactive lessons, not just reading off a script”</a:t>
            </a:r>
            <a:endParaRPr b="0" i="0" sz="2000" u="none" cap="none" strike="noStrike">
              <a:solidFill>
                <a:srgbClr val="000000"/>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g3e386a3ef61_0_458"/>
          <p:cNvSpPr/>
          <p:nvPr/>
        </p:nvSpPr>
        <p:spPr>
          <a:xfrm>
            <a:off x="163919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8" name="Google Shape;378;g3e386a3ef61_0_458"/>
          <p:cNvSpPr txBox="1"/>
          <p:nvPr/>
        </p:nvSpPr>
        <p:spPr>
          <a:xfrm>
            <a:off x="666150" y="607700"/>
            <a:ext cx="15254700" cy="9162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5953"/>
              <a:buFont typeface="Arial"/>
              <a:buNone/>
            </a:pPr>
            <a:r>
              <a:rPr b="1" i="0" lang="en-US" sz="5953" u="none" cap="none" strike="noStrike">
                <a:solidFill>
                  <a:schemeClr val="dk1"/>
                </a:solidFill>
                <a:latin typeface="Arial"/>
                <a:ea typeface="Arial"/>
                <a:cs typeface="Arial"/>
                <a:sym typeface="Arial"/>
              </a:rPr>
              <a:t>D.U.R.S model</a:t>
            </a:r>
            <a:endParaRPr b="1" i="0" sz="5953" u="none" cap="none" strike="noStrike">
              <a:solidFill>
                <a:srgbClr val="000000"/>
              </a:solidFill>
              <a:latin typeface="Arial"/>
              <a:ea typeface="Arial"/>
              <a:cs typeface="Arial"/>
              <a:sym typeface="Arial"/>
            </a:endParaRPr>
          </a:p>
        </p:txBody>
      </p:sp>
      <p:grpSp>
        <p:nvGrpSpPr>
          <p:cNvPr id="379" name="Google Shape;379;g3e386a3ef61_0_458"/>
          <p:cNvGrpSpPr/>
          <p:nvPr/>
        </p:nvGrpSpPr>
        <p:grpSpPr>
          <a:xfrm>
            <a:off x="9210299" y="2082809"/>
            <a:ext cx="7845914" cy="5473231"/>
            <a:chOff x="0" y="-47625"/>
            <a:chExt cx="2066400" cy="1441500"/>
          </a:xfrm>
        </p:grpSpPr>
        <p:sp>
          <p:nvSpPr>
            <p:cNvPr id="380" name="Google Shape;380;g3e386a3ef61_0_458"/>
            <p:cNvSpPr/>
            <p:nvPr/>
          </p:nvSpPr>
          <p:spPr>
            <a:xfrm>
              <a:off x="0" y="0"/>
              <a:ext cx="2066314" cy="1393758"/>
            </a:xfrm>
            <a:custGeom>
              <a:rect b="b" l="l" r="r" t="t"/>
              <a:pathLst>
                <a:path extrusionOk="0" h="1393758" w="2066314">
                  <a:moveTo>
                    <a:pt x="0" y="0"/>
                  </a:moveTo>
                  <a:lnTo>
                    <a:pt x="2066314" y="0"/>
                  </a:lnTo>
                  <a:lnTo>
                    <a:pt x="2066314" y="1393758"/>
                  </a:lnTo>
                  <a:lnTo>
                    <a:pt x="0" y="1393758"/>
                  </a:lnTo>
                  <a:close/>
                </a:path>
              </a:pathLst>
            </a:custGeom>
            <a:solidFill>
              <a:srgbClr val="FFFFFF">
                <a:alpha val="50980"/>
              </a:srgbClr>
            </a:solidFill>
            <a:ln cap="sq" cmpd="sng" w="133350">
              <a:solidFill>
                <a:srgbClr val="FFFFFF">
                  <a:alpha val="50980"/>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1" name="Google Shape;381;g3e386a3ef61_0_458"/>
            <p:cNvSpPr txBox="1"/>
            <p:nvPr/>
          </p:nvSpPr>
          <p:spPr>
            <a:xfrm>
              <a:off x="0" y="-47625"/>
              <a:ext cx="2066400" cy="1441500"/>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82" name="Google Shape;382;g3e386a3ef61_0_458"/>
          <p:cNvSpPr txBox="1"/>
          <p:nvPr/>
        </p:nvSpPr>
        <p:spPr>
          <a:xfrm>
            <a:off x="10118301" y="3582747"/>
            <a:ext cx="6427200" cy="2154300"/>
          </a:xfrm>
          <a:prstGeom prst="rect">
            <a:avLst/>
          </a:prstGeom>
          <a:noFill/>
          <a:ln>
            <a:noFill/>
          </a:ln>
        </p:spPr>
        <p:txBody>
          <a:bodyPr anchorCtr="0" anchor="t" bIns="0" lIns="0" spcFirstLastPara="1" rIns="0" wrap="square" tIns="0">
            <a:spAutoFit/>
          </a:bodyPr>
          <a:lstStyle/>
          <a:p>
            <a:pPr indent="0" lvl="0" marL="0" marR="0" rtl="0" algn="ctr">
              <a:lnSpc>
                <a:spcPct val="140049"/>
              </a:lnSpc>
              <a:spcBef>
                <a:spcPts val="0"/>
              </a:spcBef>
              <a:spcAft>
                <a:spcPts val="0"/>
              </a:spcAft>
              <a:buClr>
                <a:srgbClr val="000000"/>
              </a:buClr>
              <a:buSzPts val="2035"/>
              <a:buFont typeface="Arial"/>
              <a:buNone/>
            </a:pPr>
            <a:r>
              <a:rPr b="1" i="0" lang="en-US" sz="2035" u="none" cap="none" strike="noStrike">
                <a:solidFill>
                  <a:srgbClr val="5769D4"/>
                </a:solidFill>
                <a:latin typeface="Arial"/>
                <a:ea typeface="Arial"/>
                <a:cs typeface="Arial"/>
                <a:sym typeface="Arial"/>
              </a:rPr>
              <a:t>Delivery</a:t>
            </a:r>
            <a:endParaRPr b="0" i="0" sz="1400" u="none" cap="none" strike="noStrike">
              <a:solidFill>
                <a:srgbClr val="000000"/>
              </a:solidFill>
              <a:latin typeface="Arial"/>
              <a:ea typeface="Arial"/>
              <a:cs typeface="Arial"/>
              <a:sym typeface="Arial"/>
            </a:endParaRPr>
          </a:p>
          <a:p>
            <a:pPr indent="0" lvl="0" marL="0" marR="0" rtl="0" algn="ctr">
              <a:lnSpc>
                <a:spcPct val="140049"/>
              </a:lnSpc>
              <a:spcBef>
                <a:spcPts val="0"/>
              </a:spcBef>
              <a:spcAft>
                <a:spcPts val="0"/>
              </a:spcAft>
              <a:buClr>
                <a:srgbClr val="000000"/>
              </a:buClr>
              <a:buSzPts val="2035"/>
              <a:buFont typeface="Arial"/>
              <a:buNone/>
            </a:pPr>
            <a:r>
              <a:t/>
            </a:r>
            <a:endParaRPr b="1" i="0" sz="2035" u="none" cap="none" strike="noStrike">
              <a:solidFill>
                <a:srgbClr val="5769D4"/>
              </a:solidFill>
              <a:latin typeface="Arial"/>
              <a:ea typeface="Arial"/>
              <a:cs typeface="Arial"/>
              <a:sym typeface="Arial"/>
            </a:endParaRPr>
          </a:p>
          <a:p>
            <a:pPr indent="0" lvl="0" marL="0" marR="0" rtl="0" algn="ctr">
              <a:lnSpc>
                <a:spcPct val="140049"/>
              </a:lnSpc>
              <a:spcBef>
                <a:spcPts val="0"/>
              </a:spcBef>
              <a:spcAft>
                <a:spcPts val="0"/>
              </a:spcAft>
              <a:buClr>
                <a:srgbClr val="000000"/>
              </a:buClr>
              <a:buSzPts val="2035"/>
              <a:buFont typeface="Arial"/>
              <a:buNone/>
            </a:pPr>
            <a:r>
              <a:rPr b="0" i="0" lang="en-US" sz="2235" u="none" cap="none" strike="noStrike">
                <a:solidFill>
                  <a:srgbClr val="000000"/>
                </a:solidFill>
                <a:latin typeface="Arial"/>
                <a:ea typeface="Arial"/>
                <a:cs typeface="Arial"/>
                <a:sym typeface="Arial"/>
              </a:rPr>
              <a:t>Young people told us that what is taught is just as important as how it is taught.</a:t>
            </a:r>
            <a:endParaRPr b="0" i="0" sz="2235" u="none" cap="none" strike="noStrike">
              <a:solidFill>
                <a:srgbClr val="000000"/>
              </a:solidFill>
              <a:latin typeface="Arial"/>
              <a:ea typeface="Arial"/>
              <a:cs typeface="Arial"/>
              <a:sym typeface="Arial"/>
            </a:endParaRPr>
          </a:p>
          <a:p>
            <a:pPr indent="0" lvl="0" marL="0" marR="0" rtl="0" algn="ctr">
              <a:lnSpc>
                <a:spcPct val="141032"/>
              </a:lnSpc>
              <a:spcBef>
                <a:spcPts val="0"/>
              </a:spcBef>
              <a:spcAft>
                <a:spcPts val="0"/>
              </a:spcAft>
              <a:buClr>
                <a:srgbClr val="000000"/>
              </a:buClr>
              <a:buSzPts val="2035"/>
              <a:buFont typeface="Arial"/>
              <a:buNone/>
            </a:pPr>
            <a:r>
              <a:t/>
            </a:r>
            <a:endParaRPr b="0" i="0" sz="2035" u="none" cap="none" strike="noStrike">
              <a:solidFill>
                <a:srgbClr val="000000"/>
              </a:solidFill>
              <a:latin typeface="Arial"/>
              <a:ea typeface="Arial"/>
              <a:cs typeface="Arial"/>
              <a:sym typeface="Arial"/>
            </a:endParaRPr>
          </a:p>
        </p:txBody>
      </p:sp>
      <p:grpSp>
        <p:nvGrpSpPr>
          <p:cNvPr id="383" name="Google Shape;383;g3e386a3ef61_0_458"/>
          <p:cNvGrpSpPr/>
          <p:nvPr/>
        </p:nvGrpSpPr>
        <p:grpSpPr>
          <a:xfrm rot="5400000">
            <a:off x="12964306" y="-869540"/>
            <a:ext cx="337922" cy="7979775"/>
            <a:chOff x="0" y="-47625"/>
            <a:chExt cx="119839" cy="2829908"/>
          </a:xfrm>
        </p:grpSpPr>
        <p:sp>
          <p:nvSpPr>
            <p:cNvPr id="384" name="Google Shape;384;g3e386a3ef61_0_458"/>
            <p:cNvSpPr/>
            <p:nvPr/>
          </p:nvSpPr>
          <p:spPr>
            <a:xfrm>
              <a:off x="0" y="0"/>
              <a:ext cx="119839" cy="2782283"/>
            </a:xfrm>
            <a:custGeom>
              <a:rect b="b" l="l" r="r" t="t"/>
              <a:pathLst>
                <a:path extrusionOk="0" h="2782283" w="119839">
                  <a:moveTo>
                    <a:pt x="0" y="0"/>
                  </a:moveTo>
                  <a:lnTo>
                    <a:pt x="119839" y="0"/>
                  </a:lnTo>
                  <a:lnTo>
                    <a:pt x="119839" y="2782283"/>
                  </a:lnTo>
                  <a:lnTo>
                    <a:pt x="0" y="2782283"/>
                  </a:lnTo>
                  <a:close/>
                </a:path>
              </a:pathLst>
            </a:custGeom>
            <a:solidFill>
              <a:srgbClr val="5769D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5" name="Google Shape;385;g3e386a3ef61_0_458"/>
            <p:cNvSpPr txBox="1"/>
            <p:nvPr/>
          </p:nvSpPr>
          <p:spPr>
            <a:xfrm>
              <a:off x="0" y="-47625"/>
              <a:ext cx="119700" cy="2829900"/>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86" name="Google Shape;386;g3e386a3ef61_0_458"/>
          <p:cNvSpPr/>
          <p:nvPr/>
        </p:nvSpPr>
        <p:spPr>
          <a:xfrm>
            <a:off x="899175" y="2794900"/>
            <a:ext cx="2495675" cy="6153875"/>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rgbClr val="5769D4">
                    <a:alpha val="49803"/>
                  </a:srgbClr>
                </a:solidFill>
                <a:latin typeface="Arial"/>
              </a:rPr>
              <a:t>D</a:t>
            </a:r>
          </a:p>
        </p:txBody>
      </p:sp>
      <p:sp>
        <p:nvSpPr>
          <p:cNvPr id="387" name="Google Shape;387;g3e386a3ef61_0_458"/>
          <p:cNvSpPr/>
          <p:nvPr/>
        </p:nvSpPr>
        <p:spPr>
          <a:xfrm>
            <a:off x="3576950" y="5428850"/>
            <a:ext cx="995050" cy="439000"/>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rgbClr val="5769D4">
                    <a:alpha val="49803"/>
                  </a:srgbClr>
                </a:solidFill>
                <a:latin typeface="Arial"/>
              </a:rPr>
              <a:t>-</a:t>
            </a:r>
          </a:p>
        </p:txBody>
      </p:sp>
      <p:sp>
        <p:nvSpPr>
          <p:cNvPr id="388" name="Google Shape;388;g3e386a3ef61_0_458"/>
          <p:cNvSpPr/>
          <p:nvPr/>
        </p:nvSpPr>
        <p:spPr>
          <a:xfrm>
            <a:off x="4754110" y="4914250"/>
            <a:ext cx="4641089" cy="1218845"/>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rgbClr val="5769D4">
                    <a:alpha val="49803"/>
                  </a:srgbClr>
                </a:solidFill>
                <a:latin typeface="Arial"/>
              </a:rPr>
              <a:t>Delivery</a:t>
            </a:r>
          </a:p>
        </p:txBody>
      </p:sp>
      <p:pic>
        <p:nvPicPr>
          <p:cNvPr descr="School teacher at chalkboard (Provided by Getty Images)" id="389" name="Google Shape;389;g3e386a3ef61_0_458"/>
          <p:cNvPicPr preferRelativeResize="0"/>
          <p:nvPr/>
        </p:nvPicPr>
        <p:blipFill rotWithShape="1">
          <a:blip r:embed="rId4">
            <a:alphaModFix/>
          </a:blip>
          <a:srcRect b="0" l="0" r="0" t="0"/>
          <a:stretch/>
        </p:blipFill>
        <p:spPr>
          <a:xfrm>
            <a:off x="12309150" y="6386165"/>
            <a:ext cx="4813998" cy="321088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g3e386a3ef61_0_478"/>
          <p:cNvSpPr/>
          <p:nvPr/>
        </p:nvSpPr>
        <p:spPr>
          <a:xfrm>
            <a:off x="163919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5" name="Google Shape;395;g3e386a3ef61_0_478"/>
          <p:cNvSpPr txBox="1"/>
          <p:nvPr/>
        </p:nvSpPr>
        <p:spPr>
          <a:xfrm>
            <a:off x="666150" y="607700"/>
            <a:ext cx="15254700" cy="9162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5953"/>
              <a:buFont typeface="Arial"/>
              <a:buNone/>
            </a:pPr>
            <a:r>
              <a:rPr b="1" i="0" lang="en-US" sz="5953" u="none" cap="none" strike="noStrike">
                <a:solidFill>
                  <a:schemeClr val="dk1"/>
                </a:solidFill>
                <a:latin typeface="Arial"/>
                <a:ea typeface="Arial"/>
                <a:cs typeface="Arial"/>
                <a:sym typeface="Arial"/>
              </a:rPr>
              <a:t>D.U.R.S model</a:t>
            </a:r>
            <a:endParaRPr b="1" i="0" sz="5953" u="none" cap="none" strike="noStrike">
              <a:solidFill>
                <a:srgbClr val="000000"/>
              </a:solidFill>
              <a:latin typeface="Arial"/>
              <a:ea typeface="Arial"/>
              <a:cs typeface="Arial"/>
              <a:sym typeface="Arial"/>
            </a:endParaRPr>
          </a:p>
        </p:txBody>
      </p:sp>
      <p:grpSp>
        <p:nvGrpSpPr>
          <p:cNvPr id="396" name="Google Shape;396;g3e386a3ef61_0_478"/>
          <p:cNvGrpSpPr/>
          <p:nvPr/>
        </p:nvGrpSpPr>
        <p:grpSpPr>
          <a:xfrm>
            <a:off x="9210299" y="2082809"/>
            <a:ext cx="7845914" cy="5473231"/>
            <a:chOff x="0" y="-47625"/>
            <a:chExt cx="2066400" cy="1441500"/>
          </a:xfrm>
        </p:grpSpPr>
        <p:sp>
          <p:nvSpPr>
            <p:cNvPr id="397" name="Google Shape;397;g3e386a3ef61_0_478"/>
            <p:cNvSpPr/>
            <p:nvPr/>
          </p:nvSpPr>
          <p:spPr>
            <a:xfrm>
              <a:off x="0" y="0"/>
              <a:ext cx="2066314" cy="1393758"/>
            </a:xfrm>
            <a:custGeom>
              <a:rect b="b" l="l" r="r" t="t"/>
              <a:pathLst>
                <a:path extrusionOk="0" h="1393758" w="2066314">
                  <a:moveTo>
                    <a:pt x="0" y="0"/>
                  </a:moveTo>
                  <a:lnTo>
                    <a:pt x="2066314" y="0"/>
                  </a:lnTo>
                  <a:lnTo>
                    <a:pt x="2066314" y="1393758"/>
                  </a:lnTo>
                  <a:lnTo>
                    <a:pt x="0" y="1393758"/>
                  </a:lnTo>
                  <a:close/>
                </a:path>
              </a:pathLst>
            </a:custGeom>
            <a:solidFill>
              <a:srgbClr val="FFFFFF">
                <a:alpha val="50980"/>
              </a:srgbClr>
            </a:solidFill>
            <a:ln cap="sq" cmpd="sng" w="133350">
              <a:solidFill>
                <a:srgbClr val="FFFFFF">
                  <a:alpha val="50980"/>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8" name="Google Shape;398;g3e386a3ef61_0_478"/>
            <p:cNvSpPr txBox="1"/>
            <p:nvPr/>
          </p:nvSpPr>
          <p:spPr>
            <a:xfrm>
              <a:off x="0" y="-47625"/>
              <a:ext cx="2066400" cy="1441500"/>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99" name="Google Shape;399;g3e386a3ef61_0_478"/>
          <p:cNvSpPr txBox="1"/>
          <p:nvPr/>
        </p:nvSpPr>
        <p:spPr>
          <a:xfrm>
            <a:off x="10118301" y="3582747"/>
            <a:ext cx="6427200" cy="2067900"/>
          </a:xfrm>
          <a:prstGeom prst="rect">
            <a:avLst/>
          </a:prstGeom>
          <a:noFill/>
          <a:ln>
            <a:noFill/>
          </a:ln>
        </p:spPr>
        <p:txBody>
          <a:bodyPr anchorCtr="0" anchor="t" bIns="0" lIns="0" spcFirstLastPara="1" rIns="0" wrap="square" tIns="0">
            <a:spAutoFit/>
          </a:bodyPr>
          <a:lstStyle/>
          <a:p>
            <a:pPr indent="0" lvl="0" marL="0" marR="0" rtl="0" algn="ctr">
              <a:lnSpc>
                <a:spcPct val="140049"/>
              </a:lnSpc>
              <a:spcBef>
                <a:spcPts val="0"/>
              </a:spcBef>
              <a:spcAft>
                <a:spcPts val="0"/>
              </a:spcAft>
              <a:buClr>
                <a:srgbClr val="000000"/>
              </a:buClr>
              <a:buSzPts val="2035"/>
              <a:buFont typeface="Arial"/>
              <a:buNone/>
            </a:pPr>
            <a:r>
              <a:rPr b="1" i="0" lang="en-US" sz="2035" u="none" cap="none" strike="noStrike">
                <a:solidFill>
                  <a:srgbClr val="5769D4"/>
                </a:solidFill>
                <a:latin typeface="Arial"/>
                <a:ea typeface="Arial"/>
                <a:cs typeface="Arial"/>
                <a:sym typeface="Arial"/>
              </a:rPr>
              <a:t>Understanding</a:t>
            </a:r>
            <a:endParaRPr b="0" i="0" sz="1400" u="none" cap="none" strike="noStrike">
              <a:solidFill>
                <a:srgbClr val="000000"/>
              </a:solidFill>
              <a:latin typeface="Arial"/>
              <a:ea typeface="Arial"/>
              <a:cs typeface="Arial"/>
              <a:sym typeface="Arial"/>
            </a:endParaRPr>
          </a:p>
          <a:p>
            <a:pPr indent="0" lvl="0" marL="0" marR="0" rtl="0" algn="ctr">
              <a:lnSpc>
                <a:spcPct val="140049"/>
              </a:lnSpc>
              <a:spcBef>
                <a:spcPts val="0"/>
              </a:spcBef>
              <a:spcAft>
                <a:spcPts val="0"/>
              </a:spcAft>
              <a:buClr>
                <a:srgbClr val="000000"/>
              </a:buClr>
              <a:buSzPts val="2035"/>
              <a:buFont typeface="Arial"/>
              <a:buNone/>
            </a:pPr>
            <a:r>
              <a:t/>
            </a:r>
            <a:endParaRPr b="1" i="0" sz="2035" u="none" cap="none" strike="noStrike">
              <a:solidFill>
                <a:srgbClr val="5769D4"/>
              </a:solidFill>
              <a:latin typeface="Arial"/>
              <a:ea typeface="Arial"/>
              <a:cs typeface="Arial"/>
              <a:sym typeface="Arial"/>
            </a:endParaRPr>
          </a:p>
          <a:p>
            <a:pPr indent="0" lvl="0" marL="0" marR="0" rtl="0" algn="ctr">
              <a:lnSpc>
                <a:spcPct val="140049"/>
              </a:lnSpc>
              <a:spcBef>
                <a:spcPts val="0"/>
              </a:spcBef>
              <a:spcAft>
                <a:spcPts val="0"/>
              </a:spcAft>
              <a:buClr>
                <a:srgbClr val="000000"/>
              </a:buClr>
              <a:buSzPts val="2035"/>
              <a:buFont typeface="Arial"/>
              <a:buNone/>
            </a:pPr>
            <a:r>
              <a:rPr b="0" i="0" lang="en-US" sz="2035" u="none" cap="none" strike="noStrike">
                <a:solidFill>
                  <a:srgbClr val="000000"/>
                </a:solidFill>
                <a:latin typeface="Arial"/>
                <a:ea typeface="Arial"/>
                <a:cs typeface="Arial"/>
                <a:sym typeface="Arial"/>
              </a:rPr>
              <a:t>Truly understanding and acting upon the young person's wants and needs.</a:t>
            </a:r>
            <a:endParaRPr b="0" i="0" sz="2035" u="none" cap="none" strike="noStrike">
              <a:solidFill>
                <a:srgbClr val="000000"/>
              </a:solidFill>
              <a:latin typeface="Arial"/>
              <a:ea typeface="Arial"/>
              <a:cs typeface="Arial"/>
              <a:sym typeface="Arial"/>
            </a:endParaRPr>
          </a:p>
          <a:p>
            <a:pPr indent="0" lvl="0" marL="0" marR="0" rtl="0" algn="ctr">
              <a:lnSpc>
                <a:spcPct val="141032"/>
              </a:lnSpc>
              <a:spcBef>
                <a:spcPts val="0"/>
              </a:spcBef>
              <a:spcAft>
                <a:spcPts val="0"/>
              </a:spcAft>
              <a:buClr>
                <a:srgbClr val="000000"/>
              </a:buClr>
              <a:buSzPts val="2035"/>
              <a:buFont typeface="Arial"/>
              <a:buNone/>
            </a:pPr>
            <a:r>
              <a:t/>
            </a:r>
            <a:endParaRPr b="0" i="0" sz="2035" u="none" cap="none" strike="noStrike">
              <a:solidFill>
                <a:srgbClr val="000000"/>
              </a:solidFill>
              <a:latin typeface="Arial"/>
              <a:ea typeface="Arial"/>
              <a:cs typeface="Arial"/>
              <a:sym typeface="Arial"/>
            </a:endParaRPr>
          </a:p>
        </p:txBody>
      </p:sp>
      <p:grpSp>
        <p:nvGrpSpPr>
          <p:cNvPr id="400" name="Google Shape;400;g3e386a3ef61_0_478"/>
          <p:cNvGrpSpPr/>
          <p:nvPr/>
        </p:nvGrpSpPr>
        <p:grpSpPr>
          <a:xfrm rot="5400000">
            <a:off x="12964306" y="-869540"/>
            <a:ext cx="337922" cy="7979775"/>
            <a:chOff x="0" y="-47625"/>
            <a:chExt cx="119839" cy="2829908"/>
          </a:xfrm>
        </p:grpSpPr>
        <p:sp>
          <p:nvSpPr>
            <p:cNvPr id="401" name="Google Shape;401;g3e386a3ef61_0_478"/>
            <p:cNvSpPr/>
            <p:nvPr/>
          </p:nvSpPr>
          <p:spPr>
            <a:xfrm>
              <a:off x="0" y="0"/>
              <a:ext cx="119839" cy="2782283"/>
            </a:xfrm>
            <a:custGeom>
              <a:rect b="b" l="l" r="r" t="t"/>
              <a:pathLst>
                <a:path extrusionOk="0" h="2782283" w="119839">
                  <a:moveTo>
                    <a:pt x="0" y="0"/>
                  </a:moveTo>
                  <a:lnTo>
                    <a:pt x="119839" y="0"/>
                  </a:lnTo>
                  <a:lnTo>
                    <a:pt x="119839" y="2782283"/>
                  </a:lnTo>
                  <a:lnTo>
                    <a:pt x="0" y="2782283"/>
                  </a:lnTo>
                  <a:close/>
                </a:path>
              </a:pathLst>
            </a:custGeom>
            <a:solidFill>
              <a:srgbClr val="5769D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2" name="Google Shape;402;g3e386a3ef61_0_478"/>
            <p:cNvSpPr txBox="1"/>
            <p:nvPr/>
          </p:nvSpPr>
          <p:spPr>
            <a:xfrm>
              <a:off x="0" y="-47625"/>
              <a:ext cx="119700" cy="2829900"/>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403" name="Google Shape;403;g3e386a3ef61_0_478"/>
          <p:cNvSpPr/>
          <p:nvPr/>
        </p:nvSpPr>
        <p:spPr>
          <a:xfrm>
            <a:off x="899175" y="2794900"/>
            <a:ext cx="2373421" cy="6257013"/>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rgbClr val="00FFFF"/>
                </a:solidFill>
                <a:latin typeface="Arial"/>
              </a:rPr>
              <a:t>U</a:t>
            </a:r>
          </a:p>
        </p:txBody>
      </p:sp>
      <p:sp>
        <p:nvSpPr>
          <p:cNvPr id="404" name="Google Shape;404;g3e386a3ef61_0_478"/>
          <p:cNvSpPr/>
          <p:nvPr/>
        </p:nvSpPr>
        <p:spPr>
          <a:xfrm>
            <a:off x="3576950" y="5428850"/>
            <a:ext cx="995050" cy="439000"/>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rgbClr val="00FFFF"/>
                </a:solidFill>
                <a:latin typeface="Arial"/>
              </a:rPr>
              <a:t>-</a:t>
            </a:r>
          </a:p>
        </p:txBody>
      </p:sp>
      <p:sp>
        <p:nvSpPr>
          <p:cNvPr id="405" name="Google Shape;405;g3e386a3ef61_0_478"/>
          <p:cNvSpPr/>
          <p:nvPr/>
        </p:nvSpPr>
        <p:spPr>
          <a:xfrm>
            <a:off x="4754103" y="4914250"/>
            <a:ext cx="5965426" cy="1255376"/>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rgbClr val="00FFFF"/>
                </a:solidFill>
                <a:latin typeface="Arial"/>
              </a:rPr>
              <a:t>Understanding</a:t>
            </a:r>
          </a:p>
        </p:txBody>
      </p:sp>
      <p:pic>
        <p:nvPicPr>
          <p:cNvPr descr="Question mark, mind choice with young thinking business woman (Provided by Getty Images)" id="406" name="Google Shape;406;g3e386a3ef61_0_478"/>
          <p:cNvPicPr preferRelativeResize="0"/>
          <p:nvPr/>
        </p:nvPicPr>
        <p:blipFill rotWithShape="1">
          <a:blip r:embed="rId4">
            <a:alphaModFix/>
          </a:blip>
          <a:srcRect b="0" l="0" r="0" t="0"/>
          <a:stretch/>
        </p:blipFill>
        <p:spPr>
          <a:xfrm>
            <a:off x="11626621" y="6380926"/>
            <a:ext cx="5632901" cy="352331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g3e386a3ef61_0_495"/>
          <p:cNvSpPr/>
          <p:nvPr/>
        </p:nvSpPr>
        <p:spPr>
          <a:xfrm>
            <a:off x="163919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2" name="Google Shape;412;g3e386a3ef61_0_495"/>
          <p:cNvSpPr txBox="1"/>
          <p:nvPr/>
        </p:nvSpPr>
        <p:spPr>
          <a:xfrm>
            <a:off x="666150" y="607700"/>
            <a:ext cx="15254700" cy="9162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5953"/>
              <a:buFont typeface="Arial"/>
              <a:buNone/>
            </a:pPr>
            <a:r>
              <a:rPr b="1" i="0" lang="en-US" sz="5953" u="none" cap="none" strike="noStrike">
                <a:solidFill>
                  <a:schemeClr val="dk1"/>
                </a:solidFill>
                <a:latin typeface="Arial"/>
                <a:ea typeface="Arial"/>
                <a:cs typeface="Arial"/>
                <a:sym typeface="Arial"/>
              </a:rPr>
              <a:t>D.U.R.S model</a:t>
            </a:r>
            <a:endParaRPr b="1" i="0" sz="5953" u="none" cap="none" strike="noStrike">
              <a:solidFill>
                <a:srgbClr val="000000"/>
              </a:solidFill>
              <a:latin typeface="Arial"/>
              <a:ea typeface="Arial"/>
              <a:cs typeface="Arial"/>
              <a:sym typeface="Arial"/>
            </a:endParaRPr>
          </a:p>
        </p:txBody>
      </p:sp>
      <p:grpSp>
        <p:nvGrpSpPr>
          <p:cNvPr id="413" name="Google Shape;413;g3e386a3ef61_0_495"/>
          <p:cNvGrpSpPr/>
          <p:nvPr/>
        </p:nvGrpSpPr>
        <p:grpSpPr>
          <a:xfrm>
            <a:off x="9210299" y="2082809"/>
            <a:ext cx="7845914" cy="5473231"/>
            <a:chOff x="0" y="-47625"/>
            <a:chExt cx="2066400" cy="1441500"/>
          </a:xfrm>
        </p:grpSpPr>
        <p:sp>
          <p:nvSpPr>
            <p:cNvPr id="414" name="Google Shape;414;g3e386a3ef61_0_495"/>
            <p:cNvSpPr/>
            <p:nvPr/>
          </p:nvSpPr>
          <p:spPr>
            <a:xfrm>
              <a:off x="0" y="0"/>
              <a:ext cx="2066314" cy="1393758"/>
            </a:xfrm>
            <a:custGeom>
              <a:rect b="b" l="l" r="r" t="t"/>
              <a:pathLst>
                <a:path extrusionOk="0" h="1393758" w="2066314">
                  <a:moveTo>
                    <a:pt x="0" y="0"/>
                  </a:moveTo>
                  <a:lnTo>
                    <a:pt x="2066314" y="0"/>
                  </a:lnTo>
                  <a:lnTo>
                    <a:pt x="2066314" y="1393758"/>
                  </a:lnTo>
                  <a:lnTo>
                    <a:pt x="0" y="1393758"/>
                  </a:lnTo>
                  <a:close/>
                </a:path>
              </a:pathLst>
            </a:custGeom>
            <a:solidFill>
              <a:srgbClr val="FFFFFF">
                <a:alpha val="50980"/>
              </a:srgbClr>
            </a:solidFill>
            <a:ln cap="sq" cmpd="sng" w="133350">
              <a:solidFill>
                <a:srgbClr val="FFFFFF">
                  <a:alpha val="50980"/>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5" name="Google Shape;415;g3e386a3ef61_0_495"/>
            <p:cNvSpPr txBox="1"/>
            <p:nvPr/>
          </p:nvSpPr>
          <p:spPr>
            <a:xfrm>
              <a:off x="0" y="-47625"/>
              <a:ext cx="2066400" cy="1441500"/>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416" name="Google Shape;416;g3e386a3ef61_0_495"/>
          <p:cNvSpPr txBox="1"/>
          <p:nvPr/>
        </p:nvSpPr>
        <p:spPr>
          <a:xfrm>
            <a:off x="10118301" y="3582747"/>
            <a:ext cx="6427200" cy="2067900"/>
          </a:xfrm>
          <a:prstGeom prst="rect">
            <a:avLst/>
          </a:prstGeom>
          <a:noFill/>
          <a:ln>
            <a:noFill/>
          </a:ln>
        </p:spPr>
        <p:txBody>
          <a:bodyPr anchorCtr="0" anchor="t" bIns="0" lIns="0" spcFirstLastPara="1" rIns="0" wrap="square" tIns="0">
            <a:spAutoFit/>
          </a:bodyPr>
          <a:lstStyle/>
          <a:p>
            <a:pPr indent="0" lvl="0" marL="0" marR="0" rtl="0" algn="ctr">
              <a:lnSpc>
                <a:spcPct val="140049"/>
              </a:lnSpc>
              <a:spcBef>
                <a:spcPts val="0"/>
              </a:spcBef>
              <a:spcAft>
                <a:spcPts val="0"/>
              </a:spcAft>
              <a:buClr>
                <a:srgbClr val="000000"/>
              </a:buClr>
              <a:buSzPts val="2035"/>
              <a:buFont typeface="Arial"/>
              <a:buNone/>
            </a:pPr>
            <a:r>
              <a:rPr b="1" i="0" lang="en-US" sz="2035" u="none" cap="none" strike="noStrike">
                <a:solidFill>
                  <a:srgbClr val="5769D4"/>
                </a:solidFill>
                <a:latin typeface="Arial"/>
                <a:ea typeface="Arial"/>
                <a:cs typeface="Arial"/>
                <a:sym typeface="Arial"/>
              </a:rPr>
              <a:t>Relationships</a:t>
            </a:r>
            <a:endParaRPr b="0" i="0" sz="1400" u="none" cap="none" strike="noStrike">
              <a:solidFill>
                <a:srgbClr val="000000"/>
              </a:solidFill>
              <a:latin typeface="Arial"/>
              <a:ea typeface="Arial"/>
              <a:cs typeface="Arial"/>
              <a:sym typeface="Arial"/>
            </a:endParaRPr>
          </a:p>
          <a:p>
            <a:pPr indent="0" lvl="0" marL="0" marR="0" rtl="0" algn="ctr">
              <a:lnSpc>
                <a:spcPct val="140049"/>
              </a:lnSpc>
              <a:spcBef>
                <a:spcPts val="0"/>
              </a:spcBef>
              <a:spcAft>
                <a:spcPts val="0"/>
              </a:spcAft>
              <a:buClr>
                <a:srgbClr val="000000"/>
              </a:buClr>
              <a:buSzPts val="2035"/>
              <a:buFont typeface="Arial"/>
              <a:buNone/>
            </a:pPr>
            <a:r>
              <a:t/>
            </a:r>
            <a:endParaRPr b="1" i="0" sz="2035" u="none" cap="none" strike="noStrike">
              <a:solidFill>
                <a:srgbClr val="5769D4"/>
              </a:solidFill>
              <a:latin typeface="Arial"/>
              <a:ea typeface="Arial"/>
              <a:cs typeface="Arial"/>
              <a:sym typeface="Arial"/>
            </a:endParaRPr>
          </a:p>
          <a:p>
            <a:pPr indent="0" lvl="0" marL="0" marR="0" rtl="0" algn="ctr">
              <a:lnSpc>
                <a:spcPct val="140049"/>
              </a:lnSpc>
              <a:spcBef>
                <a:spcPts val="0"/>
              </a:spcBef>
              <a:spcAft>
                <a:spcPts val="0"/>
              </a:spcAft>
              <a:buClr>
                <a:srgbClr val="000000"/>
              </a:buClr>
              <a:buSzPts val="2035"/>
              <a:buFont typeface="Arial"/>
              <a:buNone/>
            </a:pPr>
            <a:r>
              <a:rPr b="0" i="0" lang="en-US" sz="2035" u="none" cap="none" strike="noStrike">
                <a:solidFill>
                  <a:srgbClr val="000000"/>
                </a:solidFill>
                <a:latin typeface="Arial"/>
                <a:ea typeface="Arial"/>
                <a:cs typeface="Arial"/>
                <a:sym typeface="Arial"/>
              </a:rPr>
              <a:t>Positive, meaningful relationships are fundamental in order to build trust with young people.</a:t>
            </a:r>
            <a:endParaRPr b="0" i="0" sz="2035" u="none" cap="none" strike="noStrike">
              <a:solidFill>
                <a:srgbClr val="000000"/>
              </a:solidFill>
              <a:latin typeface="Arial"/>
              <a:ea typeface="Arial"/>
              <a:cs typeface="Arial"/>
              <a:sym typeface="Arial"/>
            </a:endParaRPr>
          </a:p>
          <a:p>
            <a:pPr indent="0" lvl="0" marL="0" marR="0" rtl="0" algn="ctr">
              <a:lnSpc>
                <a:spcPct val="141032"/>
              </a:lnSpc>
              <a:spcBef>
                <a:spcPts val="0"/>
              </a:spcBef>
              <a:spcAft>
                <a:spcPts val="0"/>
              </a:spcAft>
              <a:buClr>
                <a:srgbClr val="000000"/>
              </a:buClr>
              <a:buSzPts val="2035"/>
              <a:buFont typeface="Arial"/>
              <a:buNone/>
            </a:pPr>
            <a:r>
              <a:t/>
            </a:r>
            <a:endParaRPr b="0" i="0" sz="2035" u="none" cap="none" strike="noStrike">
              <a:solidFill>
                <a:srgbClr val="000000"/>
              </a:solidFill>
              <a:latin typeface="Arial"/>
              <a:ea typeface="Arial"/>
              <a:cs typeface="Arial"/>
              <a:sym typeface="Arial"/>
            </a:endParaRPr>
          </a:p>
        </p:txBody>
      </p:sp>
      <p:grpSp>
        <p:nvGrpSpPr>
          <p:cNvPr id="417" name="Google Shape;417;g3e386a3ef61_0_495"/>
          <p:cNvGrpSpPr/>
          <p:nvPr/>
        </p:nvGrpSpPr>
        <p:grpSpPr>
          <a:xfrm rot="5400000">
            <a:off x="12964306" y="-869540"/>
            <a:ext cx="337922" cy="7979775"/>
            <a:chOff x="0" y="-47625"/>
            <a:chExt cx="119839" cy="2829908"/>
          </a:xfrm>
        </p:grpSpPr>
        <p:sp>
          <p:nvSpPr>
            <p:cNvPr id="418" name="Google Shape;418;g3e386a3ef61_0_495"/>
            <p:cNvSpPr/>
            <p:nvPr/>
          </p:nvSpPr>
          <p:spPr>
            <a:xfrm>
              <a:off x="0" y="0"/>
              <a:ext cx="119839" cy="2782283"/>
            </a:xfrm>
            <a:custGeom>
              <a:rect b="b" l="l" r="r" t="t"/>
              <a:pathLst>
                <a:path extrusionOk="0" h="2782283" w="119839">
                  <a:moveTo>
                    <a:pt x="0" y="0"/>
                  </a:moveTo>
                  <a:lnTo>
                    <a:pt x="119839" y="0"/>
                  </a:lnTo>
                  <a:lnTo>
                    <a:pt x="119839" y="2782283"/>
                  </a:lnTo>
                  <a:lnTo>
                    <a:pt x="0" y="2782283"/>
                  </a:lnTo>
                  <a:close/>
                </a:path>
              </a:pathLst>
            </a:custGeom>
            <a:solidFill>
              <a:srgbClr val="5769D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9" name="Google Shape;419;g3e386a3ef61_0_495"/>
            <p:cNvSpPr txBox="1"/>
            <p:nvPr/>
          </p:nvSpPr>
          <p:spPr>
            <a:xfrm>
              <a:off x="0" y="-47625"/>
              <a:ext cx="119700" cy="2829900"/>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420" name="Google Shape;420;g3e386a3ef61_0_495"/>
          <p:cNvSpPr/>
          <p:nvPr/>
        </p:nvSpPr>
        <p:spPr>
          <a:xfrm>
            <a:off x="899175" y="2794900"/>
            <a:ext cx="2660086" cy="6153875"/>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rgbClr val="F9CB9C"/>
                </a:solidFill>
                <a:latin typeface="Arial"/>
              </a:rPr>
              <a:t>R</a:t>
            </a:r>
          </a:p>
        </p:txBody>
      </p:sp>
      <p:sp>
        <p:nvSpPr>
          <p:cNvPr id="421" name="Google Shape;421;g3e386a3ef61_0_495"/>
          <p:cNvSpPr/>
          <p:nvPr/>
        </p:nvSpPr>
        <p:spPr>
          <a:xfrm>
            <a:off x="3576950" y="5428850"/>
            <a:ext cx="995050" cy="439000"/>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rgbClr val="F9CB9C"/>
                </a:solidFill>
                <a:latin typeface="Arial"/>
              </a:rPr>
              <a:t>-</a:t>
            </a:r>
          </a:p>
        </p:txBody>
      </p:sp>
      <p:sp>
        <p:nvSpPr>
          <p:cNvPr id="422" name="Google Shape;422;g3e386a3ef61_0_495"/>
          <p:cNvSpPr/>
          <p:nvPr/>
        </p:nvSpPr>
        <p:spPr>
          <a:xfrm>
            <a:off x="4754103" y="4914250"/>
            <a:ext cx="5521701" cy="1240463"/>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rgbClr val="F9CB9C"/>
                </a:solidFill>
                <a:latin typeface="Arial"/>
              </a:rPr>
              <a:t>Relationships</a:t>
            </a:r>
          </a:p>
        </p:txBody>
      </p:sp>
      <p:pic>
        <p:nvPicPr>
          <p:cNvPr descr="young man whisper secret to cute little boy (Provided by Getty Images)" id="423" name="Google Shape;423;g3e386a3ef61_0_495"/>
          <p:cNvPicPr preferRelativeResize="0"/>
          <p:nvPr/>
        </p:nvPicPr>
        <p:blipFill rotWithShape="1">
          <a:blip r:embed="rId4">
            <a:alphaModFix/>
          </a:blip>
          <a:srcRect b="0" l="0" r="0" t="0"/>
          <a:stretch/>
        </p:blipFill>
        <p:spPr>
          <a:xfrm>
            <a:off x="13464211" y="6027363"/>
            <a:ext cx="3592007" cy="382748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4"/>
          <p:cNvSpPr/>
          <p:nvPr/>
        </p:nvSpPr>
        <p:spPr>
          <a:xfrm>
            <a:off x="163919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8" name="Google Shape;98;p4"/>
          <p:cNvGrpSpPr/>
          <p:nvPr/>
        </p:nvGrpSpPr>
        <p:grpSpPr>
          <a:xfrm>
            <a:off x="790650" y="1876574"/>
            <a:ext cx="7162285" cy="8205530"/>
            <a:chOff x="0" y="-47625"/>
            <a:chExt cx="1886363" cy="2161127"/>
          </a:xfrm>
        </p:grpSpPr>
        <p:sp>
          <p:nvSpPr>
            <p:cNvPr id="99" name="Google Shape;99;p4"/>
            <p:cNvSpPr/>
            <p:nvPr/>
          </p:nvSpPr>
          <p:spPr>
            <a:xfrm>
              <a:off x="0" y="0"/>
              <a:ext cx="1886363" cy="2113502"/>
            </a:xfrm>
            <a:custGeom>
              <a:rect b="b" l="l" r="r" t="t"/>
              <a:pathLst>
                <a:path extrusionOk="0" h="2113502" w="1886363">
                  <a:moveTo>
                    <a:pt x="0" y="0"/>
                  </a:moveTo>
                  <a:lnTo>
                    <a:pt x="1886363" y="0"/>
                  </a:lnTo>
                  <a:lnTo>
                    <a:pt x="1886363" y="2113502"/>
                  </a:lnTo>
                  <a:lnTo>
                    <a:pt x="0" y="2113502"/>
                  </a:lnTo>
                  <a:close/>
                </a:path>
              </a:pathLst>
            </a:custGeom>
            <a:solidFill>
              <a:srgbClr val="FFFFFF">
                <a:alpha val="50980"/>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 name="Google Shape;100;p4"/>
            <p:cNvSpPr txBox="1"/>
            <p:nvPr/>
          </p:nvSpPr>
          <p:spPr>
            <a:xfrm>
              <a:off x="0" y="-47625"/>
              <a:ext cx="1886363" cy="2161127"/>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01" name="Google Shape;101;p4"/>
          <p:cNvSpPr txBox="1"/>
          <p:nvPr/>
        </p:nvSpPr>
        <p:spPr>
          <a:xfrm>
            <a:off x="790650" y="463006"/>
            <a:ext cx="5544508" cy="1017087"/>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5953"/>
              <a:buFont typeface="Arial"/>
              <a:buNone/>
            </a:pPr>
            <a:r>
              <a:rPr b="1" i="0" lang="en-US" sz="5953" u="none" cap="none" strike="noStrike">
                <a:solidFill>
                  <a:srgbClr val="000000"/>
                </a:solidFill>
                <a:latin typeface="Arial"/>
                <a:ea typeface="Arial"/>
                <a:cs typeface="Arial"/>
                <a:sym typeface="Arial"/>
              </a:rPr>
              <a:t>About Amplify </a:t>
            </a:r>
            <a:endParaRPr b="0" i="0" sz="1400" u="none" cap="none" strike="noStrike">
              <a:solidFill>
                <a:srgbClr val="000000"/>
              </a:solidFill>
              <a:latin typeface="Arial"/>
              <a:ea typeface="Arial"/>
              <a:cs typeface="Arial"/>
              <a:sym typeface="Arial"/>
            </a:endParaRPr>
          </a:p>
        </p:txBody>
      </p:sp>
      <p:grpSp>
        <p:nvGrpSpPr>
          <p:cNvPr id="102" name="Google Shape;102;p4"/>
          <p:cNvGrpSpPr/>
          <p:nvPr/>
        </p:nvGrpSpPr>
        <p:grpSpPr>
          <a:xfrm>
            <a:off x="9144000" y="1876574"/>
            <a:ext cx="7162285" cy="2288642"/>
            <a:chOff x="0" y="-47625"/>
            <a:chExt cx="1886363" cy="602770"/>
          </a:xfrm>
        </p:grpSpPr>
        <p:sp>
          <p:nvSpPr>
            <p:cNvPr id="103" name="Google Shape;103;p4"/>
            <p:cNvSpPr/>
            <p:nvPr/>
          </p:nvSpPr>
          <p:spPr>
            <a:xfrm>
              <a:off x="0" y="0"/>
              <a:ext cx="1886363" cy="555145"/>
            </a:xfrm>
            <a:custGeom>
              <a:rect b="b" l="l" r="r" t="t"/>
              <a:pathLst>
                <a:path extrusionOk="0" h="555145" w="1886363">
                  <a:moveTo>
                    <a:pt x="0" y="0"/>
                  </a:moveTo>
                  <a:lnTo>
                    <a:pt x="1886363" y="0"/>
                  </a:lnTo>
                  <a:lnTo>
                    <a:pt x="1886363" y="555145"/>
                  </a:lnTo>
                  <a:lnTo>
                    <a:pt x="0" y="555145"/>
                  </a:lnTo>
                  <a:close/>
                </a:path>
              </a:pathLst>
            </a:custGeom>
            <a:solidFill>
              <a:srgbClr val="87BBA2">
                <a:alpha val="51764"/>
              </a:srgbClr>
            </a:solidFill>
            <a:ln cap="sq" cmpd="sng" w="952500">
              <a:solidFill>
                <a:srgbClr val="87BBA2">
                  <a:alpha val="51764"/>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 name="Google Shape;104;p4"/>
            <p:cNvSpPr txBox="1"/>
            <p:nvPr/>
          </p:nvSpPr>
          <p:spPr>
            <a:xfrm>
              <a:off x="0" y="-47625"/>
              <a:ext cx="1886363" cy="602770"/>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05" name="Google Shape;105;p4"/>
          <p:cNvGrpSpPr/>
          <p:nvPr/>
        </p:nvGrpSpPr>
        <p:grpSpPr>
          <a:xfrm>
            <a:off x="9144000" y="4614440"/>
            <a:ext cx="7162285" cy="3615160"/>
            <a:chOff x="0" y="-47625"/>
            <a:chExt cx="1886363" cy="842021"/>
          </a:xfrm>
        </p:grpSpPr>
        <p:sp>
          <p:nvSpPr>
            <p:cNvPr id="106" name="Google Shape;106;p4"/>
            <p:cNvSpPr/>
            <p:nvPr/>
          </p:nvSpPr>
          <p:spPr>
            <a:xfrm>
              <a:off x="0" y="0"/>
              <a:ext cx="1886363" cy="794396"/>
            </a:xfrm>
            <a:custGeom>
              <a:rect b="b" l="l" r="r" t="t"/>
              <a:pathLst>
                <a:path extrusionOk="0" h="794396" w="1886363">
                  <a:moveTo>
                    <a:pt x="0" y="0"/>
                  </a:moveTo>
                  <a:lnTo>
                    <a:pt x="1886363" y="0"/>
                  </a:lnTo>
                  <a:lnTo>
                    <a:pt x="1886363" y="794396"/>
                  </a:lnTo>
                  <a:lnTo>
                    <a:pt x="0" y="794396"/>
                  </a:lnTo>
                  <a:close/>
                </a:path>
              </a:pathLst>
            </a:custGeom>
            <a:solidFill>
              <a:srgbClr val="55828B">
                <a:alpha val="50980"/>
              </a:srgbClr>
            </a:solidFill>
            <a:ln cap="sq" cmpd="sng" w="38100">
              <a:solidFill>
                <a:srgbClr val="55828B">
                  <a:alpha val="50980"/>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 name="Google Shape;107;p4"/>
            <p:cNvSpPr txBox="1"/>
            <p:nvPr/>
          </p:nvSpPr>
          <p:spPr>
            <a:xfrm>
              <a:off x="0" y="-47625"/>
              <a:ext cx="1886363" cy="842021"/>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08" name="Google Shape;108;p4"/>
          <p:cNvGrpSpPr/>
          <p:nvPr/>
        </p:nvGrpSpPr>
        <p:grpSpPr>
          <a:xfrm>
            <a:off x="9144000" y="8259313"/>
            <a:ext cx="7162285" cy="1822792"/>
            <a:chOff x="0" y="-47625"/>
            <a:chExt cx="1886363" cy="480077"/>
          </a:xfrm>
        </p:grpSpPr>
        <p:sp>
          <p:nvSpPr>
            <p:cNvPr id="109" name="Google Shape;109;p4"/>
            <p:cNvSpPr/>
            <p:nvPr/>
          </p:nvSpPr>
          <p:spPr>
            <a:xfrm>
              <a:off x="0" y="0"/>
              <a:ext cx="1886363" cy="432452"/>
            </a:xfrm>
            <a:custGeom>
              <a:rect b="b" l="l" r="r" t="t"/>
              <a:pathLst>
                <a:path extrusionOk="0" h="432452" w="1886363">
                  <a:moveTo>
                    <a:pt x="0" y="0"/>
                  </a:moveTo>
                  <a:lnTo>
                    <a:pt x="1886363" y="0"/>
                  </a:lnTo>
                  <a:lnTo>
                    <a:pt x="1886363" y="432452"/>
                  </a:lnTo>
                  <a:lnTo>
                    <a:pt x="0" y="432452"/>
                  </a:lnTo>
                  <a:close/>
                </a:path>
              </a:pathLst>
            </a:custGeom>
            <a:solidFill>
              <a:srgbClr val="5769D4">
                <a:alpha val="49803"/>
              </a:srgbClr>
            </a:solidFill>
            <a:ln cap="sq" cmpd="sng" w="38100">
              <a:solidFill>
                <a:srgbClr val="5769D4">
                  <a:alpha val="49803"/>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 name="Google Shape;110;p4"/>
            <p:cNvSpPr txBox="1"/>
            <p:nvPr/>
          </p:nvSpPr>
          <p:spPr>
            <a:xfrm>
              <a:off x="0" y="-47625"/>
              <a:ext cx="1886363" cy="480077"/>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11" name="Google Shape;111;p4"/>
          <p:cNvSpPr txBox="1"/>
          <p:nvPr/>
        </p:nvSpPr>
        <p:spPr>
          <a:xfrm>
            <a:off x="1028700" y="2478289"/>
            <a:ext cx="6331293" cy="6692744"/>
          </a:xfrm>
          <a:prstGeom prst="rect">
            <a:avLst/>
          </a:prstGeom>
          <a:noFill/>
          <a:ln>
            <a:noFill/>
          </a:ln>
        </p:spPr>
        <p:txBody>
          <a:bodyPr anchorCtr="0" anchor="t" bIns="0" lIns="0" spcFirstLastPara="1" rIns="0" wrap="square" tIns="0">
            <a:spAutoFit/>
          </a:bodyPr>
          <a:lstStyle/>
          <a:p>
            <a:pPr indent="0" lvl="0" marL="0" marR="0" rtl="0" algn="l">
              <a:lnSpc>
                <a:spcPct val="139983"/>
              </a:lnSpc>
              <a:spcBef>
                <a:spcPts val="0"/>
              </a:spcBef>
              <a:spcAft>
                <a:spcPts val="0"/>
              </a:spcAft>
              <a:buClr>
                <a:srgbClr val="000000"/>
              </a:buClr>
              <a:buSzPts val="2381"/>
              <a:buFont typeface="Arial"/>
              <a:buNone/>
            </a:pPr>
            <a:r>
              <a:rPr b="0" i="0" lang="en-US" sz="2381" u="none" cap="none" strike="noStrike">
                <a:solidFill>
                  <a:srgbClr val="000000"/>
                </a:solidFill>
                <a:latin typeface="Arial"/>
                <a:ea typeface="Arial"/>
                <a:cs typeface="Arial"/>
                <a:sym typeface="Arial"/>
              </a:rPr>
              <a:t>This project aims to build an inclusive and equitable approach to youth voice and youth engagement.</a:t>
            </a:r>
            <a:endParaRPr b="0" i="0" sz="1400" u="none" cap="none" strike="noStrike">
              <a:solidFill>
                <a:srgbClr val="000000"/>
              </a:solidFill>
              <a:latin typeface="Arial"/>
              <a:ea typeface="Arial"/>
              <a:cs typeface="Arial"/>
              <a:sym typeface="Arial"/>
            </a:endParaRPr>
          </a:p>
          <a:p>
            <a:pPr indent="0" lvl="0" marL="0" marR="0" rtl="0" algn="l">
              <a:lnSpc>
                <a:spcPct val="139983"/>
              </a:lnSpc>
              <a:spcBef>
                <a:spcPts val="0"/>
              </a:spcBef>
              <a:spcAft>
                <a:spcPts val="0"/>
              </a:spcAft>
              <a:buClr>
                <a:srgbClr val="000000"/>
              </a:buClr>
              <a:buSzPts val="2381"/>
              <a:buFont typeface="Arial"/>
              <a:buNone/>
            </a:pPr>
            <a:r>
              <a:t/>
            </a:r>
            <a:endParaRPr b="0" i="0" sz="2381" u="none" cap="none" strike="noStrike">
              <a:solidFill>
                <a:srgbClr val="000000"/>
              </a:solidFill>
              <a:latin typeface="Arial"/>
              <a:ea typeface="Arial"/>
              <a:cs typeface="Arial"/>
              <a:sym typeface="Arial"/>
            </a:endParaRPr>
          </a:p>
          <a:p>
            <a:pPr indent="0" lvl="0" marL="0" marR="0" rtl="0" algn="l">
              <a:lnSpc>
                <a:spcPct val="139983"/>
              </a:lnSpc>
              <a:spcBef>
                <a:spcPts val="0"/>
              </a:spcBef>
              <a:spcAft>
                <a:spcPts val="0"/>
              </a:spcAft>
              <a:buClr>
                <a:srgbClr val="000000"/>
              </a:buClr>
              <a:buSzPts val="2381"/>
              <a:buFont typeface="Arial"/>
              <a:buNone/>
            </a:pPr>
            <a:r>
              <a:t/>
            </a:r>
            <a:endParaRPr b="0" i="0" sz="2381" u="none" cap="none" strike="noStrike">
              <a:solidFill>
                <a:srgbClr val="000000"/>
              </a:solidFill>
              <a:latin typeface="Arial"/>
              <a:ea typeface="Arial"/>
              <a:cs typeface="Arial"/>
              <a:sym typeface="Arial"/>
            </a:endParaRPr>
          </a:p>
          <a:p>
            <a:pPr indent="0" lvl="0" marL="0" marR="0" rtl="0" algn="l">
              <a:lnSpc>
                <a:spcPct val="139983"/>
              </a:lnSpc>
              <a:spcBef>
                <a:spcPts val="0"/>
              </a:spcBef>
              <a:spcAft>
                <a:spcPts val="0"/>
              </a:spcAft>
              <a:buClr>
                <a:srgbClr val="000000"/>
              </a:buClr>
              <a:buSzPts val="2381"/>
              <a:buFont typeface="Arial"/>
              <a:buNone/>
            </a:pPr>
            <a:r>
              <a:rPr b="0" i="0" lang="en-US" sz="2381" u="none" cap="none" strike="noStrike">
                <a:solidFill>
                  <a:srgbClr val="000000"/>
                </a:solidFill>
                <a:latin typeface="Arial"/>
                <a:ea typeface="Arial"/>
                <a:cs typeface="Arial"/>
                <a:sym typeface="Arial"/>
              </a:rPr>
              <a:t> The project has a particular focus on ensuring the most marginalised and under-represented young people have their voices heard and acted upon across the nine English regions.</a:t>
            </a:r>
            <a:endParaRPr b="0" i="0" sz="1400" u="none" cap="none" strike="noStrike">
              <a:solidFill>
                <a:srgbClr val="000000"/>
              </a:solidFill>
              <a:latin typeface="Arial"/>
              <a:ea typeface="Arial"/>
              <a:cs typeface="Arial"/>
              <a:sym typeface="Arial"/>
            </a:endParaRPr>
          </a:p>
          <a:p>
            <a:pPr indent="0" lvl="0" marL="0" marR="0" rtl="0" algn="l">
              <a:lnSpc>
                <a:spcPct val="139983"/>
              </a:lnSpc>
              <a:spcBef>
                <a:spcPts val="0"/>
              </a:spcBef>
              <a:spcAft>
                <a:spcPts val="0"/>
              </a:spcAft>
              <a:buClr>
                <a:srgbClr val="000000"/>
              </a:buClr>
              <a:buSzPts val="2381"/>
              <a:buFont typeface="Arial"/>
              <a:buNone/>
            </a:pPr>
            <a:r>
              <a:t/>
            </a:r>
            <a:endParaRPr b="0" i="0" sz="2381" u="none" cap="none" strike="noStrike">
              <a:solidFill>
                <a:srgbClr val="000000"/>
              </a:solidFill>
              <a:latin typeface="Arial"/>
              <a:ea typeface="Arial"/>
              <a:cs typeface="Arial"/>
              <a:sym typeface="Arial"/>
            </a:endParaRPr>
          </a:p>
          <a:p>
            <a:pPr indent="0" lvl="0" marL="0" marR="0" rtl="0" algn="l">
              <a:lnSpc>
                <a:spcPct val="139983"/>
              </a:lnSpc>
              <a:spcBef>
                <a:spcPts val="0"/>
              </a:spcBef>
              <a:spcAft>
                <a:spcPts val="0"/>
              </a:spcAft>
              <a:buClr>
                <a:srgbClr val="000000"/>
              </a:buClr>
              <a:buSzPts val="2381"/>
              <a:buFont typeface="Arial"/>
              <a:buNone/>
            </a:pPr>
            <a:r>
              <a:t/>
            </a:r>
            <a:endParaRPr b="0" i="0" sz="2381" u="none" cap="none" strike="noStrike">
              <a:solidFill>
                <a:srgbClr val="000000"/>
              </a:solidFill>
              <a:latin typeface="Arial"/>
              <a:ea typeface="Arial"/>
              <a:cs typeface="Arial"/>
              <a:sym typeface="Arial"/>
            </a:endParaRPr>
          </a:p>
          <a:p>
            <a:pPr indent="0" lvl="0" marL="0" marR="0" rtl="0" algn="l">
              <a:lnSpc>
                <a:spcPct val="139983"/>
              </a:lnSpc>
              <a:spcBef>
                <a:spcPts val="0"/>
              </a:spcBef>
              <a:spcAft>
                <a:spcPts val="0"/>
              </a:spcAft>
              <a:buClr>
                <a:srgbClr val="000000"/>
              </a:buClr>
              <a:buSzPts val="2381"/>
              <a:buFont typeface="Arial"/>
              <a:buNone/>
            </a:pPr>
            <a:r>
              <a:rPr b="0" i="0" lang="en-US" sz="2381" u="none" cap="none" strike="noStrike">
                <a:solidFill>
                  <a:srgbClr val="000000"/>
                </a:solidFill>
                <a:latin typeface="Arial"/>
                <a:ea typeface="Arial"/>
                <a:cs typeface="Arial"/>
                <a:sym typeface="Arial"/>
              </a:rPr>
              <a:t>Through Amplify, we will build a consistent approach, increasing the impact on services designed with, and, for young people.</a:t>
            </a:r>
            <a:endParaRPr b="0" i="0" sz="1400" u="none" cap="none" strike="noStrike">
              <a:solidFill>
                <a:srgbClr val="000000"/>
              </a:solidFill>
              <a:latin typeface="Arial"/>
              <a:ea typeface="Arial"/>
              <a:cs typeface="Arial"/>
              <a:sym typeface="Arial"/>
            </a:endParaRPr>
          </a:p>
        </p:txBody>
      </p:sp>
      <p:sp>
        <p:nvSpPr>
          <p:cNvPr id="112" name="Google Shape;112;p4"/>
          <p:cNvSpPr txBox="1"/>
          <p:nvPr/>
        </p:nvSpPr>
        <p:spPr>
          <a:xfrm>
            <a:off x="9559496" y="2465274"/>
            <a:ext cx="6331293" cy="1244444"/>
          </a:xfrm>
          <a:prstGeom prst="rect">
            <a:avLst/>
          </a:prstGeom>
          <a:noFill/>
          <a:ln>
            <a:noFill/>
          </a:ln>
        </p:spPr>
        <p:txBody>
          <a:bodyPr anchorCtr="0" anchor="t" bIns="0" lIns="0" spcFirstLastPara="1" rIns="0" wrap="square" tIns="0">
            <a:spAutoFit/>
          </a:bodyPr>
          <a:lstStyle/>
          <a:p>
            <a:pPr indent="0" lvl="0" marL="0" marR="0" rtl="0" algn="l">
              <a:lnSpc>
                <a:spcPct val="139983"/>
              </a:lnSpc>
              <a:spcBef>
                <a:spcPts val="0"/>
              </a:spcBef>
              <a:spcAft>
                <a:spcPts val="0"/>
              </a:spcAft>
              <a:buClr>
                <a:srgbClr val="000000"/>
              </a:buClr>
              <a:buSzPts val="2381"/>
              <a:buFont typeface="Arial"/>
              <a:buNone/>
            </a:pPr>
            <a:r>
              <a:rPr b="0" i="0" lang="en-US" sz="2381" u="none" cap="none" strike="noStrike">
                <a:solidFill>
                  <a:srgbClr val="000000"/>
                </a:solidFill>
                <a:latin typeface="Arial"/>
                <a:ea typeface="Arial"/>
                <a:cs typeface="Arial"/>
                <a:sym typeface="Arial"/>
              </a:rPr>
              <a:t>Year 1 has looked at youth voice in 4 main regions: London, the North East, the South West and Yorkshire and Humber.</a:t>
            </a:r>
            <a:endParaRPr b="0" i="0" sz="1400" u="none" cap="none" strike="noStrike">
              <a:solidFill>
                <a:srgbClr val="000000"/>
              </a:solidFill>
              <a:latin typeface="Arial"/>
              <a:ea typeface="Arial"/>
              <a:cs typeface="Arial"/>
              <a:sym typeface="Arial"/>
            </a:endParaRPr>
          </a:p>
        </p:txBody>
      </p:sp>
      <p:sp>
        <p:nvSpPr>
          <p:cNvPr id="113" name="Google Shape;113;p4"/>
          <p:cNvSpPr txBox="1"/>
          <p:nvPr/>
        </p:nvSpPr>
        <p:spPr>
          <a:xfrm>
            <a:off x="9559496" y="5029988"/>
            <a:ext cx="6331293" cy="2501744"/>
          </a:xfrm>
          <a:prstGeom prst="rect">
            <a:avLst/>
          </a:prstGeom>
          <a:noFill/>
          <a:ln>
            <a:noFill/>
          </a:ln>
        </p:spPr>
        <p:txBody>
          <a:bodyPr anchorCtr="0" anchor="t" bIns="0" lIns="0" spcFirstLastPara="1" rIns="0" wrap="square" tIns="0">
            <a:spAutoFit/>
          </a:bodyPr>
          <a:lstStyle/>
          <a:p>
            <a:pPr indent="0" lvl="0" marL="0" marR="0" rtl="0" algn="l">
              <a:lnSpc>
                <a:spcPct val="139983"/>
              </a:lnSpc>
              <a:spcBef>
                <a:spcPts val="0"/>
              </a:spcBef>
              <a:spcAft>
                <a:spcPts val="0"/>
              </a:spcAft>
              <a:buClr>
                <a:srgbClr val="000000"/>
              </a:buClr>
              <a:buSzPts val="2381"/>
              <a:buFont typeface="Arial"/>
              <a:buNone/>
            </a:pPr>
            <a:r>
              <a:rPr b="0" i="0" lang="en-US" sz="2381" u="none" cap="none" strike="noStrike">
                <a:solidFill>
                  <a:srgbClr val="000000"/>
                </a:solidFill>
                <a:latin typeface="Arial"/>
                <a:ea typeface="Arial"/>
                <a:cs typeface="Arial"/>
                <a:sym typeface="Arial"/>
              </a:rPr>
              <a:t>Amplify uses a peer research model, which means 16 young people have been trained to be research experts across the year. They have made key decisions from how the data is collated, who is involved and what outputs will be used </a:t>
            </a:r>
            <a:endParaRPr b="0" i="0" sz="1400" u="none" cap="none" strike="noStrike">
              <a:solidFill>
                <a:srgbClr val="000000"/>
              </a:solidFill>
              <a:latin typeface="Arial"/>
              <a:ea typeface="Arial"/>
              <a:cs typeface="Arial"/>
              <a:sym typeface="Arial"/>
            </a:endParaRPr>
          </a:p>
        </p:txBody>
      </p:sp>
      <p:sp>
        <p:nvSpPr>
          <p:cNvPr id="114" name="Google Shape;114;p4"/>
          <p:cNvSpPr txBox="1"/>
          <p:nvPr/>
        </p:nvSpPr>
        <p:spPr>
          <a:xfrm>
            <a:off x="9409094" y="8564822"/>
            <a:ext cx="6331200" cy="1392600"/>
          </a:xfrm>
          <a:prstGeom prst="rect">
            <a:avLst/>
          </a:prstGeom>
          <a:noFill/>
          <a:ln>
            <a:noFill/>
          </a:ln>
        </p:spPr>
        <p:txBody>
          <a:bodyPr anchorCtr="0" anchor="t" bIns="0" lIns="0" spcFirstLastPara="1" rIns="0" wrap="square" tIns="0">
            <a:spAutoFit/>
          </a:bodyPr>
          <a:lstStyle/>
          <a:p>
            <a:pPr indent="0" lvl="0" marL="0" marR="0" rtl="0" algn="l">
              <a:lnSpc>
                <a:spcPct val="139983"/>
              </a:lnSpc>
              <a:spcBef>
                <a:spcPts val="0"/>
              </a:spcBef>
              <a:spcAft>
                <a:spcPts val="0"/>
              </a:spcAft>
              <a:buClr>
                <a:srgbClr val="000000"/>
              </a:buClr>
              <a:buSzPts val="2381"/>
              <a:buFont typeface="Arial"/>
              <a:buNone/>
            </a:pPr>
            <a:r>
              <a:rPr b="0" i="0" lang="en-US" sz="2381" u="none" cap="none" strike="noStrike">
                <a:solidFill>
                  <a:srgbClr val="000000"/>
                </a:solidFill>
                <a:latin typeface="Arial"/>
                <a:ea typeface="Arial"/>
                <a:cs typeface="Arial"/>
                <a:sym typeface="Arial"/>
              </a:rPr>
              <a:t>Peer researchers have designed this training based off previous research findings and a toolkit which was created.</a:t>
            </a:r>
            <a:endParaRPr b="0" i="0" sz="1400" u="none" cap="none" strike="noStrike">
              <a:solidFill>
                <a:srgbClr val="000000"/>
              </a:solidFill>
              <a:latin typeface="Arial"/>
              <a:ea typeface="Arial"/>
              <a:cs typeface="Arial"/>
              <a:sym typeface="Arial"/>
            </a:endParaRPr>
          </a:p>
        </p:txBody>
      </p:sp>
      <p:grpSp>
        <p:nvGrpSpPr>
          <p:cNvPr id="115" name="Google Shape;115;p4"/>
          <p:cNvGrpSpPr/>
          <p:nvPr/>
        </p:nvGrpSpPr>
        <p:grpSpPr>
          <a:xfrm>
            <a:off x="638476" y="2319131"/>
            <a:ext cx="304349" cy="7762973"/>
            <a:chOff x="0" y="-47625"/>
            <a:chExt cx="80158" cy="2044569"/>
          </a:xfrm>
        </p:grpSpPr>
        <p:sp>
          <p:nvSpPr>
            <p:cNvPr id="116" name="Google Shape;116;p4"/>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 name="Google Shape;117;p4"/>
            <p:cNvSpPr txBox="1"/>
            <p:nvPr/>
          </p:nvSpPr>
          <p:spPr>
            <a:xfrm>
              <a:off x="0" y="-47625"/>
              <a:ext cx="80158" cy="2044569"/>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sp>
        <p:nvSpPr>
          <p:cNvPr id="428" name="Google Shape;428;g3e386a3ef61_0_512"/>
          <p:cNvSpPr/>
          <p:nvPr/>
        </p:nvSpPr>
        <p:spPr>
          <a:xfrm>
            <a:off x="163919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9" name="Google Shape;429;g3e386a3ef61_0_512"/>
          <p:cNvSpPr txBox="1"/>
          <p:nvPr/>
        </p:nvSpPr>
        <p:spPr>
          <a:xfrm>
            <a:off x="666150" y="607700"/>
            <a:ext cx="15254700" cy="9162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5953"/>
              <a:buFont typeface="Arial"/>
              <a:buNone/>
            </a:pPr>
            <a:r>
              <a:rPr b="1" i="0" lang="en-US" sz="5953" u="none" cap="none" strike="noStrike">
                <a:solidFill>
                  <a:schemeClr val="dk1"/>
                </a:solidFill>
                <a:latin typeface="Arial"/>
                <a:ea typeface="Arial"/>
                <a:cs typeface="Arial"/>
                <a:sym typeface="Arial"/>
              </a:rPr>
              <a:t>D.U.R.S model</a:t>
            </a:r>
            <a:endParaRPr b="1" i="0" sz="5953" u="none" cap="none" strike="noStrike">
              <a:solidFill>
                <a:srgbClr val="000000"/>
              </a:solidFill>
              <a:latin typeface="Arial"/>
              <a:ea typeface="Arial"/>
              <a:cs typeface="Arial"/>
              <a:sym typeface="Arial"/>
            </a:endParaRPr>
          </a:p>
        </p:txBody>
      </p:sp>
      <p:grpSp>
        <p:nvGrpSpPr>
          <p:cNvPr id="430" name="Google Shape;430;g3e386a3ef61_0_512"/>
          <p:cNvGrpSpPr/>
          <p:nvPr/>
        </p:nvGrpSpPr>
        <p:grpSpPr>
          <a:xfrm>
            <a:off x="9210299" y="2082809"/>
            <a:ext cx="7845914" cy="5473231"/>
            <a:chOff x="0" y="-47625"/>
            <a:chExt cx="2066400" cy="1441500"/>
          </a:xfrm>
        </p:grpSpPr>
        <p:sp>
          <p:nvSpPr>
            <p:cNvPr id="431" name="Google Shape;431;g3e386a3ef61_0_512"/>
            <p:cNvSpPr/>
            <p:nvPr/>
          </p:nvSpPr>
          <p:spPr>
            <a:xfrm>
              <a:off x="0" y="0"/>
              <a:ext cx="2066314" cy="1393758"/>
            </a:xfrm>
            <a:custGeom>
              <a:rect b="b" l="l" r="r" t="t"/>
              <a:pathLst>
                <a:path extrusionOk="0" h="1393758" w="2066314">
                  <a:moveTo>
                    <a:pt x="0" y="0"/>
                  </a:moveTo>
                  <a:lnTo>
                    <a:pt x="2066314" y="0"/>
                  </a:lnTo>
                  <a:lnTo>
                    <a:pt x="2066314" y="1393758"/>
                  </a:lnTo>
                  <a:lnTo>
                    <a:pt x="0" y="1393758"/>
                  </a:lnTo>
                  <a:close/>
                </a:path>
              </a:pathLst>
            </a:custGeom>
            <a:solidFill>
              <a:srgbClr val="FFFFFF">
                <a:alpha val="50980"/>
              </a:srgbClr>
            </a:solidFill>
            <a:ln cap="sq" cmpd="sng" w="133350">
              <a:solidFill>
                <a:srgbClr val="FFFFFF">
                  <a:alpha val="50980"/>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2" name="Google Shape;432;g3e386a3ef61_0_512"/>
            <p:cNvSpPr txBox="1"/>
            <p:nvPr/>
          </p:nvSpPr>
          <p:spPr>
            <a:xfrm>
              <a:off x="0" y="-47625"/>
              <a:ext cx="2066400" cy="1441500"/>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433" name="Google Shape;433;g3e386a3ef61_0_512"/>
          <p:cNvSpPr txBox="1"/>
          <p:nvPr/>
        </p:nvSpPr>
        <p:spPr>
          <a:xfrm>
            <a:off x="10118301" y="3582747"/>
            <a:ext cx="6427200" cy="2067900"/>
          </a:xfrm>
          <a:prstGeom prst="rect">
            <a:avLst/>
          </a:prstGeom>
          <a:noFill/>
          <a:ln>
            <a:noFill/>
          </a:ln>
        </p:spPr>
        <p:txBody>
          <a:bodyPr anchorCtr="0" anchor="t" bIns="0" lIns="0" spcFirstLastPara="1" rIns="0" wrap="square" tIns="0">
            <a:spAutoFit/>
          </a:bodyPr>
          <a:lstStyle/>
          <a:p>
            <a:pPr indent="0" lvl="0" marL="0" marR="0" rtl="0" algn="ctr">
              <a:lnSpc>
                <a:spcPct val="140049"/>
              </a:lnSpc>
              <a:spcBef>
                <a:spcPts val="0"/>
              </a:spcBef>
              <a:spcAft>
                <a:spcPts val="0"/>
              </a:spcAft>
              <a:buClr>
                <a:srgbClr val="000000"/>
              </a:buClr>
              <a:buSzPts val="2035"/>
              <a:buFont typeface="Arial"/>
              <a:buNone/>
            </a:pPr>
            <a:r>
              <a:rPr b="1" i="0" lang="en-US" sz="2035" u="none" cap="none" strike="noStrike">
                <a:solidFill>
                  <a:srgbClr val="5769D4"/>
                </a:solidFill>
                <a:latin typeface="Arial"/>
                <a:ea typeface="Arial"/>
                <a:cs typeface="Arial"/>
                <a:sym typeface="Arial"/>
              </a:rPr>
              <a:t>Support</a:t>
            </a:r>
            <a:endParaRPr b="0" i="0" sz="1400" u="none" cap="none" strike="noStrike">
              <a:solidFill>
                <a:srgbClr val="000000"/>
              </a:solidFill>
              <a:latin typeface="Arial"/>
              <a:ea typeface="Arial"/>
              <a:cs typeface="Arial"/>
              <a:sym typeface="Arial"/>
            </a:endParaRPr>
          </a:p>
          <a:p>
            <a:pPr indent="0" lvl="0" marL="0" marR="0" rtl="0" algn="ctr">
              <a:lnSpc>
                <a:spcPct val="140049"/>
              </a:lnSpc>
              <a:spcBef>
                <a:spcPts val="0"/>
              </a:spcBef>
              <a:spcAft>
                <a:spcPts val="0"/>
              </a:spcAft>
              <a:buClr>
                <a:srgbClr val="000000"/>
              </a:buClr>
              <a:buSzPts val="2035"/>
              <a:buFont typeface="Arial"/>
              <a:buNone/>
            </a:pPr>
            <a:r>
              <a:t/>
            </a:r>
            <a:endParaRPr b="1" i="0" sz="2035" u="none" cap="none" strike="noStrike">
              <a:solidFill>
                <a:srgbClr val="5769D4"/>
              </a:solidFill>
              <a:latin typeface="Arial"/>
              <a:ea typeface="Arial"/>
              <a:cs typeface="Arial"/>
              <a:sym typeface="Arial"/>
            </a:endParaRPr>
          </a:p>
          <a:p>
            <a:pPr indent="0" lvl="0" marL="0" marR="0" rtl="0" algn="ctr">
              <a:lnSpc>
                <a:spcPct val="140049"/>
              </a:lnSpc>
              <a:spcBef>
                <a:spcPts val="0"/>
              </a:spcBef>
              <a:spcAft>
                <a:spcPts val="0"/>
              </a:spcAft>
              <a:buClr>
                <a:srgbClr val="000000"/>
              </a:buClr>
              <a:buSzPts val="2035"/>
              <a:buFont typeface="Arial"/>
              <a:buNone/>
            </a:pPr>
            <a:r>
              <a:rPr b="0" i="0" lang="en-US" sz="2035" u="none" cap="none" strike="noStrike">
                <a:solidFill>
                  <a:srgbClr val="000000"/>
                </a:solidFill>
                <a:latin typeface="Arial"/>
                <a:ea typeface="Arial"/>
                <a:cs typeface="Arial"/>
                <a:sym typeface="Arial"/>
              </a:rPr>
              <a:t>Young people need more efficient, consistent and proactive support from adults around them.</a:t>
            </a:r>
            <a:endParaRPr b="0" i="0" sz="2035" u="none" cap="none" strike="noStrike">
              <a:solidFill>
                <a:srgbClr val="000000"/>
              </a:solidFill>
              <a:latin typeface="Arial"/>
              <a:ea typeface="Arial"/>
              <a:cs typeface="Arial"/>
              <a:sym typeface="Arial"/>
            </a:endParaRPr>
          </a:p>
          <a:p>
            <a:pPr indent="0" lvl="0" marL="0" marR="0" rtl="0" algn="ctr">
              <a:lnSpc>
                <a:spcPct val="141032"/>
              </a:lnSpc>
              <a:spcBef>
                <a:spcPts val="0"/>
              </a:spcBef>
              <a:spcAft>
                <a:spcPts val="0"/>
              </a:spcAft>
              <a:buClr>
                <a:srgbClr val="000000"/>
              </a:buClr>
              <a:buSzPts val="2035"/>
              <a:buFont typeface="Arial"/>
              <a:buNone/>
            </a:pPr>
            <a:r>
              <a:t/>
            </a:r>
            <a:endParaRPr b="0" i="0" sz="2035" u="none" cap="none" strike="noStrike">
              <a:solidFill>
                <a:srgbClr val="000000"/>
              </a:solidFill>
              <a:latin typeface="Arial"/>
              <a:ea typeface="Arial"/>
              <a:cs typeface="Arial"/>
              <a:sym typeface="Arial"/>
            </a:endParaRPr>
          </a:p>
        </p:txBody>
      </p:sp>
      <p:grpSp>
        <p:nvGrpSpPr>
          <p:cNvPr id="434" name="Google Shape;434;g3e386a3ef61_0_512"/>
          <p:cNvGrpSpPr/>
          <p:nvPr/>
        </p:nvGrpSpPr>
        <p:grpSpPr>
          <a:xfrm rot="5400000">
            <a:off x="12964306" y="-869540"/>
            <a:ext cx="337922" cy="7979775"/>
            <a:chOff x="0" y="-47625"/>
            <a:chExt cx="119839" cy="2829908"/>
          </a:xfrm>
        </p:grpSpPr>
        <p:sp>
          <p:nvSpPr>
            <p:cNvPr id="435" name="Google Shape;435;g3e386a3ef61_0_512"/>
            <p:cNvSpPr/>
            <p:nvPr/>
          </p:nvSpPr>
          <p:spPr>
            <a:xfrm>
              <a:off x="0" y="0"/>
              <a:ext cx="119839" cy="2782283"/>
            </a:xfrm>
            <a:custGeom>
              <a:rect b="b" l="l" r="r" t="t"/>
              <a:pathLst>
                <a:path extrusionOk="0" h="2782283" w="119839">
                  <a:moveTo>
                    <a:pt x="0" y="0"/>
                  </a:moveTo>
                  <a:lnTo>
                    <a:pt x="119839" y="0"/>
                  </a:lnTo>
                  <a:lnTo>
                    <a:pt x="119839" y="2782283"/>
                  </a:lnTo>
                  <a:lnTo>
                    <a:pt x="0" y="2782283"/>
                  </a:lnTo>
                  <a:close/>
                </a:path>
              </a:pathLst>
            </a:custGeom>
            <a:solidFill>
              <a:srgbClr val="5769D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6" name="Google Shape;436;g3e386a3ef61_0_512"/>
            <p:cNvSpPr txBox="1"/>
            <p:nvPr/>
          </p:nvSpPr>
          <p:spPr>
            <a:xfrm>
              <a:off x="0" y="-47625"/>
              <a:ext cx="119700" cy="2829900"/>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437" name="Google Shape;437;g3e386a3ef61_0_512"/>
          <p:cNvSpPr/>
          <p:nvPr/>
        </p:nvSpPr>
        <p:spPr>
          <a:xfrm>
            <a:off x="899175" y="2794900"/>
            <a:ext cx="2402930" cy="6360150"/>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rgbClr val="F9CB9C"/>
                </a:solidFill>
                <a:latin typeface="Arial"/>
              </a:rPr>
              <a:t>S</a:t>
            </a:r>
          </a:p>
        </p:txBody>
      </p:sp>
      <p:sp>
        <p:nvSpPr>
          <p:cNvPr id="438" name="Google Shape;438;g3e386a3ef61_0_512"/>
          <p:cNvSpPr/>
          <p:nvPr/>
        </p:nvSpPr>
        <p:spPr>
          <a:xfrm>
            <a:off x="3576950" y="5428850"/>
            <a:ext cx="995050" cy="439000"/>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rgbClr val="F9CB9C"/>
                </a:solidFill>
                <a:latin typeface="Arial"/>
              </a:rPr>
              <a:t>-</a:t>
            </a:r>
          </a:p>
        </p:txBody>
      </p:sp>
      <p:sp>
        <p:nvSpPr>
          <p:cNvPr id="439" name="Google Shape;439;g3e386a3ef61_0_512"/>
          <p:cNvSpPr/>
          <p:nvPr/>
        </p:nvSpPr>
        <p:spPr>
          <a:xfrm>
            <a:off x="4754103" y="4914250"/>
            <a:ext cx="3236471" cy="1256732"/>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rgbClr val="F9CB9C"/>
                </a:solidFill>
                <a:latin typeface="Arial"/>
              </a:rPr>
              <a:t>Support</a:t>
            </a:r>
          </a:p>
        </p:txBody>
      </p:sp>
      <p:pic>
        <p:nvPicPr>
          <p:cNvPr descr="Business people reach out to help business people from hole (Provided by Getty Images)" id="440" name="Google Shape;440;g3e386a3ef61_0_512"/>
          <p:cNvPicPr preferRelativeResize="0"/>
          <p:nvPr/>
        </p:nvPicPr>
        <p:blipFill rotWithShape="1">
          <a:blip r:embed="rId4">
            <a:alphaModFix/>
          </a:blip>
          <a:srcRect b="0" l="0" r="0" t="0"/>
          <a:stretch/>
        </p:blipFill>
        <p:spPr>
          <a:xfrm>
            <a:off x="11022980" y="6043632"/>
            <a:ext cx="5603395" cy="35650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sp>
        <p:nvSpPr>
          <p:cNvPr id="445" name="Google Shape;445;g3e386a3ef61_0_529"/>
          <p:cNvSpPr/>
          <p:nvPr/>
        </p:nvSpPr>
        <p:spPr>
          <a:xfrm>
            <a:off x="163919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6" name="Google Shape;446;g3e386a3ef61_0_529"/>
          <p:cNvSpPr txBox="1"/>
          <p:nvPr/>
        </p:nvSpPr>
        <p:spPr>
          <a:xfrm>
            <a:off x="666150" y="607700"/>
            <a:ext cx="15254700" cy="9162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5953"/>
              <a:buFont typeface="Arial"/>
              <a:buNone/>
            </a:pPr>
            <a:r>
              <a:rPr b="1" i="0" lang="en-US" sz="5953" u="none" cap="none" strike="noStrike">
                <a:solidFill>
                  <a:schemeClr val="dk1"/>
                </a:solidFill>
                <a:latin typeface="Arial"/>
                <a:ea typeface="Arial"/>
                <a:cs typeface="Arial"/>
                <a:sym typeface="Arial"/>
              </a:rPr>
              <a:t>D.U.R.S - in your practice</a:t>
            </a:r>
            <a:endParaRPr b="1" i="0" sz="5953" u="none" cap="none" strike="noStrike">
              <a:solidFill>
                <a:srgbClr val="000000"/>
              </a:solidFill>
              <a:latin typeface="Arial"/>
              <a:ea typeface="Arial"/>
              <a:cs typeface="Arial"/>
              <a:sym typeface="Arial"/>
            </a:endParaRPr>
          </a:p>
        </p:txBody>
      </p:sp>
      <p:grpSp>
        <p:nvGrpSpPr>
          <p:cNvPr id="447" name="Google Shape;447;g3e386a3ef61_0_529"/>
          <p:cNvGrpSpPr/>
          <p:nvPr/>
        </p:nvGrpSpPr>
        <p:grpSpPr>
          <a:xfrm>
            <a:off x="9210299" y="2082809"/>
            <a:ext cx="7845914" cy="5473231"/>
            <a:chOff x="0" y="-47625"/>
            <a:chExt cx="2066400" cy="1441500"/>
          </a:xfrm>
        </p:grpSpPr>
        <p:sp>
          <p:nvSpPr>
            <p:cNvPr id="448" name="Google Shape;448;g3e386a3ef61_0_529"/>
            <p:cNvSpPr/>
            <p:nvPr/>
          </p:nvSpPr>
          <p:spPr>
            <a:xfrm>
              <a:off x="0" y="0"/>
              <a:ext cx="2066314" cy="1393758"/>
            </a:xfrm>
            <a:custGeom>
              <a:rect b="b" l="l" r="r" t="t"/>
              <a:pathLst>
                <a:path extrusionOk="0" h="1393758" w="2066314">
                  <a:moveTo>
                    <a:pt x="0" y="0"/>
                  </a:moveTo>
                  <a:lnTo>
                    <a:pt x="2066314" y="0"/>
                  </a:lnTo>
                  <a:lnTo>
                    <a:pt x="2066314" y="1393758"/>
                  </a:lnTo>
                  <a:lnTo>
                    <a:pt x="0" y="1393758"/>
                  </a:lnTo>
                  <a:close/>
                </a:path>
              </a:pathLst>
            </a:custGeom>
            <a:solidFill>
              <a:srgbClr val="FFFFFF">
                <a:alpha val="50980"/>
              </a:srgbClr>
            </a:solidFill>
            <a:ln cap="sq" cmpd="sng" w="133350">
              <a:solidFill>
                <a:srgbClr val="FFFFFF">
                  <a:alpha val="50980"/>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9" name="Google Shape;449;g3e386a3ef61_0_529"/>
            <p:cNvSpPr txBox="1"/>
            <p:nvPr/>
          </p:nvSpPr>
          <p:spPr>
            <a:xfrm>
              <a:off x="0" y="-47625"/>
              <a:ext cx="2066400" cy="1441500"/>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450" name="Google Shape;450;g3e386a3ef61_0_529"/>
          <p:cNvGrpSpPr/>
          <p:nvPr/>
        </p:nvGrpSpPr>
        <p:grpSpPr>
          <a:xfrm>
            <a:off x="638475" y="1732249"/>
            <a:ext cx="327365" cy="8349815"/>
            <a:chOff x="0" y="-47625"/>
            <a:chExt cx="80158" cy="2044569"/>
          </a:xfrm>
        </p:grpSpPr>
        <p:sp>
          <p:nvSpPr>
            <p:cNvPr id="451" name="Google Shape;451;g3e386a3ef61_0_529"/>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2" name="Google Shape;452;g3e386a3ef61_0_529"/>
            <p:cNvSpPr txBox="1"/>
            <p:nvPr/>
          </p:nvSpPr>
          <p:spPr>
            <a:xfrm>
              <a:off x="0" y="-47625"/>
              <a:ext cx="80100" cy="2044500"/>
            </a:xfrm>
            <a:prstGeom prst="rect">
              <a:avLst/>
            </a:prstGeom>
            <a:noFill/>
            <a:ln>
              <a:noFill/>
            </a:ln>
          </p:spPr>
          <p:txBody>
            <a:bodyPr anchorCtr="0" anchor="ctr" bIns="54625" lIns="54625" spcFirstLastPara="1" rIns="54625" wrap="square" tIns="54625">
              <a:noAutofit/>
            </a:bodyPr>
            <a:lstStyle/>
            <a:p>
              <a:pPr indent="0" lvl="0" marL="0" marR="0" rtl="0" algn="ctr">
                <a:lnSpc>
                  <a:spcPct val="185166"/>
                </a:lnSpc>
                <a:spcBef>
                  <a:spcPts val="0"/>
                </a:spcBef>
                <a:spcAft>
                  <a:spcPts val="0"/>
                </a:spcAft>
                <a:buClr>
                  <a:srgbClr val="000000"/>
                </a:buClr>
                <a:buSzPts val="1936"/>
                <a:buFont typeface="Arial"/>
                <a:buNone/>
              </a:pPr>
              <a:r>
                <a:t/>
              </a:r>
              <a:endParaRPr b="0" i="0" sz="1936" u="none" cap="none" strike="noStrike">
                <a:solidFill>
                  <a:schemeClr val="dk1"/>
                </a:solidFill>
                <a:latin typeface="Calibri"/>
                <a:ea typeface="Calibri"/>
                <a:cs typeface="Calibri"/>
                <a:sym typeface="Calibri"/>
              </a:endParaRPr>
            </a:p>
          </p:txBody>
        </p:sp>
      </p:grpSp>
      <p:grpSp>
        <p:nvGrpSpPr>
          <p:cNvPr id="453" name="Google Shape;453;g3e386a3ef61_0_529"/>
          <p:cNvGrpSpPr/>
          <p:nvPr/>
        </p:nvGrpSpPr>
        <p:grpSpPr>
          <a:xfrm>
            <a:off x="17415000" y="1732249"/>
            <a:ext cx="327365" cy="8349815"/>
            <a:chOff x="0" y="-47625"/>
            <a:chExt cx="80158" cy="2044569"/>
          </a:xfrm>
        </p:grpSpPr>
        <p:sp>
          <p:nvSpPr>
            <p:cNvPr id="454" name="Google Shape;454;g3e386a3ef61_0_529"/>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5" name="Google Shape;455;g3e386a3ef61_0_529"/>
            <p:cNvSpPr txBox="1"/>
            <p:nvPr/>
          </p:nvSpPr>
          <p:spPr>
            <a:xfrm>
              <a:off x="0" y="-47625"/>
              <a:ext cx="80100" cy="2044500"/>
            </a:xfrm>
            <a:prstGeom prst="rect">
              <a:avLst/>
            </a:prstGeom>
            <a:noFill/>
            <a:ln>
              <a:noFill/>
            </a:ln>
          </p:spPr>
          <p:txBody>
            <a:bodyPr anchorCtr="0" anchor="ctr" bIns="54625" lIns="54625" spcFirstLastPara="1" rIns="54625" wrap="square" tIns="54625">
              <a:noAutofit/>
            </a:bodyPr>
            <a:lstStyle/>
            <a:p>
              <a:pPr indent="0" lvl="0" marL="0" marR="0" rtl="0" algn="ctr">
                <a:lnSpc>
                  <a:spcPct val="185166"/>
                </a:lnSpc>
                <a:spcBef>
                  <a:spcPts val="0"/>
                </a:spcBef>
                <a:spcAft>
                  <a:spcPts val="0"/>
                </a:spcAft>
                <a:buClr>
                  <a:srgbClr val="000000"/>
                </a:buClr>
                <a:buSzPts val="1936"/>
                <a:buFont typeface="Arial"/>
                <a:buNone/>
              </a:pPr>
              <a:r>
                <a:t/>
              </a:r>
              <a:endParaRPr b="0" i="0" sz="1936" u="none" cap="none" strike="noStrike">
                <a:solidFill>
                  <a:schemeClr val="dk1"/>
                </a:solidFill>
                <a:latin typeface="Calibri"/>
                <a:ea typeface="Calibri"/>
                <a:cs typeface="Calibri"/>
                <a:sym typeface="Calibri"/>
              </a:endParaRPr>
            </a:p>
          </p:txBody>
        </p:sp>
      </p:grpSp>
      <p:grpSp>
        <p:nvGrpSpPr>
          <p:cNvPr id="456" name="Google Shape;456;g3e386a3ef61_0_529"/>
          <p:cNvGrpSpPr/>
          <p:nvPr/>
        </p:nvGrpSpPr>
        <p:grpSpPr>
          <a:xfrm>
            <a:off x="1984726" y="3526521"/>
            <a:ext cx="13283253" cy="3628020"/>
            <a:chOff x="-28419" y="-130071"/>
            <a:chExt cx="2056136" cy="659352"/>
          </a:xfrm>
        </p:grpSpPr>
        <p:sp>
          <p:nvSpPr>
            <p:cNvPr id="457" name="Google Shape;457;g3e386a3ef61_0_529"/>
            <p:cNvSpPr/>
            <p:nvPr/>
          </p:nvSpPr>
          <p:spPr>
            <a:xfrm>
              <a:off x="-28419" y="-130071"/>
              <a:ext cx="2056136" cy="659352"/>
            </a:xfrm>
            <a:custGeom>
              <a:rect b="b" l="l" r="r" t="t"/>
              <a:pathLst>
                <a:path extrusionOk="0" h="322028" w="1886363">
                  <a:moveTo>
                    <a:pt x="0" y="0"/>
                  </a:moveTo>
                  <a:lnTo>
                    <a:pt x="1886363" y="0"/>
                  </a:lnTo>
                  <a:lnTo>
                    <a:pt x="1886363" y="322028"/>
                  </a:lnTo>
                  <a:lnTo>
                    <a:pt x="0" y="322028"/>
                  </a:lnTo>
                  <a:close/>
                </a:path>
              </a:pathLst>
            </a:custGeom>
            <a:solidFill>
              <a:srgbClr val="4CC9F0">
                <a:alpha val="49803"/>
              </a:srgbClr>
            </a:solidFill>
            <a:ln cap="sq" cmpd="sng" w="61575">
              <a:solidFill>
                <a:srgbClr val="5769D4">
                  <a:alpha val="49803"/>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8" name="Google Shape;458;g3e386a3ef61_0_529"/>
            <p:cNvSpPr txBox="1"/>
            <p:nvPr/>
          </p:nvSpPr>
          <p:spPr>
            <a:xfrm>
              <a:off x="-14000" y="-116763"/>
              <a:ext cx="2025000" cy="624900"/>
            </a:xfrm>
            <a:prstGeom prst="rect">
              <a:avLst/>
            </a:prstGeom>
            <a:noFill/>
            <a:ln>
              <a:noFill/>
            </a:ln>
          </p:spPr>
          <p:txBody>
            <a:bodyPr anchorCtr="0" anchor="ctr" bIns="82100" lIns="82100" spcFirstLastPara="1" rIns="82100" wrap="square" tIns="82100">
              <a:noAutofit/>
            </a:bodyPr>
            <a:lstStyle/>
            <a:p>
              <a:pPr indent="0" lvl="0" marL="0" marR="0" rtl="0" algn="l">
                <a:lnSpc>
                  <a:spcPct val="185166"/>
                </a:lnSpc>
                <a:spcBef>
                  <a:spcPts val="0"/>
                </a:spcBef>
                <a:spcAft>
                  <a:spcPts val="0"/>
                </a:spcAft>
                <a:buClr>
                  <a:srgbClr val="000000"/>
                </a:buClr>
                <a:buSzPts val="2909"/>
                <a:buFont typeface="Arial"/>
                <a:buNone/>
              </a:pPr>
              <a:r>
                <a:rPr b="0" i="0" lang="en-US" sz="2909" u="none" cap="none" strike="noStrike">
                  <a:solidFill>
                    <a:schemeClr val="dk1"/>
                  </a:solidFill>
                  <a:latin typeface="Calibri"/>
                  <a:ea typeface="Calibri"/>
                  <a:cs typeface="Calibri"/>
                  <a:sym typeface="Calibri"/>
                </a:rPr>
                <a:t>Reflection Activity - </a:t>
              </a:r>
              <a:endParaRPr b="0" i="0" sz="2909" u="none" cap="none" strike="noStrike">
                <a:solidFill>
                  <a:schemeClr val="dk1"/>
                </a:solidFill>
                <a:latin typeface="Calibri"/>
                <a:ea typeface="Calibri"/>
                <a:cs typeface="Calibri"/>
                <a:sym typeface="Calibri"/>
              </a:endParaRPr>
            </a:p>
            <a:p>
              <a:pPr indent="0" lvl="0" marL="0" marR="0" rtl="0" algn="l">
                <a:lnSpc>
                  <a:spcPct val="185166"/>
                </a:lnSpc>
                <a:spcBef>
                  <a:spcPts val="0"/>
                </a:spcBef>
                <a:spcAft>
                  <a:spcPts val="0"/>
                </a:spcAft>
                <a:buClr>
                  <a:srgbClr val="000000"/>
                </a:buClr>
                <a:buSzPts val="2909"/>
                <a:buFont typeface="Arial"/>
                <a:buNone/>
              </a:pPr>
              <a:r>
                <a:rPr b="0" i="0" lang="en-US" sz="2909" u="none" cap="none" strike="noStrike">
                  <a:solidFill>
                    <a:schemeClr val="dk1"/>
                  </a:solidFill>
                  <a:latin typeface="Calibri"/>
                  <a:ea typeface="Calibri"/>
                  <a:cs typeface="Calibri"/>
                  <a:sym typeface="Calibri"/>
                </a:rPr>
                <a:t>Thinking about the work you do with young people, which part of the D.U.R.S model do you find the hardest to do, and why?</a:t>
              </a:r>
              <a:endParaRPr b="0" i="0" sz="2909" u="none" cap="none" strike="noStrike">
                <a:solidFill>
                  <a:schemeClr val="dk1"/>
                </a:solidFill>
                <a:latin typeface="Calibri"/>
                <a:ea typeface="Calibri"/>
                <a:cs typeface="Calibri"/>
                <a:sym typeface="Calibri"/>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g3e386a3ef61_0_554"/>
          <p:cNvSpPr/>
          <p:nvPr/>
        </p:nvSpPr>
        <p:spPr>
          <a:xfrm>
            <a:off x="163919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4" name="Google Shape;464;g3e386a3ef61_0_554"/>
          <p:cNvSpPr txBox="1"/>
          <p:nvPr/>
        </p:nvSpPr>
        <p:spPr>
          <a:xfrm>
            <a:off x="666150" y="607700"/>
            <a:ext cx="15254700" cy="9162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5953"/>
              <a:buFont typeface="Arial"/>
              <a:buNone/>
            </a:pPr>
            <a:r>
              <a:rPr b="1" i="0" lang="en-US" sz="5953" u="none" cap="none" strike="noStrike">
                <a:solidFill>
                  <a:schemeClr val="dk1"/>
                </a:solidFill>
                <a:latin typeface="Arial"/>
                <a:ea typeface="Arial"/>
                <a:cs typeface="Arial"/>
                <a:sym typeface="Arial"/>
              </a:rPr>
              <a:t>Skills for Meaningful Youth Voice</a:t>
            </a:r>
            <a:endParaRPr b="1" i="0" sz="5953" u="none" cap="none" strike="noStrike">
              <a:solidFill>
                <a:srgbClr val="000000"/>
              </a:solidFill>
              <a:latin typeface="Arial"/>
              <a:ea typeface="Arial"/>
              <a:cs typeface="Arial"/>
              <a:sym typeface="Arial"/>
            </a:endParaRPr>
          </a:p>
        </p:txBody>
      </p:sp>
      <p:grpSp>
        <p:nvGrpSpPr>
          <p:cNvPr id="465" name="Google Shape;465;g3e386a3ef61_0_554"/>
          <p:cNvGrpSpPr/>
          <p:nvPr/>
        </p:nvGrpSpPr>
        <p:grpSpPr>
          <a:xfrm>
            <a:off x="9210299" y="2082809"/>
            <a:ext cx="7845914" cy="5473231"/>
            <a:chOff x="0" y="-47625"/>
            <a:chExt cx="2066400" cy="1441500"/>
          </a:xfrm>
        </p:grpSpPr>
        <p:sp>
          <p:nvSpPr>
            <p:cNvPr id="466" name="Google Shape;466;g3e386a3ef61_0_554"/>
            <p:cNvSpPr/>
            <p:nvPr/>
          </p:nvSpPr>
          <p:spPr>
            <a:xfrm>
              <a:off x="0" y="0"/>
              <a:ext cx="2066314" cy="1393758"/>
            </a:xfrm>
            <a:custGeom>
              <a:rect b="b" l="l" r="r" t="t"/>
              <a:pathLst>
                <a:path extrusionOk="0" h="1393758" w="2066314">
                  <a:moveTo>
                    <a:pt x="0" y="0"/>
                  </a:moveTo>
                  <a:lnTo>
                    <a:pt x="2066314" y="0"/>
                  </a:lnTo>
                  <a:lnTo>
                    <a:pt x="2066314" y="1393758"/>
                  </a:lnTo>
                  <a:lnTo>
                    <a:pt x="0" y="1393758"/>
                  </a:lnTo>
                  <a:close/>
                </a:path>
              </a:pathLst>
            </a:custGeom>
            <a:solidFill>
              <a:srgbClr val="FFFFFF">
                <a:alpha val="50980"/>
              </a:srgbClr>
            </a:solidFill>
            <a:ln cap="sq" cmpd="sng" w="133350">
              <a:solidFill>
                <a:srgbClr val="FFFFFF">
                  <a:alpha val="50980"/>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7" name="Google Shape;467;g3e386a3ef61_0_554"/>
            <p:cNvSpPr txBox="1"/>
            <p:nvPr/>
          </p:nvSpPr>
          <p:spPr>
            <a:xfrm>
              <a:off x="0" y="-47625"/>
              <a:ext cx="2066400" cy="1441500"/>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468" name="Google Shape;468;g3e386a3ef61_0_554"/>
          <p:cNvGrpSpPr/>
          <p:nvPr/>
        </p:nvGrpSpPr>
        <p:grpSpPr>
          <a:xfrm>
            <a:off x="638475" y="1732249"/>
            <a:ext cx="327365" cy="8349815"/>
            <a:chOff x="0" y="-47625"/>
            <a:chExt cx="80158" cy="2044569"/>
          </a:xfrm>
        </p:grpSpPr>
        <p:sp>
          <p:nvSpPr>
            <p:cNvPr id="469" name="Google Shape;469;g3e386a3ef61_0_554"/>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0" name="Google Shape;470;g3e386a3ef61_0_554"/>
            <p:cNvSpPr txBox="1"/>
            <p:nvPr/>
          </p:nvSpPr>
          <p:spPr>
            <a:xfrm>
              <a:off x="0" y="-47625"/>
              <a:ext cx="80100" cy="2044500"/>
            </a:xfrm>
            <a:prstGeom prst="rect">
              <a:avLst/>
            </a:prstGeom>
            <a:noFill/>
            <a:ln>
              <a:noFill/>
            </a:ln>
          </p:spPr>
          <p:txBody>
            <a:bodyPr anchorCtr="0" anchor="ctr" bIns="54625" lIns="54625" spcFirstLastPara="1" rIns="54625" wrap="square" tIns="54625">
              <a:noAutofit/>
            </a:bodyPr>
            <a:lstStyle/>
            <a:p>
              <a:pPr indent="0" lvl="0" marL="0" marR="0" rtl="0" algn="ctr">
                <a:lnSpc>
                  <a:spcPct val="185166"/>
                </a:lnSpc>
                <a:spcBef>
                  <a:spcPts val="0"/>
                </a:spcBef>
                <a:spcAft>
                  <a:spcPts val="0"/>
                </a:spcAft>
                <a:buClr>
                  <a:srgbClr val="000000"/>
                </a:buClr>
                <a:buSzPts val="1936"/>
                <a:buFont typeface="Arial"/>
                <a:buNone/>
              </a:pPr>
              <a:r>
                <a:t/>
              </a:r>
              <a:endParaRPr b="0" i="0" sz="1936" u="none" cap="none" strike="noStrike">
                <a:solidFill>
                  <a:schemeClr val="dk1"/>
                </a:solidFill>
                <a:latin typeface="Calibri"/>
                <a:ea typeface="Calibri"/>
                <a:cs typeface="Calibri"/>
                <a:sym typeface="Calibri"/>
              </a:endParaRPr>
            </a:p>
          </p:txBody>
        </p:sp>
      </p:grpSp>
      <p:grpSp>
        <p:nvGrpSpPr>
          <p:cNvPr id="471" name="Google Shape;471;g3e386a3ef61_0_554"/>
          <p:cNvGrpSpPr/>
          <p:nvPr/>
        </p:nvGrpSpPr>
        <p:grpSpPr>
          <a:xfrm>
            <a:off x="17415000" y="1732249"/>
            <a:ext cx="327365" cy="8349815"/>
            <a:chOff x="0" y="-47625"/>
            <a:chExt cx="80158" cy="2044569"/>
          </a:xfrm>
        </p:grpSpPr>
        <p:sp>
          <p:nvSpPr>
            <p:cNvPr id="472" name="Google Shape;472;g3e386a3ef61_0_554"/>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3" name="Google Shape;473;g3e386a3ef61_0_554"/>
            <p:cNvSpPr txBox="1"/>
            <p:nvPr/>
          </p:nvSpPr>
          <p:spPr>
            <a:xfrm>
              <a:off x="0" y="-47625"/>
              <a:ext cx="80100" cy="2044500"/>
            </a:xfrm>
            <a:prstGeom prst="rect">
              <a:avLst/>
            </a:prstGeom>
            <a:noFill/>
            <a:ln>
              <a:noFill/>
            </a:ln>
          </p:spPr>
          <p:txBody>
            <a:bodyPr anchorCtr="0" anchor="ctr" bIns="54625" lIns="54625" spcFirstLastPara="1" rIns="54625" wrap="square" tIns="54625">
              <a:noAutofit/>
            </a:bodyPr>
            <a:lstStyle/>
            <a:p>
              <a:pPr indent="0" lvl="0" marL="0" marR="0" rtl="0" algn="ctr">
                <a:lnSpc>
                  <a:spcPct val="185166"/>
                </a:lnSpc>
                <a:spcBef>
                  <a:spcPts val="0"/>
                </a:spcBef>
                <a:spcAft>
                  <a:spcPts val="0"/>
                </a:spcAft>
                <a:buClr>
                  <a:srgbClr val="000000"/>
                </a:buClr>
                <a:buSzPts val="1936"/>
                <a:buFont typeface="Arial"/>
                <a:buNone/>
              </a:pPr>
              <a:r>
                <a:t/>
              </a:r>
              <a:endParaRPr b="0" i="0" sz="1936" u="none" cap="none" strike="noStrike">
                <a:solidFill>
                  <a:schemeClr val="dk1"/>
                </a:solidFill>
                <a:latin typeface="Calibri"/>
                <a:ea typeface="Calibri"/>
                <a:cs typeface="Calibri"/>
                <a:sym typeface="Calibri"/>
              </a:endParaRPr>
            </a:p>
          </p:txBody>
        </p:sp>
      </p:grpSp>
      <p:sp>
        <p:nvSpPr>
          <p:cNvPr id="474" name="Google Shape;474;g3e386a3ef61_0_554"/>
          <p:cNvSpPr txBox="1"/>
          <p:nvPr/>
        </p:nvSpPr>
        <p:spPr>
          <a:xfrm>
            <a:off x="4855800" y="1994450"/>
            <a:ext cx="6875400" cy="6699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4353"/>
              <a:buFont typeface="Arial"/>
              <a:buNone/>
            </a:pPr>
            <a:r>
              <a:rPr b="1" i="0" lang="en-US" sz="4353" u="none" cap="none" strike="noStrike">
                <a:solidFill>
                  <a:schemeClr val="dk1"/>
                </a:solidFill>
                <a:latin typeface="Arial"/>
                <a:ea typeface="Arial"/>
                <a:cs typeface="Arial"/>
                <a:sym typeface="Arial"/>
              </a:rPr>
              <a:t>Communication skills</a:t>
            </a:r>
            <a:endParaRPr b="1" i="0" sz="4353" u="none" cap="none" strike="noStrike">
              <a:solidFill>
                <a:srgbClr val="000000"/>
              </a:solidFill>
              <a:latin typeface="Arial"/>
              <a:ea typeface="Arial"/>
              <a:cs typeface="Arial"/>
              <a:sym typeface="Arial"/>
            </a:endParaRPr>
          </a:p>
        </p:txBody>
      </p:sp>
      <p:grpSp>
        <p:nvGrpSpPr>
          <p:cNvPr id="475" name="Google Shape;475;g3e386a3ef61_0_554"/>
          <p:cNvGrpSpPr/>
          <p:nvPr/>
        </p:nvGrpSpPr>
        <p:grpSpPr>
          <a:xfrm>
            <a:off x="2764649" y="3429003"/>
            <a:ext cx="4646874" cy="2506159"/>
            <a:chOff x="-28419" y="-151315"/>
            <a:chExt cx="2070615" cy="680596"/>
          </a:xfrm>
        </p:grpSpPr>
        <p:sp>
          <p:nvSpPr>
            <p:cNvPr id="476" name="Google Shape;476;g3e386a3ef61_0_554"/>
            <p:cNvSpPr/>
            <p:nvPr/>
          </p:nvSpPr>
          <p:spPr>
            <a:xfrm>
              <a:off x="-28419" y="-130071"/>
              <a:ext cx="2056136" cy="659352"/>
            </a:xfrm>
            <a:custGeom>
              <a:rect b="b" l="l" r="r" t="t"/>
              <a:pathLst>
                <a:path extrusionOk="0" h="322028" w="1886363">
                  <a:moveTo>
                    <a:pt x="0" y="0"/>
                  </a:moveTo>
                  <a:lnTo>
                    <a:pt x="1886363" y="0"/>
                  </a:lnTo>
                  <a:lnTo>
                    <a:pt x="1886363" y="322028"/>
                  </a:lnTo>
                  <a:lnTo>
                    <a:pt x="0" y="322028"/>
                  </a:lnTo>
                  <a:close/>
                </a:path>
              </a:pathLst>
            </a:custGeom>
            <a:solidFill>
              <a:srgbClr val="4CC9F0">
                <a:alpha val="49803"/>
              </a:srgbClr>
            </a:solidFill>
            <a:ln cap="sq" cmpd="sng" w="41200">
              <a:solidFill>
                <a:srgbClr val="5769D4">
                  <a:alpha val="49803"/>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7" name="Google Shape;477;g3e386a3ef61_0_554"/>
            <p:cNvSpPr txBox="1"/>
            <p:nvPr/>
          </p:nvSpPr>
          <p:spPr>
            <a:xfrm>
              <a:off x="-14004" y="-151315"/>
              <a:ext cx="2056200" cy="659400"/>
            </a:xfrm>
            <a:prstGeom prst="rect">
              <a:avLst/>
            </a:prstGeom>
            <a:noFill/>
            <a:ln>
              <a:noFill/>
            </a:ln>
          </p:spPr>
          <p:txBody>
            <a:bodyPr anchorCtr="0" anchor="ctr" bIns="54950" lIns="54950" spcFirstLastPara="1" rIns="54950" wrap="square" tIns="54950">
              <a:noAutofit/>
            </a:bodyPr>
            <a:lstStyle/>
            <a:p>
              <a:pPr indent="0" lvl="0" marL="0" marR="0" rtl="0" algn="ctr">
                <a:lnSpc>
                  <a:spcPct val="185166"/>
                </a:lnSpc>
                <a:spcBef>
                  <a:spcPts val="0"/>
                </a:spcBef>
                <a:spcAft>
                  <a:spcPts val="0"/>
                </a:spcAft>
                <a:buClr>
                  <a:srgbClr val="000000"/>
                </a:buClr>
                <a:buSzPts val="3209"/>
                <a:buFont typeface="Arial"/>
                <a:buNone/>
              </a:pPr>
              <a:r>
                <a:rPr b="1" i="0" lang="en-US" sz="3210" u="none" cap="none" strike="noStrike">
                  <a:solidFill>
                    <a:schemeClr val="dk1"/>
                  </a:solidFill>
                  <a:latin typeface="Calibri"/>
                  <a:ea typeface="Calibri"/>
                  <a:cs typeface="Calibri"/>
                  <a:sym typeface="Calibri"/>
                </a:rPr>
                <a:t>Be open and honest</a:t>
              </a:r>
              <a:endParaRPr b="1" i="0" sz="3210" u="none" cap="none" strike="noStrike">
                <a:solidFill>
                  <a:schemeClr val="dk1"/>
                </a:solidFill>
                <a:latin typeface="Calibri"/>
                <a:ea typeface="Calibri"/>
                <a:cs typeface="Calibri"/>
                <a:sym typeface="Calibri"/>
              </a:endParaRPr>
            </a:p>
          </p:txBody>
        </p:sp>
      </p:grpSp>
      <p:grpSp>
        <p:nvGrpSpPr>
          <p:cNvPr id="478" name="Google Shape;478;g3e386a3ef61_0_554"/>
          <p:cNvGrpSpPr/>
          <p:nvPr/>
        </p:nvGrpSpPr>
        <p:grpSpPr>
          <a:xfrm>
            <a:off x="9942149" y="3429003"/>
            <a:ext cx="4646874" cy="2506159"/>
            <a:chOff x="-28419" y="-151315"/>
            <a:chExt cx="2070615" cy="680596"/>
          </a:xfrm>
        </p:grpSpPr>
        <p:sp>
          <p:nvSpPr>
            <p:cNvPr id="479" name="Google Shape;479;g3e386a3ef61_0_554"/>
            <p:cNvSpPr/>
            <p:nvPr/>
          </p:nvSpPr>
          <p:spPr>
            <a:xfrm>
              <a:off x="-28419" y="-130071"/>
              <a:ext cx="2056136" cy="659352"/>
            </a:xfrm>
            <a:custGeom>
              <a:rect b="b" l="l" r="r" t="t"/>
              <a:pathLst>
                <a:path extrusionOk="0" h="322028" w="1886363">
                  <a:moveTo>
                    <a:pt x="0" y="0"/>
                  </a:moveTo>
                  <a:lnTo>
                    <a:pt x="1886363" y="0"/>
                  </a:lnTo>
                  <a:lnTo>
                    <a:pt x="1886363" y="322028"/>
                  </a:lnTo>
                  <a:lnTo>
                    <a:pt x="0" y="322028"/>
                  </a:lnTo>
                  <a:close/>
                </a:path>
              </a:pathLst>
            </a:custGeom>
            <a:solidFill>
              <a:srgbClr val="4CC9F0">
                <a:alpha val="49803"/>
              </a:srgbClr>
            </a:solidFill>
            <a:ln cap="sq" cmpd="sng" w="41200">
              <a:solidFill>
                <a:srgbClr val="5769D4">
                  <a:alpha val="49803"/>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0" name="Google Shape;480;g3e386a3ef61_0_554"/>
            <p:cNvSpPr txBox="1"/>
            <p:nvPr/>
          </p:nvSpPr>
          <p:spPr>
            <a:xfrm>
              <a:off x="-14004" y="-151315"/>
              <a:ext cx="2056200" cy="659400"/>
            </a:xfrm>
            <a:prstGeom prst="rect">
              <a:avLst/>
            </a:prstGeom>
            <a:noFill/>
            <a:ln>
              <a:noFill/>
            </a:ln>
          </p:spPr>
          <p:txBody>
            <a:bodyPr anchorCtr="0" anchor="ctr" bIns="54950" lIns="54950" spcFirstLastPara="1" rIns="54950" wrap="square" tIns="54950">
              <a:noAutofit/>
            </a:bodyPr>
            <a:lstStyle/>
            <a:p>
              <a:pPr indent="0" lvl="0" marL="0" marR="0" rtl="0" algn="ctr">
                <a:lnSpc>
                  <a:spcPct val="185166"/>
                </a:lnSpc>
                <a:spcBef>
                  <a:spcPts val="0"/>
                </a:spcBef>
                <a:spcAft>
                  <a:spcPts val="0"/>
                </a:spcAft>
                <a:buClr>
                  <a:srgbClr val="000000"/>
                </a:buClr>
                <a:buSzPts val="3209"/>
                <a:buFont typeface="Arial"/>
                <a:buNone/>
              </a:pPr>
              <a:r>
                <a:rPr b="1" i="0" lang="en-US" sz="3210" u="none" cap="none" strike="noStrike">
                  <a:solidFill>
                    <a:schemeClr val="dk1"/>
                  </a:solidFill>
                  <a:latin typeface="Calibri"/>
                  <a:ea typeface="Calibri"/>
                  <a:cs typeface="Calibri"/>
                  <a:sym typeface="Calibri"/>
                </a:rPr>
                <a:t>Show your respect</a:t>
              </a:r>
              <a:endParaRPr b="1" i="0" sz="3210" u="none" cap="none" strike="noStrike">
                <a:solidFill>
                  <a:schemeClr val="dk1"/>
                </a:solidFill>
                <a:latin typeface="Calibri"/>
                <a:ea typeface="Calibri"/>
                <a:cs typeface="Calibri"/>
                <a:sym typeface="Calibri"/>
              </a:endParaRPr>
            </a:p>
          </p:txBody>
        </p:sp>
      </p:grpSp>
      <p:grpSp>
        <p:nvGrpSpPr>
          <p:cNvPr id="481" name="Google Shape;481;g3e386a3ef61_0_554"/>
          <p:cNvGrpSpPr/>
          <p:nvPr/>
        </p:nvGrpSpPr>
        <p:grpSpPr>
          <a:xfrm>
            <a:off x="9954637" y="6964053"/>
            <a:ext cx="4646874" cy="2506159"/>
            <a:chOff x="-28419" y="-151315"/>
            <a:chExt cx="2070615" cy="680596"/>
          </a:xfrm>
        </p:grpSpPr>
        <p:sp>
          <p:nvSpPr>
            <p:cNvPr id="482" name="Google Shape;482;g3e386a3ef61_0_554"/>
            <p:cNvSpPr/>
            <p:nvPr/>
          </p:nvSpPr>
          <p:spPr>
            <a:xfrm>
              <a:off x="-28419" y="-130071"/>
              <a:ext cx="2056136" cy="659352"/>
            </a:xfrm>
            <a:custGeom>
              <a:rect b="b" l="l" r="r" t="t"/>
              <a:pathLst>
                <a:path extrusionOk="0" h="322028" w="1886363">
                  <a:moveTo>
                    <a:pt x="0" y="0"/>
                  </a:moveTo>
                  <a:lnTo>
                    <a:pt x="1886363" y="0"/>
                  </a:lnTo>
                  <a:lnTo>
                    <a:pt x="1886363" y="322028"/>
                  </a:lnTo>
                  <a:lnTo>
                    <a:pt x="0" y="322028"/>
                  </a:lnTo>
                  <a:close/>
                </a:path>
              </a:pathLst>
            </a:custGeom>
            <a:solidFill>
              <a:srgbClr val="4CC9F0">
                <a:alpha val="49803"/>
              </a:srgbClr>
            </a:solidFill>
            <a:ln cap="sq" cmpd="sng" w="41200">
              <a:solidFill>
                <a:srgbClr val="5769D4">
                  <a:alpha val="49803"/>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3" name="Google Shape;483;g3e386a3ef61_0_554"/>
            <p:cNvSpPr txBox="1"/>
            <p:nvPr/>
          </p:nvSpPr>
          <p:spPr>
            <a:xfrm>
              <a:off x="-14004" y="-151315"/>
              <a:ext cx="2056200" cy="659400"/>
            </a:xfrm>
            <a:prstGeom prst="rect">
              <a:avLst/>
            </a:prstGeom>
            <a:noFill/>
            <a:ln>
              <a:noFill/>
            </a:ln>
          </p:spPr>
          <p:txBody>
            <a:bodyPr anchorCtr="0" anchor="ctr" bIns="54950" lIns="54950" spcFirstLastPara="1" rIns="54950" wrap="square" tIns="54950">
              <a:noAutofit/>
            </a:bodyPr>
            <a:lstStyle/>
            <a:p>
              <a:pPr indent="0" lvl="0" marL="0" marR="0" rtl="0" algn="ctr">
                <a:lnSpc>
                  <a:spcPct val="185166"/>
                </a:lnSpc>
                <a:spcBef>
                  <a:spcPts val="0"/>
                </a:spcBef>
                <a:spcAft>
                  <a:spcPts val="0"/>
                </a:spcAft>
                <a:buClr>
                  <a:srgbClr val="000000"/>
                </a:buClr>
                <a:buSzPts val="3209"/>
                <a:buFont typeface="Arial"/>
                <a:buNone/>
              </a:pPr>
              <a:r>
                <a:rPr b="1" i="0" lang="en-US" sz="3210" u="none" cap="none" strike="noStrike">
                  <a:solidFill>
                    <a:schemeClr val="dk1"/>
                  </a:solidFill>
                  <a:latin typeface="Calibri"/>
                  <a:ea typeface="Calibri"/>
                  <a:cs typeface="Calibri"/>
                  <a:sym typeface="Calibri"/>
                </a:rPr>
                <a:t>Build trust </a:t>
              </a:r>
              <a:endParaRPr b="1" i="0" sz="3210" u="none" cap="none" strike="noStrike">
                <a:solidFill>
                  <a:schemeClr val="dk1"/>
                </a:solidFill>
                <a:latin typeface="Calibri"/>
                <a:ea typeface="Calibri"/>
                <a:cs typeface="Calibri"/>
                <a:sym typeface="Calibri"/>
              </a:endParaRPr>
            </a:p>
          </p:txBody>
        </p:sp>
      </p:grpSp>
      <p:grpSp>
        <p:nvGrpSpPr>
          <p:cNvPr id="484" name="Google Shape;484;g3e386a3ef61_0_554"/>
          <p:cNvGrpSpPr/>
          <p:nvPr/>
        </p:nvGrpSpPr>
        <p:grpSpPr>
          <a:xfrm>
            <a:off x="2764649" y="6964053"/>
            <a:ext cx="4646874" cy="2506159"/>
            <a:chOff x="-28419" y="-151315"/>
            <a:chExt cx="2070615" cy="680596"/>
          </a:xfrm>
        </p:grpSpPr>
        <p:sp>
          <p:nvSpPr>
            <p:cNvPr id="485" name="Google Shape;485;g3e386a3ef61_0_554"/>
            <p:cNvSpPr/>
            <p:nvPr/>
          </p:nvSpPr>
          <p:spPr>
            <a:xfrm>
              <a:off x="-28419" y="-130071"/>
              <a:ext cx="2056136" cy="659352"/>
            </a:xfrm>
            <a:custGeom>
              <a:rect b="b" l="l" r="r" t="t"/>
              <a:pathLst>
                <a:path extrusionOk="0" h="322028" w="1886363">
                  <a:moveTo>
                    <a:pt x="0" y="0"/>
                  </a:moveTo>
                  <a:lnTo>
                    <a:pt x="1886363" y="0"/>
                  </a:lnTo>
                  <a:lnTo>
                    <a:pt x="1886363" y="322028"/>
                  </a:lnTo>
                  <a:lnTo>
                    <a:pt x="0" y="322028"/>
                  </a:lnTo>
                  <a:close/>
                </a:path>
              </a:pathLst>
            </a:custGeom>
            <a:solidFill>
              <a:srgbClr val="4CC9F0">
                <a:alpha val="49803"/>
              </a:srgbClr>
            </a:solidFill>
            <a:ln cap="sq" cmpd="sng" w="41200">
              <a:solidFill>
                <a:srgbClr val="5769D4">
                  <a:alpha val="49803"/>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6" name="Google Shape;486;g3e386a3ef61_0_554"/>
            <p:cNvSpPr txBox="1"/>
            <p:nvPr/>
          </p:nvSpPr>
          <p:spPr>
            <a:xfrm>
              <a:off x="-14004" y="-151315"/>
              <a:ext cx="2056200" cy="659400"/>
            </a:xfrm>
            <a:prstGeom prst="rect">
              <a:avLst/>
            </a:prstGeom>
            <a:noFill/>
            <a:ln>
              <a:noFill/>
            </a:ln>
          </p:spPr>
          <p:txBody>
            <a:bodyPr anchorCtr="0" anchor="ctr" bIns="54950" lIns="54950" spcFirstLastPara="1" rIns="54950" wrap="square" tIns="54950">
              <a:noAutofit/>
            </a:bodyPr>
            <a:lstStyle/>
            <a:p>
              <a:pPr indent="0" lvl="0" marL="0" marR="0" rtl="0" algn="ctr">
                <a:lnSpc>
                  <a:spcPct val="185166"/>
                </a:lnSpc>
                <a:spcBef>
                  <a:spcPts val="0"/>
                </a:spcBef>
                <a:spcAft>
                  <a:spcPts val="0"/>
                </a:spcAft>
                <a:buClr>
                  <a:srgbClr val="000000"/>
                </a:buClr>
                <a:buSzPts val="3209"/>
                <a:buFont typeface="Arial"/>
                <a:buNone/>
              </a:pPr>
              <a:r>
                <a:rPr b="1" i="0" lang="en-US" sz="3210" u="none" cap="none" strike="noStrike">
                  <a:solidFill>
                    <a:schemeClr val="dk1"/>
                  </a:solidFill>
                  <a:latin typeface="Calibri"/>
                  <a:ea typeface="Calibri"/>
                  <a:cs typeface="Calibri"/>
                  <a:sym typeface="Calibri"/>
                </a:rPr>
                <a:t>Adjust your voices tone and volume</a:t>
              </a:r>
              <a:endParaRPr b="1" i="0" sz="3210" u="none" cap="none" strike="noStrike">
                <a:solidFill>
                  <a:schemeClr val="dk1"/>
                </a:solidFill>
                <a:latin typeface="Calibri"/>
                <a:ea typeface="Calibri"/>
                <a:cs typeface="Calibri"/>
                <a:sym typeface="Calibri"/>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0" name="Shape 490"/>
        <p:cNvGrpSpPr/>
        <p:nvPr/>
      </p:nvGrpSpPr>
      <p:grpSpPr>
        <a:xfrm>
          <a:off x="0" y="0"/>
          <a:ext cx="0" cy="0"/>
          <a:chOff x="0" y="0"/>
          <a:chExt cx="0" cy="0"/>
        </a:xfrm>
      </p:grpSpPr>
      <p:sp>
        <p:nvSpPr>
          <p:cNvPr id="491" name="Google Shape;491;g3e386a3ef61_0_615"/>
          <p:cNvSpPr/>
          <p:nvPr/>
        </p:nvSpPr>
        <p:spPr>
          <a:xfrm>
            <a:off x="163919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2" name="Google Shape;492;g3e386a3ef61_0_615"/>
          <p:cNvSpPr txBox="1"/>
          <p:nvPr/>
        </p:nvSpPr>
        <p:spPr>
          <a:xfrm>
            <a:off x="666150" y="607700"/>
            <a:ext cx="15254700" cy="9162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5953"/>
              <a:buFont typeface="Arial"/>
              <a:buNone/>
            </a:pPr>
            <a:r>
              <a:rPr b="1" i="0" lang="en-US" sz="5953" u="none" cap="none" strike="noStrike">
                <a:solidFill>
                  <a:schemeClr val="dk1"/>
                </a:solidFill>
                <a:latin typeface="Arial"/>
                <a:ea typeface="Arial"/>
                <a:cs typeface="Arial"/>
                <a:sym typeface="Arial"/>
              </a:rPr>
              <a:t>Skills for Meaningful Youth Voice</a:t>
            </a:r>
            <a:endParaRPr b="1" i="0" sz="5953" u="none" cap="none" strike="noStrike">
              <a:solidFill>
                <a:srgbClr val="000000"/>
              </a:solidFill>
              <a:latin typeface="Arial"/>
              <a:ea typeface="Arial"/>
              <a:cs typeface="Arial"/>
              <a:sym typeface="Arial"/>
            </a:endParaRPr>
          </a:p>
        </p:txBody>
      </p:sp>
      <p:grpSp>
        <p:nvGrpSpPr>
          <p:cNvPr id="493" name="Google Shape;493;g3e386a3ef61_0_615"/>
          <p:cNvGrpSpPr/>
          <p:nvPr/>
        </p:nvGrpSpPr>
        <p:grpSpPr>
          <a:xfrm>
            <a:off x="638475" y="1732249"/>
            <a:ext cx="327365" cy="8349815"/>
            <a:chOff x="0" y="-47625"/>
            <a:chExt cx="80158" cy="2044569"/>
          </a:xfrm>
        </p:grpSpPr>
        <p:sp>
          <p:nvSpPr>
            <p:cNvPr id="494" name="Google Shape;494;g3e386a3ef61_0_615"/>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5" name="Google Shape;495;g3e386a3ef61_0_615"/>
            <p:cNvSpPr txBox="1"/>
            <p:nvPr/>
          </p:nvSpPr>
          <p:spPr>
            <a:xfrm>
              <a:off x="0" y="-47625"/>
              <a:ext cx="80100" cy="2044500"/>
            </a:xfrm>
            <a:prstGeom prst="rect">
              <a:avLst/>
            </a:prstGeom>
            <a:noFill/>
            <a:ln>
              <a:noFill/>
            </a:ln>
          </p:spPr>
          <p:txBody>
            <a:bodyPr anchorCtr="0" anchor="ctr" bIns="54625" lIns="54625" spcFirstLastPara="1" rIns="54625" wrap="square" tIns="54625">
              <a:noAutofit/>
            </a:bodyPr>
            <a:lstStyle/>
            <a:p>
              <a:pPr indent="0" lvl="0" marL="0" marR="0" rtl="0" algn="ctr">
                <a:lnSpc>
                  <a:spcPct val="185166"/>
                </a:lnSpc>
                <a:spcBef>
                  <a:spcPts val="0"/>
                </a:spcBef>
                <a:spcAft>
                  <a:spcPts val="0"/>
                </a:spcAft>
                <a:buClr>
                  <a:srgbClr val="000000"/>
                </a:buClr>
                <a:buSzPts val="1936"/>
                <a:buFont typeface="Arial"/>
                <a:buNone/>
              </a:pPr>
              <a:r>
                <a:t/>
              </a:r>
              <a:endParaRPr b="0" i="0" sz="1936" u="none" cap="none" strike="noStrike">
                <a:solidFill>
                  <a:schemeClr val="dk1"/>
                </a:solidFill>
                <a:latin typeface="Calibri"/>
                <a:ea typeface="Calibri"/>
                <a:cs typeface="Calibri"/>
                <a:sym typeface="Calibri"/>
              </a:endParaRPr>
            </a:p>
          </p:txBody>
        </p:sp>
      </p:grpSp>
      <p:grpSp>
        <p:nvGrpSpPr>
          <p:cNvPr id="496" name="Google Shape;496;g3e386a3ef61_0_615"/>
          <p:cNvGrpSpPr/>
          <p:nvPr/>
        </p:nvGrpSpPr>
        <p:grpSpPr>
          <a:xfrm>
            <a:off x="17415000" y="1732249"/>
            <a:ext cx="327365" cy="8349815"/>
            <a:chOff x="0" y="-47625"/>
            <a:chExt cx="80158" cy="2044569"/>
          </a:xfrm>
        </p:grpSpPr>
        <p:sp>
          <p:nvSpPr>
            <p:cNvPr id="497" name="Google Shape;497;g3e386a3ef61_0_615"/>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8" name="Google Shape;498;g3e386a3ef61_0_615"/>
            <p:cNvSpPr txBox="1"/>
            <p:nvPr/>
          </p:nvSpPr>
          <p:spPr>
            <a:xfrm>
              <a:off x="0" y="-47625"/>
              <a:ext cx="80100" cy="2044500"/>
            </a:xfrm>
            <a:prstGeom prst="rect">
              <a:avLst/>
            </a:prstGeom>
            <a:noFill/>
            <a:ln>
              <a:noFill/>
            </a:ln>
          </p:spPr>
          <p:txBody>
            <a:bodyPr anchorCtr="0" anchor="ctr" bIns="54625" lIns="54625" spcFirstLastPara="1" rIns="54625" wrap="square" tIns="54625">
              <a:noAutofit/>
            </a:bodyPr>
            <a:lstStyle/>
            <a:p>
              <a:pPr indent="0" lvl="0" marL="0" marR="0" rtl="0" algn="ctr">
                <a:lnSpc>
                  <a:spcPct val="185166"/>
                </a:lnSpc>
                <a:spcBef>
                  <a:spcPts val="0"/>
                </a:spcBef>
                <a:spcAft>
                  <a:spcPts val="0"/>
                </a:spcAft>
                <a:buClr>
                  <a:srgbClr val="000000"/>
                </a:buClr>
                <a:buSzPts val="1936"/>
                <a:buFont typeface="Arial"/>
                <a:buNone/>
              </a:pPr>
              <a:r>
                <a:t/>
              </a:r>
              <a:endParaRPr b="0" i="0" sz="1936" u="none" cap="none" strike="noStrike">
                <a:solidFill>
                  <a:schemeClr val="dk1"/>
                </a:solidFill>
                <a:latin typeface="Calibri"/>
                <a:ea typeface="Calibri"/>
                <a:cs typeface="Calibri"/>
                <a:sym typeface="Calibri"/>
              </a:endParaRPr>
            </a:p>
          </p:txBody>
        </p:sp>
      </p:grpSp>
      <p:sp>
        <p:nvSpPr>
          <p:cNvPr id="499" name="Google Shape;499;g3e386a3ef61_0_615"/>
          <p:cNvSpPr txBox="1"/>
          <p:nvPr/>
        </p:nvSpPr>
        <p:spPr>
          <a:xfrm>
            <a:off x="1811125" y="3916750"/>
            <a:ext cx="14356500" cy="5301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Benefits - </a:t>
            </a:r>
            <a:endParaRPr b="0"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Calibri"/>
              <a:ea typeface="Calibri"/>
              <a:cs typeface="Calibri"/>
              <a:sym typeface="Calibri"/>
            </a:endParaRPr>
          </a:p>
          <a:p>
            <a:pPr indent="-431800" lvl="0" marL="457200" marR="0" rtl="0" algn="l">
              <a:lnSpc>
                <a:spcPct val="100000"/>
              </a:lnSpc>
              <a:spcBef>
                <a:spcPts val="0"/>
              </a:spcBef>
              <a:spcAft>
                <a:spcPts val="0"/>
              </a:spcAft>
              <a:buClr>
                <a:schemeClr val="dk1"/>
              </a:buClr>
              <a:buSzPts val="3200"/>
              <a:buFont typeface="Calibri"/>
              <a:buChar char="-"/>
            </a:pPr>
            <a:r>
              <a:rPr b="0" i="0" lang="en-US" sz="3200" u="none" cap="none" strike="noStrike">
                <a:solidFill>
                  <a:schemeClr val="dk1"/>
                </a:solidFill>
                <a:latin typeface="Calibri"/>
                <a:ea typeface="Calibri"/>
                <a:cs typeface="Calibri"/>
                <a:sym typeface="Calibri"/>
              </a:rPr>
              <a:t>It gives the young person a sense of security</a:t>
            </a:r>
            <a:endParaRPr b="0"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Calibri"/>
              <a:ea typeface="Calibri"/>
              <a:cs typeface="Calibri"/>
              <a:sym typeface="Calibri"/>
            </a:endParaRPr>
          </a:p>
          <a:p>
            <a:pPr indent="-431800" lvl="0" marL="457200" marR="0" rtl="0" algn="l">
              <a:lnSpc>
                <a:spcPct val="100000"/>
              </a:lnSpc>
              <a:spcBef>
                <a:spcPts val="0"/>
              </a:spcBef>
              <a:spcAft>
                <a:spcPts val="0"/>
              </a:spcAft>
              <a:buClr>
                <a:schemeClr val="dk1"/>
              </a:buClr>
              <a:buSzPts val="3200"/>
              <a:buFont typeface="Calibri"/>
              <a:buChar char="-"/>
            </a:pPr>
            <a:r>
              <a:rPr b="0" i="0" lang="en-US" sz="3200" u="none" cap="none" strike="noStrike">
                <a:solidFill>
                  <a:schemeClr val="dk1"/>
                </a:solidFill>
                <a:latin typeface="Calibri"/>
                <a:ea typeface="Calibri"/>
                <a:cs typeface="Calibri"/>
                <a:sym typeface="Calibri"/>
              </a:rPr>
              <a:t>It promotes healthy and secure attachments</a:t>
            </a:r>
            <a:endParaRPr b="0"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Calibri"/>
              <a:ea typeface="Calibri"/>
              <a:cs typeface="Calibri"/>
              <a:sym typeface="Calibri"/>
            </a:endParaRPr>
          </a:p>
          <a:p>
            <a:pPr indent="-431800" lvl="0" marL="457200" marR="0" rtl="0" algn="l">
              <a:lnSpc>
                <a:spcPct val="100000"/>
              </a:lnSpc>
              <a:spcBef>
                <a:spcPts val="0"/>
              </a:spcBef>
              <a:spcAft>
                <a:spcPts val="0"/>
              </a:spcAft>
              <a:buClr>
                <a:schemeClr val="dk1"/>
              </a:buClr>
              <a:buSzPts val="3200"/>
              <a:buFont typeface="Calibri"/>
              <a:buChar char="-"/>
            </a:pPr>
            <a:r>
              <a:rPr b="0" i="0" lang="en-US" sz="3200" u="none" cap="none" strike="noStrike">
                <a:solidFill>
                  <a:schemeClr val="dk1"/>
                </a:solidFill>
                <a:latin typeface="Calibri"/>
                <a:ea typeface="Calibri"/>
                <a:cs typeface="Calibri"/>
                <a:sym typeface="Calibri"/>
              </a:rPr>
              <a:t>It improves young people’s mental health</a:t>
            </a:r>
            <a:endParaRPr b="0" i="0" sz="3200" u="none" cap="none" strike="noStrike">
              <a:solidFill>
                <a:schemeClr val="dk1"/>
              </a:solidFill>
              <a:latin typeface="Calibri"/>
              <a:ea typeface="Calibri"/>
              <a:cs typeface="Calibri"/>
              <a:sym typeface="Calibri"/>
            </a:endParaRPr>
          </a:p>
        </p:txBody>
      </p:sp>
      <p:grpSp>
        <p:nvGrpSpPr>
          <p:cNvPr id="500" name="Google Shape;500;g3e386a3ef61_0_615"/>
          <p:cNvGrpSpPr/>
          <p:nvPr/>
        </p:nvGrpSpPr>
        <p:grpSpPr>
          <a:xfrm>
            <a:off x="6036525" y="1879472"/>
            <a:ext cx="6214952" cy="1006533"/>
            <a:chOff x="-28419" y="-151315"/>
            <a:chExt cx="2070615" cy="680596"/>
          </a:xfrm>
        </p:grpSpPr>
        <p:sp>
          <p:nvSpPr>
            <p:cNvPr id="501" name="Google Shape;501;g3e386a3ef61_0_615"/>
            <p:cNvSpPr/>
            <p:nvPr/>
          </p:nvSpPr>
          <p:spPr>
            <a:xfrm>
              <a:off x="-28419" y="-130071"/>
              <a:ext cx="2056136" cy="659352"/>
            </a:xfrm>
            <a:custGeom>
              <a:rect b="b" l="l" r="r" t="t"/>
              <a:pathLst>
                <a:path extrusionOk="0" h="322028" w="1886363">
                  <a:moveTo>
                    <a:pt x="0" y="0"/>
                  </a:moveTo>
                  <a:lnTo>
                    <a:pt x="1886363" y="0"/>
                  </a:lnTo>
                  <a:lnTo>
                    <a:pt x="1886363" y="322028"/>
                  </a:lnTo>
                  <a:lnTo>
                    <a:pt x="0" y="322028"/>
                  </a:lnTo>
                  <a:close/>
                </a:path>
              </a:pathLst>
            </a:custGeom>
            <a:solidFill>
              <a:srgbClr val="4CC9F0">
                <a:alpha val="49803"/>
              </a:srgbClr>
            </a:solidFill>
            <a:ln cap="sq" cmpd="sng" w="41200">
              <a:solidFill>
                <a:srgbClr val="5769D4">
                  <a:alpha val="49803"/>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2" name="Google Shape;502;g3e386a3ef61_0_615"/>
            <p:cNvSpPr txBox="1"/>
            <p:nvPr/>
          </p:nvSpPr>
          <p:spPr>
            <a:xfrm>
              <a:off x="-14004" y="-151315"/>
              <a:ext cx="2056200" cy="659400"/>
            </a:xfrm>
            <a:prstGeom prst="rect">
              <a:avLst/>
            </a:prstGeom>
            <a:noFill/>
            <a:ln>
              <a:noFill/>
            </a:ln>
          </p:spPr>
          <p:txBody>
            <a:bodyPr anchorCtr="0" anchor="ctr" bIns="54950" lIns="54950" spcFirstLastPara="1" rIns="54950" wrap="square" tIns="54950">
              <a:noAutofit/>
            </a:bodyPr>
            <a:lstStyle/>
            <a:p>
              <a:pPr indent="0" lvl="0" marL="0" marR="0" rtl="0" algn="ctr">
                <a:lnSpc>
                  <a:spcPct val="185166"/>
                </a:lnSpc>
                <a:spcBef>
                  <a:spcPts val="0"/>
                </a:spcBef>
                <a:spcAft>
                  <a:spcPts val="0"/>
                </a:spcAft>
                <a:buClr>
                  <a:srgbClr val="000000"/>
                </a:buClr>
                <a:buSzPts val="3209"/>
                <a:buFont typeface="Arial"/>
                <a:buNone/>
              </a:pPr>
              <a:r>
                <a:rPr b="1" i="0" lang="en-US" sz="3210" u="none" cap="none" strike="noStrike">
                  <a:solidFill>
                    <a:schemeClr val="dk1"/>
                  </a:solidFill>
                  <a:latin typeface="Calibri"/>
                  <a:ea typeface="Calibri"/>
                  <a:cs typeface="Calibri"/>
                  <a:sym typeface="Calibri"/>
                </a:rPr>
                <a:t>Build trust </a:t>
              </a:r>
              <a:endParaRPr b="1" i="0" sz="3210" u="none" cap="none" strike="noStrike">
                <a:solidFill>
                  <a:schemeClr val="dk1"/>
                </a:solidFill>
                <a:latin typeface="Calibri"/>
                <a:ea typeface="Calibri"/>
                <a:cs typeface="Calibri"/>
                <a:sym typeface="Calibri"/>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id="507" name="Google Shape;507;g3e386a3ef61_0_637"/>
          <p:cNvSpPr/>
          <p:nvPr/>
        </p:nvSpPr>
        <p:spPr>
          <a:xfrm>
            <a:off x="163919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8" name="Google Shape;508;g3e386a3ef61_0_637"/>
          <p:cNvSpPr txBox="1"/>
          <p:nvPr/>
        </p:nvSpPr>
        <p:spPr>
          <a:xfrm>
            <a:off x="666150" y="607700"/>
            <a:ext cx="15254700" cy="9162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5953"/>
              <a:buFont typeface="Arial"/>
              <a:buNone/>
            </a:pPr>
            <a:r>
              <a:rPr b="1" i="0" lang="en-US" sz="5953" u="none" cap="none" strike="noStrike">
                <a:solidFill>
                  <a:schemeClr val="dk1"/>
                </a:solidFill>
                <a:latin typeface="Arial"/>
                <a:ea typeface="Arial"/>
                <a:cs typeface="Arial"/>
                <a:sym typeface="Arial"/>
              </a:rPr>
              <a:t>Skills for Meaningful Youth Voice</a:t>
            </a:r>
            <a:endParaRPr b="1" i="0" sz="5953" u="none" cap="none" strike="noStrike">
              <a:solidFill>
                <a:srgbClr val="000000"/>
              </a:solidFill>
              <a:latin typeface="Arial"/>
              <a:ea typeface="Arial"/>
              <a:cs typeface="Arial"/>
              <a:sym typeface="Arial"/>
            </a:endParaRPr>
          </a:p>
        </p:txBody>
      </p:sp>
      <p:grpSp>
        <p:nvGrpSpPr>
          <p:cNvPr id="509" name="Google Shape;509;g3e386a3ef61_0_637"/>
          <p:cNvGrpSpPr/>
          <p:nvPr/>
        </p:nvGrpSpPr>
        <p:grpSpPr>
          <a:xfrm>
            <a:off x="638475" y="1732249"/>
            <a:ext cx="327365" cy="8349815"/>
            <a:chOff x="0" y="-47625"/>
            <a:chExt cx="80158" cy="2044569"/>
          </a:xfrm>
        </p:grpSpPr>
        <p:sp>
          <p:nvSpPr>
            <p:cNvPr id="510" name="Google Shape;510;g3e386a3ef61_0_637"/>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1" name="Google Shape;511;g3e386a3ef61_0_637"/>
            <p:cNvSpPr txBox="1"/>
            <p:nvPr/>
          </p:nvSpPr>
          <p:spPr>
            <a:xfrm>
              <a:off x="0" y="-47625"/>
              <a:ext cx="80100" cy="2044500"/>
            </a:xfrm>
            <a:prstGeom prst="rect">
              <a:avLst/>
            </a:prstGeom>
            <a:noFill/>
            <a:ln>
              <a:noFill/>
            </a:ln>
          </p:spPr>
          <p:txBody>
            <a:bodyPr anchorCtr="0" anchor="ctr" bIns="54625" lIns="54625" spcFirstLastPara="1" rIns="54625" wrap="square" tIns="54625">
              <a:noAutofit/>
            </a:bodyPr>
            <a:lstStyle/>
            <a:p>
              <a:pPr indent="0" lvl="0" marL="0" marR="0" rtl="0" algn="ctr">
                <a:lnSpc>
                  <a:spcPct val="185166"/>
                </a:lnSpc>
                <a:spcBef>
                  <a:spcPts val="0"/>
                </a:spcBef>
                <a:spcAft>
                  <a:spcPts val="0"/>
                </a:spcAft>
                <a:buClr>
                  <a:srgbClr val="000000"/>
                </a:buClr>
                <a:buSzPts val="1936"/>
                <a:buFont typeface="Arial"/>
                <a:buNone/>
              </a:pPr>
              <a:r>
                <a:t/>
              </a:r>
              <a:endParaRPr b="0" i="0" sz="1936" u="none" cap="none" strike="noStrike">
                <a:solidFill>
                  <a:schemeClr val="dk1"/>
                </a:solidFill>
                <a:latin typeface="Calibri"/>
                <a:ea typeface="Calibri"/>
                <a:cs typeface="Calibri"/>
                <a:sym typeface="Calibri"/>
              </a:endParaRPr>
            </a:p>
          </p:txBody>
        </p:sp>
      </p:grpSp>
      <p:grpSp>
        <p:nvGrpSpPr>
          <p:cNvPr id="512" name="Google Shape;512;g3e386a3ef61_0_637"/>
          <p:cNvGrpSpPr/>
          <p:nvPr/>
        </p:nvGrpSpPr>
        <p:grpSpPr>
          <a:xfrm>
            <a:off x="17415000" y="1732249"/>
            <a:ext cx="327365" cy="8349815"/>
            <a:chOff x="0" y="-47625"/>
            <a:chExt cx="80158" cy="2044569"/>
          </a:xfrm>
        </p:grpSpPr>
        <p:sp>
          <p:nvSpPr>
            <p:cNvPr id="513" name="Google Shape;513;g3e386a3ef61_0_637"/>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4" name="Google Shape;514;g3e386a3ef61_0_637"/>
            <p:cNvSpPr txBox="1"/>
            <p:nvPr/>
          </p:nvSpPr>
          <p:spPr>
            <a:xfrm>
              <a:off x="0" y="-47625"/>
              <a:ext cx="80100" cy="2044500"/>
            </a:xfrm>
            <a:prstGeom prst="rect">
              <a:avLst/>
            </a:prstGeom>
            <a:noFill/>
            <a:ln>
              <a:noFill/>
            </a:ln>
          </p:spPr>
          <p:txBody>
            <a:bodyPr anchorCtr="0" anchor="ctr" bIns="54625" lIns="54625" spcFirstLastPara="1" rIns="54625" wrap="square" tIns="54625">
              <a:noAutofit/>
            </a:bodyPr>
            <a:lstStyle/>
            <a:p>
              <a:pPr indent="0" lvl="0" marL="0" marR="0" rtl="0" algn="ctr">
                <a:lnSpc>
                  <a:spcPct val="185166"/>
                </a:lnSpc>
                <a:spcBef>
                  <a:spcPts val="0"/>
                </a:spcBef>
                <a:spcAft>
                  <a:spcPts val="0"/>
                </a:spcAft>
                <a:buClr>
                  <a:srgbClr val="000000"/>
                </a:buClr>
                <a:buSzPts val="1936"/>
                <a:buFont typeface="Arial"/>
                <a:buNone/>
              </a:pPr>
              <a:r>
                <a:t/>
              </a:r>
              <a:endParaRPr b="0" i="0" sz="1936" u="none" cap="none" strike="noStrike">
                <a:solidFill>
                  <a:schemeClr val="dk1"/>
                </a:solidFill>
                <a:latin typeface="Calibri"/>
                <a:ea typeface="Calibri"/>
                <a:cs typeface="Calibri"/>
                <a:sym typeface="Calibri"/>
              </a:endParaRPr>
            </a:p>
          </p:txBody>
        </p:sp>
      </p:grpSp>
      <p:sp>
        <p:nvSpPr>
          <p:cNvPr id="515" name="Google Shape;515;g3e386a3ef61_0_637"/>
          <p:cNvSpPr txBox="1"/>
          <p:nvPr/>
        </p:nvSpPr>
        <p:spPr>
          <a:xfrm>
            <a:off x="1811125" y="3916750"/>
            <a:ext cx="14356500" cy="5301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Benefits - </a:t>
            </a:r>
            <a:endParaRPr b="0"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Calibri"/>
              <a:ea typeface="Calibri"/>
              <a:cs typeface="Calibri"/>
              <a:sym typeface="Calibri"/>
            </a:endParaRPr>
          </a:p>
          <a:p>
            <a:pPr indent="-431800" lvl="0" marL="457200" marR="0" rtl="0" algn="l">
              <a:lnSpc>
                <a:spcPct val="100000"/>
              </a:lnSpc>
              <a:spcBef>
                <a:spcPts val="0"/>
              </a:spcBef>
              <a:spcAft>
                <a:spcPts val="0"/>
              </a:spcAft>
              <a:buClr>
                <a:schemeClr val="dk1"/>
              </a:buClr>
              <a:buSzPts val="3200"/>
              <a:buFont typeface="Calibri"/>
              <a:buChar char="-"/>
            </a:pPr>
            <a:r>
              <a:rPr b="0" i="0" lang="en-US" sz="3200" u="none" cap="none" strike="noStrike">
                <a:solidFill>
                  <a:schemeClr val="dk1"/>
                </a:solidFill>
                <a:latin typeface="Calibri"/>
                <a:ea typeface="Calibri"/>
                <a:cs typeface="Calibri"/>
                <a:sym typeface="Calibri"/>
              </a:rPr>
              <a:t>Stronger and more trusting relationships</a:t>
            </a:r>
            <a:endParaRPr b="0"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Calibri"/>
              <a:ea typeface="Calibri"/>
              <a:cs typeface="Calibri"/>
              <a:sym typeface="Calibri"/>
            </a:endParaRPr>
          </a:p>
          <a:p>
            <a:pPr indent="-431800" lvl="0" marL="457200" marR="0" rtl="0" algn="l">
              <a:lnSpc>
                <a:spcPct val="100000"/>
              </a:lnSpc>
              <a:spcBef>
                <a:spcPts val="0"/>
              </a:spcBef>
              <a:spcAft>
                <a:spcPts val="0"/>
              </a:spcAft>
              <a:buClr>
                <a:schemeClr val="dk1"/>
              </a:buClr>
              <a:buSzPts val="3200"/>
              <a:buFont typeface="Calibri"/>
              <a:buChar char="-"/>
            </a:pPr>
            <a:r>
              <a:rPr b="0" i="0" lang="en-US" sz="3200" u="none" cap="none" strike="noStrike">
                <a:solidFill>
                  <a:schemeClr val="dk1"/>
                </a:solidFill>
                <a:latin typeface="Calibri"/>
                <a:ea typeface="Calibri"/>
                <a:cs typeface="Calibri"/>
                <a:sym typeface="Calibri"/>
              </a:rPr>
              <a:t>Better communication with young people</a:t>
            </a:r>
            <a:endParaRPr b="0"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Calibri"/>
              <a:ea typeface="Calibri"/>
              <a:cs typeface="Calibri"/>
              <a:sym typeface="Calibri"/>
            </a:endParaRPr>
          </a:p>
          <a:p>
            <a:pPr indent="-431800" lvl="0" marL="457200" marR="0" rtl="0" algn="l">
              <a:lnSpc>
                <a:spcPct val="100000"/>
              </a:lnSpc>
              <a:spcBef>
                <a:spcPts val="0"/>
              </a:spcBef>
              <a:spcAft>
                <a:spcPts val="0"/>
              </a:spcAft>
              <a:buClr>
                <a:schemeClr val="dk1"/>
              </a:buClr>
              <a:buSzPts val="3200"/>
              <a:buFont typeface="Calibri"/>
              <a:buChar char="-"/>
            </a:pPr>
            <a:r>
              <a:rPr b="0" i="0" lang="en-US" sz="3200" u="none" cap="none" strike="noStrike">
                <a:solidFill>
                  <a:schemeClr val="dk1"/>
                </a:solidFill>
                <a:latin typeface="Calibri"/>
                <a:ea typeface="Calibri"/>
                <a:cs typeface="Calibri"/>
                <a:sym typeface="Calibri"/>
              </a:rPr>
              <a:t>Improved and protected safeguarding</a:t>
            </a:r>
            <a:endParaRPr b="0"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Calibri"/>
              <a:ea typeface="Calibri"/>
              <a:cs typeface="Calibri"/>
              <a:sym typeface="Calibri"/>
            </a:endParaRPr>
          </a:p>
          <a:p>
            <a:pPr indent="-431800" lvl="0" marL="457200" marR="0" rtl="0" algn="l">
              <a:lnSpc>
                <a:spcPct val="100000"/>
              </a:lnSpc>
              <a:spcBef>
                <a:spcPts val="0"/>
              </a:spcBef>
              <a:spcAft>
                <a:spcPts val="0"/>
              </a:spcAft>
              <a:buClr>
                <a:schemeClr val="dk1"/>
              </a:buClr>
              <a:buSzPts val="3200"/>
              <a:buFont typeface="Calibri"/>
              <a:buChar char="-"/>
            </a:pPr>
            <a:r>
              <a:rPr b="0" i="0" lang="en-US" sz="3200" u="none" cap="none" strike="noStrike">
                <a:solidFill>
                  <a:schemeClr val="dk1"/>
                </a:solidFill>
                <a:latin typeface="Calibri"/>
                <a:ea typeface="Calibri"/>
                <a:cs typeface="Calibri"/>
                <a:sym typeface="Calibri"/>
              </a:rPr>
              <a:t>Encourages positive behaviour and decision making </a:t>
            </a:r>
            <a:endParaRPr b="0"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Calibri"/>
              <a:ea typeface="Calibri"/>
              <a:cs typeface="Calibri"/>
              <a:sym typeface="Calibri"/>
            </a:endParaRPr>
          </a:p>
          <a:p>
            <a:pPr indent="-431800" lvl="0" marL="457200" marR="0" rtl="0" algn="l">
              <a:lnSpc>
                <a:spcPct val="100000"/>
              </a:lnSpc>
              <a:spcBef>
                <a:spcPts val="0"/>
              </a:spcBef>
              <a:spcAft>
                <a:spcPts val="0"/>
              </a:spcAft>
              <a:buClr>
                <a:schemeClr val="dk1"/>
              </a:buClr>
              <a:buSzPts val="3200"/>
              <a:buFont typeface="Calibri"/>
              <a:buChar char="-"/>
            </a:pPr>
            <a:r>
              <a:rPr b="0" i="0" lang="en-US" sz="3200" u="none" cap="none" strike="noStrike">
                <a:solidFill>
                  <a:schemeClr val="dk1"/>
                </a:solidFill>
                <a:latin typeface="Calibri"/>
                <a:ea typeface="Calibri"/>
                <a:cs typeface="Calibri"/>
                <a:sym typeface="Calibri"/>
              </a:rPr>
              <a:t>Models healthy adult behaviour.</a:t>
            </a:r>
            <a:endParaRPr b="0" i="0" sz="3200" u="none" cap="none" strike="noStrike">
              <a:solidFill>
                <a:schemeClr val="dk1"/>
              </a:solidFill>
              <a:latin typeface="Calibri"/>
              <a:ea typeface="Calibri"/>
              <a:cs typeface="Calibri"/>
              <a:sym typeface="Calibri"/>
            </a:endParaRPr>
          </a:p>
        </p:txBody>
      </p:sp>
      <p:grpSp>
        <p:nvGrpSpPr>
          <p:cNvPr id="516" name="Google Shape;516;g3e386a3ef61_0_637"/>
          <p:cNvGrpSpPr/>
          <p:nvPr/>
        </p:nvGrpSpPr>
        <p:grpSpPr>
          <a:xfrm>
            <a:off x="6036525" y="1879472"/>
            <a:ext cx="6214952" cy="1006533"/>
            <a:chOff x="-28419" y="-151315"/>
            <a:chExt cx="2070615" cy="680596"/>
          </a:xfrm>
        </p:grpSpPr>
        <p:sp>
          <p:nvSpPr>
            <p:cNvPr id="517" name="Google Shape;517;g3e386a3ef61_0_637"/>
            <p:cNvSpPr/>
            <p:nvPr/>
          </p:nvSpPr>
          <p:spPr>
            <a:xfrm>
              <a:off x="-28419" y="-130071"/>
              <a:ext cx="2056136" cy="659352"/>
            </a:xfrm>
            <a:custGeom>
              <a:rect b="b" l="l" r="r" t="t"/>
              <a:pathLst>
                <a:path extrusionOk="0" h="322028" w="1886363">
                  <a:moveTo>
                    <a:pt x="0" y="0"/>
                  </a:moveTo>
                  <a:lnTo>
                    <a:pt x="1886363" y="0"/>
                  </a:lnTo>
                  <a:lnTo>
                    <a:pt x="1886363" y="322028"/>
                  </a:lnTo>
                  <a:lnTo>
                    <a:pt x="0" y="322028"/>
                  </a:lnTo>
                  <a:close/>
                </a:path>
              </a:pathLst>
            </a:custGeom>
            <a:solidFill>
              <a:srgbClr val="4CC9F0">
                <a:alpha val="49803"/>
              </a:srgbClr>
            </a:solidFill>
            <a:ln cap="sq" cmpd="sng" w="41200">
              <a:solidFill>
                <a:srgbClr val="5769D4">
                  <a:alpha val="49803"/>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8" name="Google Shape;518;g3e386a3ef61_0_637"/>
            <p:cNvSpPr txBox="1"/>
            <p:nvPr/>
          </p:nvSpPr>
          <p:spPr>
            <a:xfrm>
              <a:off x="-14004" y="-151315"/>
              <a:ext cx="2056200" cy="659400"/>
            </a:xfrm>
            <a:prstGeom prst="rect">
              <a:avLst/>
            </a:prstGeom>
            <a:noFill/>
            <a:ln>
              <a:noFill/>
            </a:ln>
          </p:spPr>
          <p:txBody>
            <a:bodyPr anchorCtr="0" anchor="ctr" bIns="54950" lIns="54950" spcFirstLastPara="1" rIns="54950" wrap="square" tIns="54950">
              <a:noAutofit/>
            </a:bodyPr>
            <a:lstStyle/>
            <a:p>
              <a:pPr indent="0" lvl="0" marL="0" marR="0" rtl="0" algn="ctr">
                <a:lnSpc>
                  <a:spcPct val="185166"/>
                </a:lnSpc>
                <a:spcBef>
                  <a:spcPts val="0"/>
                </a:spcBef>
                <a:spcAft>
                  <a:spcPts val="0"/>
                </a:spcAft>
                <a:buClr>
                  <a:srgbClr val="000000"/>
                </a:buClr>
                <a:buSzPts val="3209"/>
                <a:buFont typeface="Arial"/>
                <a:buNone/>
              </a:pPr>
              <a:r>
                <a:rPr b="1" i="0" lang="en-US" sz="3210" u="none" cap="none" strike="noStrike">
                  <a:solidFill>
                    <a:schemeClr val="dk1"/>
                  </a:solidFill>
                  <a:latin typeface="Calibri"/>
                  <a:ea typeface="Calibri"/>
                  <a:cs typeface="Calibri"/>
                  <a:sym typeface="Calibri"/>
                </a:rPr>
                <a:t>Be open and honest</a:t>
              </a:r>
              <a:endParaRPr b="1" i="0" sz="3210" u="none" cap="none" strike="noStrike">
                <a:solidFill>
                  <a:schemeClr val="dk1"/>
                </a:solidFill>
                <a:latin typeface="Calibri"/>
                <a:ea typeface="Calibri"/>
                <a:cs typeface="Calibri"/>
                <a:sym typeface="Calibri"/>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2" name="Shape 522"/>
        <p:cNvGrpSpPr/>
        <p:nvPr/>
      </p:nvGrpSpPr>
      <p:grpSpPr>
        <a:xfrm>
          <a:off x="0" y="0"/>
          <a:ext cx="0" cy="0"/>
          <a:chOff x="0" y="0"/>
          <a:chExt cx="0" cy="0"/>
        </a:xfrm>
      </p:grpSpPr>
      <p:sp>
        <p:nvSpPr>
          <p:cNvPr id="523" name="Google Shape;523;g3e386a3ef61_0_652"/>
          <p:cNvSpPr/>
          <p:nvPr/>
        </p:nvSpPr>
        <p:spPr>
          <a:xfrm>
            <a:off x="163919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4" name="Google Shape;524;g3e386a3ef61_0_652"/>
          <p:cNvSpPr txBox="1"/>
          <p:nvPr/>
        </p:nvSpPr>
        <p:spPr>
          <a:xfrm>
            <a:off x="666150" y="607700"/>
            <a:ext cx="15254700" cy="9162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5953"/>
              <a:buFont typeface="Arial"/>
              <a:buNone/>
            </a:pPr>
            <a:r>
              <a:rPr b="1" i="0" lang="en-US" sz="5953" u="none" cap="none" strike="noStrike">
                <a:solidFill>
                  <a:schemeClr val="dk1"/>
                </a:solidFill>
                <a:latin typeface="Arial"/>
                <a:ea typeface="Arial"/>
                <a:cs typeface="Arial"/>
                <a:sym typeface="Arial"/>
              </a:rPr>
              <a:t>Skills for Meaningful Youth Voice</a:t>
            </a:r>
            <a:endParaRPr b="1" i="0" sz="5953" u="none" cap="none" strike="noStrike">
              <a:solidFill>
                <a:srgbClr val="000000"/>
              </a:solidFill>
              <a:latin typeface="Arial"/>
              <a:ea typeface="Arial"/>
              <a:cs typeface="Arial"/>
              <a:sym typeface="Arial"/>
            </a:endParaRPr>
          </a:p>
        </p:txBody>
      </p:sp>
      <p:grpSp>
        <p:nvGrpSpPr>
          <p:cNvPr id="525" name="Google Shape;525;g3e386a3ef61_0_652"/>
          <p:cNvGrpSpPr/>
          <p:nvPr/>
        </p:nvGrpSpPr>
        <p:grpSpPr>
          <a:xfrm>
            <a:off x="638475" y="1732249"/>
            <a:ext cx="327365" cy="8349815"/>
            <a:chOff x="0" y="-47625"/>
            <a:chExt cx="80158" cy="2044569"/>
          </a:xfrm>
        </p:grpSpPr>
        <p:sp>
          <p:nvSpPr>
            <p:cNvPr id="526" name="Google Shape;526;g3e386a3ef61_0_652"/>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7" name="Google Shape;527;g3e386a3ef61_0_652"/>
            <p:cNvSpPr txBox="1"/>
            <p:nvPr/>
          </p:nvSpPr>
          <p:spPr>
            <a:xfrm>
              <a:off x="0" y="-47625"/>
              <a:ext cx="80100" cy="2044500"/>
            </a:xfrm>
            <a:prstGeom prst="rect">
              <a:avLst/>
            </a:prstGeom>
            <a:noFill/>
            <a:ln>
              <a:noFill/>
            </a:ln>
          </p:spPr>
          <p:txBody>
            <a:bodyPr anchorCtr="0" anchor="ctr" bIns="54625" lIns="54625" spcFirstLastPara="1" rIns="54625" wrap="square" tIns="54625">
              <a:noAutofit/>
            </a:bodyPr>
            <a:lstStyle/>
            <a:p>
              <a:pPr indent="0" lvl="0" marL="0" marR="0" rtl="0" algn="ctr">
                <a:lnSpc>
                  <a:spcPct val="185166"/>
                </a:lnSpc>
                <a:spcBef>
                  <a:spcPts val="0"/>
                </a:spcBef>
                <a:spcAft>
                  <a:spcPts val="0"/>
                </a:spcAft>
                <a:buClr>
                  <a:srgbClr val="000000"/>
                </a:buClr>
                <a:buSzPts val="1936"/>
                <a:buFont typeface="Arial"/>
                <a:buNone/>
              </a:pPr>
              <a:r>
                <a:t/>
              </a:r>
              <a:endParaRPr b="0" i="0" sz="1936" u="none" cap="none" strike="noStrike">
                <a:solidFill>
                  <a:schemeClr val="dk1"/>
                </a:solidFill>
                <a:latin typeface="Calibri"/>
                <a:ea typeface="Calibri"/>
                <a:cs typeface="Calibri"/>
                <a:sym typeface="Calibri"/>
              </a:endParaRPr>
            </a:p>
          </p:txBody>
        </p:sp>
      </p:grpSp>
      <p:grpSp>
        <p:nvGrpSpPr>
          <p:cNvPr id="528" name="Google Shape;528;g3e386a3ef61_0_652"/>
          <p:cNvGrpSpPr/>
          <p:nvPr/>
        </p:nvGrpSpPr>
        <p:grpSpPr>
          <a:xfrm>
            <a:off x="17415000" y="1732249"/>
            <a:ext cx="327365" cy="8349815"/>
            <a:chOff x="0" y="-47625"/>
            <a:chExt cx="80158" cy="2044569"/>
          </a:xfrm>
        </p:grpSpPr>
        <p:sp>
          <p:nvSpPr>
            <p:cNvPr id="529" name="Google Shape;529;g3e386a3ef61_0_652"/>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0" name="Google Shape;530;g3e386a3ef61_0_652"/>
            <p:cNvSpPr txBox="1"/>
            <p:nvPr/>
          </p:nvSpPr>
          <p:spPr>
            <a:xfrm>
              <a:off x="0" y="-47625"/>
              <a:ext cx="80100" cy="2044500"/>
            </a:xfrm>
            <a:prstGeom prst="rect">
              <a:avLst/>
            </a:prstGeom>
            <a:noFill/>
            <a:ln>
              <a:noFill/>
            </a:ln>
          </p:spPr>
          <p:txBody>
            <a:bodyPr anchorCtr="0" anchor="ctr" bIns="54625" lIns="54625" spcFirstLastPara="1" rIns="54625" wrap="square" tIns="54625">
              <a:noAutofit/>
            </a:bodyPr>
            <a:lstStyle/>
            <a:p>
              <a:pPr indent="0" lvl="0" marL="0" marR="0" rtl="0" algn="ctr">
                <a:lnSpc>
                  <a:spcPct val="185166"/>
                </a:lnSpc>
                <a:spcBef>
                  <a:spcPts val="0"/>
                </a:spcBef>
                <a:spcAft>
                  <a:spcPts val="0"/>
                </a:spcAft>
                <a:buClr>
                  <a:srgbClr val="000000"/>
                </a:buClr>
                <a:buSzPts val="1936"/>
                <a:buFont typeface="Arial"/>
                <a:buNone/>
              </a:pPr>
              <a:r>
                <a:t/>
              </a:r>
              <a:endParaRPr b="0" i="0" sz="1936" u="none" cap="none" strike="noStrike">
                <a:solidFill>
                  <a:schemeClr val="dk1"/>
                </a:solidFill>
                <a:latin typeface="Calibri"/>
                <a:ea typeface="Calibri"/>
                <a:cs typeface="Calibri"/>
                <a:sym typeface="Calibri"/>
              </a:endParaRPr>
            </a:p>
          </p:txBody>
        </p:sp>
      </p:grpSp>
      <p:sp>
        <p:nvSpPr>
          <p:cNvPr id="531" name="Google Shape;531;g3e386a3ef61_0_652"/>
          <p:cNvSpPr txBox="1"/>
          <p:nvPr/>
        </p:nvSpPr>
        <p:spPr>
          <a:xfrm>
            <a:off x="1811125" y="3533925"/>
            <a:ext cx="14356500" cy="5301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Benefits - </a:t>
            </a:r>
            <a:endParaRPr b="0"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Calibri"/>
              <a:ea typeface="Calibri"/>
              <a:cs typeface="Calibri"/>
              <a:sym typeface="Calibri"/>
            </a:endParaRPr>
          </a:p>
          <a:p>
            <a:pPr indent="-431800" lvl="0" marL="457200" marR="0" rtl="0" algn="l">
              <a:lnSpc>
                <a:spcPct val="100000"/>
              </a:lnSpc>
              <a:spcBef>
                <a:spcPts val="0"/>
              </a:spcBef>
              <a:spcAft>
                <a:spcPts val="0"/>
              </a:spcAft>
              <a:buClr>
                <a:schemeClr val="dk1"/>
              </a:buClr>
              <a:buSzPts val="3200"/>
              <a:buFont typeface="Calibri"/>
              <a:buChar char="-"/>
            </a:pPr>
            <a:r>
              <a:rPr b="0" i="0" lang="en-US" sz="3200" u="none" cap="none" strike="noStrike">
                <a:solidFill>
                  <a:schemeClr val="dk1"/>
                </a:solidFill>
                <a:latin typeface="Calibri"/>
                <a:ea typeface="Calibri"/>
                <a:cs typeface="Calibri"/>
                <a:sym typeface="Calibri"/>
              </a:rPr>
              <a:t>Builds trusting, positive relationships</a:t>
            </a:r>
            <a:endParaRPr b="0"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Calibri"/>
              <a:ea typeface="Calibri"/>
              <a:cs typeface="Calibri"/>
              <a:sym typeface="Calibri"/>
            </a:endParaRPr>
          </a:p>
          <a:p>
            <a:pPr indent="-431800" lvl="0" marL="457200" marR="0" rtl="0" algn="l">
              <a:lnSpc>
                <a:spcPct val="100000"/>
              </a:lnSpc>
              <a:spcBef>
                <a:spcPts val="0"/>
              </a:spcBef>
              <a:spcAft>
                <a:spcPts val="0"/>
              </a:spcAft>
              <a:buClr>
                <a:schemeClr val="dk1"/>
              </a:buClr>
              <a:buSzPts val="3200"/>
              <a:buFont typeface="Calibri"/>
              <a:buChar char="-"/>
            </a:pPr>
            <a:r>
              <a:rPr b="0" i="0" lang="en-US" sz="3200" u="none" cap="none" strike="noStrike">
                <a:solidFill>
                  <a:schemeClr val="dk1"/>
                </a:solidFill>
                <a:latin typeface="Calibri"/>
                <a:ea typeface="Calibri"/>
                <a:cs typeface="Calibri"/>
                <a:sym typeface="Calibri"/>
              </a:rPr>
              <a:t>Reduces conflict and aggression through de-escalation</a:t>
            </a:r>
            <a:endParaRPr b="0"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Calibri"/>
              <a:ea typeface="Calibri"/>
              <a:cs typeface="Calibri"/>
              <a:sym typeface="Calibri"/>
            </a:endParaRPr>
          </a:p>
          <a:p>
            <a:pPr indent="-431800" lvl="0" marL="457200" marR="0" rtl="0" algn="l">
              <a:lnSpc>
                <a:spcPct val="100000"/>
              </a:lnSpc>
              <a:spcBef>
                <a:spcPts val="0"/>
              </a:spcBef>
              <a:spcAft>
                <a:spcPts val="0"/>
              </a:spcAft>
              <a:buClr>
                <a:schemeClr val="dk1"/>
              </a:buClr>
              <a:buSzPts val="3200"/>
              <a:buFont typeface="Calibri"/>
              <a:buChar char="-"/>
            </a:pPr>
            <a:r>
              <a:rPr b="0" i="0" lang="en-US" sz="3200" u="none" cap="none" strike="noStrike">
                <a:solidFill>
                  <a:schemeClr val="dk1"/>
                </a:solidFill>
                <a:latin typeface="Calibri"/>
                <a:ea typeface="Calibri"/>
                <a:cs typeface="Calibri"/>
                <a:sym typeface="Calibri"/>
              </a:rPr>
              <a:t>Encourages young people to communicate openly</a:t>
            </a:r>
            <a:endParaRPr b="0"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Calibri"/>
              <a:ea typeface="Calibri"/>
              <a:cs typeface="Calibri"/>
              <a:sym typeface="Calibri"/>
            </a:endParaRPr>
          </a:p>
          <a:p>
            <a:pPr indent="-431800" lvl="0" marL="457200" marR="0" rtl="0" algn="l">
              <a:lnSpc>
                <a:spcPct val="100000"/>
              </a:lnSpc>
              <a:spcBef>
                <a:spcPts val="0"/>
              </a:spcBef>
              <a:spcAft>
                <a:spcPts val="0"/>
              </a:spcAft>
              <a:buClr>
                <a:schemeClr val="dk1"/>
              </a:buClr>
              <a:buSzPts val="3200"/>
              <a:buFont typeface="Calibri"/>
              <a:buChar char="-"/>
            </a:pPr>
            <a:r>
              <a:rPr b="0" i="0" lang="en-US" sz="3200" u="none" cap="none" strike="noStrike">
                <a:solidFill>
                  <a:schemeClr val="dk1"/>
                </a:solidFill>
                <a:latin typeface="Calibri"/>
                <a:ea typeface="Calibri"/>
                <a:cs typeface="Calibri"/>
                <a:sym typeface="Calibri"/>
              </a:rPr>
              <a:t>Supports emotional regulation</a:t>
            </a:r>
            <a:endParaRPr b="0"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Calibri"/>
              <a:ea typeface="Calibri"/>
              <a:cs typeface="Calibri"/>
              <a:sym typeface="Calibri"/>
            </a:endParaRPr>
          </a:p>
          <a:p>
            <a:pPr indent="-431800" lvl="0" marL="457200" marR="0" rtl="0" algn="l">
              <a:lnSpc>
                <a:spcPct val="100000"/>
              </a:lnSpc>
              <a:spcBef>
                <a:spcPts val="0"/>
              </a:spcBef>
              <a:spcAft>
                <a:spcPts val="0"/>
              </a:spcAft>
              <a:buClr>
                <a:schemeClr val="dk1"/>
              </a:buClr>
              <a:buSzPts val="3200"/>
              <a:buFont typeface="Calibri"/>
              <a:buChar char="-"/>
            </a:pPr>
            <a:r>
              <a:rPr b="0" i="0" lang="en-US" sz="3200" u="none" cap="none" strike="noStrike">
                <a:solidFill>
                  <a:schemeClr val="dk1"/>
                </a:solidFill>
                <a:latin typeface="Calibri"/>
                <a:ea typeface="Calibri"/>
                <a:cs typeface="Calibri"/>
                <a:sym typeface="Calibri"/>
              </a:rPr>
              <a:t>Creates a safe environment</a:t>
            </a:r>
            <a:endParaRPr b="0"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Calibri"/>
              <a:ea typeface="Calibri"/>
              <a:cs typeface="Calibri"/>
              <a:sym typeface="Calibri"/>
            </a:endParaRPr>
          </a:p>
          <a:p>
            <a:pPr indent="-431800" lvl="0" marL="457200" marR="0" rtl="0" algn="l">
              <a:lnSpc>
                <a:spcPct val="100000"/>
              </a:lnSpc>
              <a:spcBef>
                <a:spcPts val="0"/>
              </a:spcBef>
              <a:spcAft>
                <a:spcPts val="0"/>
              </a:spcAft>
              <a:buClr>
                <a:schemeClr val="dk1"/>
              </a:buClr>
              <a:buSzPts val="3200"/>
              <a:buFont typeface="Calibri"/>
              <a:buChar char="-"/>
            </a:pPr>
            <a:r>
              <a:rPr b="0" i="0" lang="en-US" sz="3200" u="none" cap="none" strike="noStrike">
                <a:solidFill>
                  <a:schemeClr val="dk1"/>
                </a:solidFill>
                <a:latin typeface="Calibri"/>
                <a:ea typeface="Calibri"/>
                <a:cs typeface="Calibri"/>
                <a:sym typeface="Calibri"/>
              </a:rPr>
              <a:t>Models healthy communication skills</a:t>
            </a:r>
            <a:endParaRPr b="0" i="0" sz="3200" u="none" cap="none" strike="noStrike">
              <a:solidFill>
                <a:schemeClr val="dk1"/>
              </a:solidFill>
              <a:latin typeface="Calibri"/>
              <a:ea typeface="Calibri"/>
              <a:cs typeface="Calibri"/>
              <a:sym typeface="Calibri"/>
            </a:endParaRPr>
          </a:p>
        </p:txBody>
      </p:sp>
      <p:grpSp>
        <p:nvGrpSpPr>
          <p:cNvPr id="532" name="Google Shape;532;g3e386a3ef61_0_652"/>
          <p:cNvGrpSpPr/>
          <p:nvPr/>
        </p:nvGrpSpPr>
        <p:grpSpPr>
          <a:xfrm>
            <a:off x="6036525" y="1879472"/>
            <a:ext cx="6214952" cy="1006533"/>
            <a:chOff x="-28419" y="-151315"/>
            <a:chExt cx="2070615" cy="680596"/>
          </a:xfrm>
        </p:grpSpPr>
        <p:sp>
          <p:nvSpPr>
            <p:cNvPr id="533" name="Google Shape;533;g3e386a3ef61_0_652"/>
            <p:cNvSpPr/>
            <p:nvPr/>
          </p:nvSpPr>
          <p:spPr>
            <a:xfrm>
              <a:off x="-28419" y="-130071"/>
              <a:ext cx="2056136" cy="659352"/>
            </a:xfrm>
            <a:custGeom>
              <a:rect b="b" l="l" r="r" t="t"/>
              <a:pathLst>
                <a:path extrusionOk="0" h="322028" w="1886363">
                  <a:moveTo>
                    <a:pt x="0" y="0"/>
                  </a:moveTo>
                  <a:lnTo>
                    <a:pt x="1886363" y="0"/>
                  </a:lnTo>
                  <a:lnTo>
                    <a:pt x="1886363" y="322028"/>
                  </a:lnTo>
                  <a:lnTo>
                    <a:pt x="0" y="322028"/>
                  </a:lnTo>
                  <a:close/>
                </a:path>
              </a:pathLst>
            </a:custGeom>
            <a:solidFill>
              <a:srgbClr val="4CC9F0">
                <a:alpha val="49803"/>
              </a:srgbClr>
            </a:solidFill>
            <a:ln cap="sq" cmpd="sng" w="41200">
              <a:solidFill>
                <a:srgbClr val="5769D4">
                  <a:alpha val="49803"/>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4" name="Google Shape;534;g3e386a3ef61_0_652"/>
            <p:cNvSpPr txBox="1"/>
            <p:nvPr/>
          </p:nvSpPr>
          <p:spPr>
            <a:xfrm>
              <a:off x="-14004" y="-151315"/>
              <a:ext cx="2056200" cy="659400"/>
            </a:xfrm>
            <a:prstGeom prst="rect">
              <a:avLst/>
            </a:prstGeom>
            <a:noFill/>
            <a:ln>
              <a:noFill/>
            </a:ln>
          </p:spPr>
          <p:txBody>
            <a:bodyPr anchorCtr="0" anchor="ctr" bIns="54950" lIns="54950" spcFirstLastPara="1" rIns="54950" wrap="square" tIns="54950">
              <a:noAutofit/>
            </a:bodyPr>
            <a:lstStyle/>
            <a:p>
              <a:pPr indent="0" lvl="0" marL="0" marR="0" rtl="0" algn="ctr">
                <a:lnSpc>
                  <a:spcPct val="185166"/>
                </a:lnSpc>
                <a:spcBef>
                  <a:spcPts val="0"/>
                </a:spcBef>
                <a:spcAft>
                  <a:spcPts val="0"/>
                </a:spcAft>
                <a:buClr>
                  <a:srgbClr val="000000"/>
                </a:buClr>
                <a:buSzPts val="3209"/>
                <a:buFont typeface="Arial"/>
                <a:buNone/>
              </a:pPr>
              <a:r>
                <a:rPr b="1" i="0" lang="en-US" sz="3210" u="none" cap="none" strike="noStrike">
                  <a:solidFill>
                    <a:schemeClr val="dk1"/>
                  </a:solidFill>
                  <a:latin typeface="Calibri"/>
                  <a:ea typeface="Calibri"/>
                  <a:cs typeface="Calibri"/>
                  <a:sym typeface="Calibri"/>
                </a:rPr>
                <a:t>Adjust your tone and volume</a:t>
              </a:r>
              <a:endParaRPr b="1" i="0" sz="3210" u="none" cap="none" strike="noStrike">
                <a:solidFill>
                  <a:schemeClr val="dk1"/>
                </a:solidFill>
                <a:latin typeface="Calibri"/>
                <a:ea typeface="Calibri"/>
                <a:cs typeface="Calibri"/>
                <a:sym typeface="Calibri"/>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8" name="Shape 538"/>
        <p:cNvGrpSpPr/>
        <p:nvPr/>
      </p:nvGrpSpPr>
      <p:grpSpPr>
        <a:xfrm>
          <a:off x="0" y="0"/>
          <a:ext cx="0" cy="0"/>
          <a:chOff x="0" y="0"/>
          <a:chExt cx="0" cy="0"/>
        </a:xfrm>
      </p:grpSpPr>
      <p:sp>
        <p:nvSpPr>
          <p:cNvPr id="539" name="Google Shape;539;g3e386a3ef61_0_667"/>
          <p:cNvSpPr/>
          <p:nvPr/>
        </p:nvSpPr>
        <p:spPr>
          <a:xfrm>
            <a:off x="163919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0" name="Google Shape;540;g3e386a3ef61_0_667"/>
          <p:cNvSpPr txBox="1"/>
          <p:nvPr/>
        </p:nvSpPr>
        <p:spPr>
          <a:xfrm>
            <a:off x="666150" y="607700"/>
            <a:ext cx="15254700" cy="9162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5953"/>
              <a:buFont typeface="Arial"/>
              <a:buNone/>
            </a:pPr>
            <a:r>
              <a:rPr b="1" i="0" lang="en-US" sz="5953" u="none" cap="none" strike="noStrike">
                <a:solidFill>
                  <a:schemeClr val="dk1"/>
                </a:solidFill>
                <a:latin typeface="Arial"/>
                <a:ea typeface="Arial"/>
                <a:cs typeface="Arial"/>
                <a:sym typeface="Arial"/>
              </a:rPr>
              <a:t>Skills for Meaningful Youth Voice</a:t>
            </a:r>
            <a:endParaRPr b="1" i="0" sz="5953" u="none" cap="none" strike="noStrike">
              <a:solidFill>
                <a:srgbClr val="000000"/>
              </a:solidFill>
              <a:latin typeface="Arial"/>
              <a:ea typeface="Arial"/>
              <a:cs typeface="Arial"/>
              <a:sym typeface="Arial"/>
            </a:endParaRPr>
          </a:p>
        </p:txBody>
      </p:sp>
      <p:grpSp>
        <p:nvGrpSpPr>
          <p:cNvPr id="541" name="Google Shape;541;g3e386a3ef61_0_667"/>
          <p:cNvGrpSpPr/>
          <p:nvPr/>
        </p:nvGrpSpPr>
        <p:grpSpPr>
          <a:xfrm>
            <a:off x="638475" y="1732249"/>
            <a:ext cx="327365" cy="8349815"/>
            <a:chOff x="0" y="-47625"/>
            <a:chExt cx="80158" cy="2044569"/>
          </a:xfrm>
        </p:grpSpPr>
        <p:sp>
          <p:nvSpPr>
            <p:cNvPr id="542" name="Google Shape;542;g3e386a3ef61_0_667"/>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3" name="Google Shape;543;g3e386a3ef61_0_667"/>
            <p:cNvSpPr txBox="1"/>
            <p:nvPr/>
          </p:nvSpPr>
          <p:spPr>
            <a:xfrm>
              <a:off x="0" y="-47625"/>
              <a:ext cx="80100" cy="2044500"/>
            </a:xfrm>
            <a:prstGeom prst="rect">
              <a:avLst/>
            </a:prstGeom>
            <a:noFill/>
            <a:ln>
              <a:noFill/>
            </a:ln>
          </p:spPr>
          <p:txBody>
            <a:bodyPr anchorCtr="0" anchor="ctr" bIns="54625" lIns="54625" spcFirstLastPara="1" rIns="54625" wrap="square" tIns="54625">
              <a:noAutofit/>
            </a:bodyPr>
            <a:lstStyle/>
            <a:p>
              <a:pPr indent="0" lvl="0" marL="0" marR="0" rtl="0" algn="ctr">
                <a:lnSpc>
                  <a:spcPct val="185166"/>
                </a:lnSpc>
                <a:spcBef>
                  <a:spcPts val="0"/>
                </a:spcBef>
                <a:spcAft>
                  <a:spcPts val="0"/>
                </a:spcAft>
                <a:buClr>
                  <a:srgbClr val="000000"/>
                </a:buClr>
                <a:buSzPts val="1936"/>
                <a:buFont typeface="Arial"/>
                <a:buNone/>
              </a:pPr>
              <a:r>
                <a:t/>
              </a:r>
              <a:endParaRPr b="0" i="0" sz="1936" u="none" cap="none" strike="noStrike">
                <a:solidFill>
                  <a:schemeClr val="dk1"/>
                </a:solidFill>
                <a:latin typeface="Calibri"/>
                <a:ea typeface="Calibri"/>
                <a:cs typeface="Calibri"/>
                <a:sym typeface="Calibri"/>
              </a:endParaRPr>
            </a:p>
          </p:txBody>
        </p:sp>
      </p:grpSp>
      <p:grpSp>
        <p:nvGrpSpPr>
          <p:cNvPr id="544" name="Google Shape;544;g3e386a3ef61_0_667"/>
          <p:cNvGrpSpPr/>
          <p:nvPr/>
        </p:nvGrpSpPr>
        <p:grpSpPr>
          <a:xfrm>
            <a:off x="17415000" y="1732249"/>
            <a:ext cx="327365" cy="8349815"/>
            <a:chOff x="0" y="-47625"/>
            <a:chExt cx="80158" cy="2044569"/>
          </a:xfrm>
        </p:grpSpPr>
        <p:sp>
          <p:nvSpPr>
            <p:cNvPr id="545" name="Google Shape;545;g3e386a3ef61_0_667"/>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6" name="Google Shape;546;g3e386a3ef61_0_667"/>
            <p:cNvSpPr txBox="1"/>
            <p:nvPr/>
          </p:nvSpPr>
          <p:spPr>
            <a:xfrm>
              <a:off x="0" y="-47625"/>
              <a:ext cx="80100" cy="2044500"/>
            </a:xfrm>
            <a:prstGeom prst="rect">
              <a:avLst/>
            </a:prstGeom>
            <a:noFill/>
            <a:ln>
              <a:noFill/>
            </a:ln>
          </p:spPr>
          <p:txBody>
            <a:bodyPr anchorCtr="0" anchor="ctr" bIns="54625" lIns="54625" spcFirstLastPara="1" rIns="54625" wrap="square" tIns="54625">
              <a:noAutofit/>
            </a:bodyPr>
            <a:lstStyle/>
            <a:p>
              <a:pPr indent="0" lvl="0" marL="0" marR="0" rtl="0" algn="ctr">
                <a:lnSpc>
                  <a:spcPct val="185166"/>
                </a:lnSpc>
                <a:spcBef>
                  <a:spcPts val="0"/>
                </a:spcBef>
                <a:spcAft>
                  <a:spcPts val="0"/>
                </a:spcAft>
                <a:buClr>
                  <a:srgbClr val="000000"/>
                </a:buClr>
                <a:buSzPts val="1936"/>
                <a:buFont typeface="Arial"/>
                <a:buNone/>
              </a:pPr>
              <a:r>
                <a:t/>
              </a:r>
              <a:endParaRPr b="0" i="0" sz="1936" u="none" cap="none" strike="noStrike">
                <a:solidFill>
                  <a:schemeClr val="dk1"/>
                </a:solidFill>
                <a:latin typeface="Calibri"/>
                <a:ea typeface="Calibri"/>
                <a:cs typeface="Calibri"/>
                <a:sym typeface="Calibri"/>
              </a:endParaRPr>
            </a:p>
          </p:txBody>
        </p:sp>
      </p:grpSp>
      <p:sp>
        <p:nvSpPr>
          <p:cNvPr id="547" name="Google Shape;547;g3e386a3ef61_0_667"/>
          <p:cNvSpPr txBox="1"/>
          <p:nvPr/>
        </p:nvSpPr>
        <p:spPr>
          <a:xfrm>
            <a:off x="1811125" y="3533925"/>
            <a:ext cx="14356500" cy="5301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Benefits - </a:t>
            </a:r>
            <a:endParaRPr b="0"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Calibri"/>
              <a:ea typeface="Calibri"/>
              <a:cs typeface="Calibri"/>
              <a:sym typeface="Calibri"/>
            </a:endParaRPr>
          </a:p>
          <a:p>
            <a:pPr indent="-431800" lvl="0" marL="457200" marR="0" rtl="0" algn="l">
              <a:lnSpc>
                <a:spcPct val="100000"/>
              </a:lnSpc>
              <a:spcBef>
                <a:spcPts val="0"/>
              </a:spcBef>
              <a:spcAft>
                <a:spcPts val="0"/>
              </a:spcAft>
              <a:buClr>
                <a:schemeClr val="dk1"/>
              </a:buClr>
              <a:buSzPts val="3200"/>
              <a:buFont typeface="Calibri"/>
              <a:buChar char="-"/>
            </a:pPr>
            <a:r>
              <a:rPr b="0" i="0" lang="en-US" sz="3200" u="none" cap="none" strike="noStrike">
                <a:solidFill>
                  <a:schemeClr val="dk1"/>
                </a:solidFill>
                <a:latin typeface="Calibri"/>
                <a:ea typeface="Calibri"/>
                <a:cs typeface="Calibri"/>
                <a:sym typeface="Calibri"/>
              </a:rPr>
              <a:t>Builds trust</a:t>
            </a:r>
            <a:endParaRPr b="0"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Calibri"/>
              <a:ea typeface="Calibri"/>
              <a:cs typeface="Calibri"/>
              <a:sym typeface="Calibri"/>
            </a:endParaRPr>
          </a:p>
          <a:p>
            <a:pPr indent="-431800" lvl="0" marL="457200" marR="0" rtl="0" algn="l">
              <a:lnSpc>
                <a:spcPct val="100000"/>
              </a:lnSpc>
              <a:spcBef>
                <a:spcPts val="0"/>
              </a:spcBef>
              <a:spcAft>
                <a:spcPts val="0"/>
              </a:spcAft>
              <a:buClr>
                <a:schemeClr val="dk1"/>
              </a:buClr>
              <a:buSzPts val="3200"/>
              <a:buFont typeface="Calibri"/>
              <a:buChar char="-"/>
            </a:pPr>
            <a:r>
              <a:rPr b="0" i="0" lang="en-US" sz="3200" u="none" cap="none" strike="noStrike">
                <a:solidFill>
                  <a:schemeClr val="dk1"/>
                </a:solidFill>
                <a:latin typeface="Calibri"/>
                <a:ea typeface="Calibri"/>
                <a:cs typeface="Calibri"/>
                <a:sym typeface="Calibri"/>
              </a:rPr>
              <a:t>Encourages engagement and participation</a:t>
            </a:r>
            <a:endParaRPr b="0"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Calibri"/>
              <a:ea typeface="Calibri"/>
              <a:cs typeface="Calibri"/>
              <a:sym typeface="Calibri"/>
            </a:endParaRPr>
          </a:p>
          <a:p>
            <a:pPr indent="-431800" lvl="0" marL="457200" marR="0" rtl="0" algn="l">
              <a:lnSpc>
                <a:spcPct val="100000"/>
              </a:lnSpc>
              <a:spcBef>
                <a:spcPts val="0"/>
              </a:spcBef>
              <a:spcAft>
                <a:spcPts val="0"/>
              </a:spcAft>
              <a:buClr>
                <a:schemeClr val="dk1"/>
              </a:buClr>
              <a:buSzPts val="3200"/>
              <a:buFont typeface="Calibri"/>
              <a:buChar char="-"/>
            </a:pPr>
            <a:r>
              <a:rPr b="0" i="0" lang="en-US" sz="3200" u="none" cap="none" strike="noStrike">
                <a:solidFill>
                  <a:schemeClr val="dk1"/>
                </a:solidFill>
                <a:latin typeface="Calibri"/>
                <a:ea typeface="Calibri"/>
                <a:cs typeface="Calibri"/>
                <a:sym typeface="Calibri"/>
              </a:rPr>
              <a:t>Creates a safe space</a:t>
            </a:r>
            <a:endParaRPr b="0"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Calibri"/>
              <a:ea typeface="Calibri"/>
              <a:cs typeface="Calibri"/>
              <a:sym typeface="Calibri"/>
            </a:endParaRPr>
          </a:p>
          <a:p>
            <a:pPr indent="-431800" lvl="0" marL="457200" marR="0" rtl="0" algn="l">
              <a:lnSpc>
                <a:spcPct val="100000"/>
              </a:lnSpc>
              <a:spcBef>
                <a:spcPts val="0"/>
              </a:spcBef>
              <a:spcAft>
                <a:spcPts val="0"/>
              </a:spcAft>
              <a:buClr>
                <a:schemeClr val="dk1"/>
              </a:buClr>
              <a:buSzPts val="3200"/>
              <a:buFont typeface="Calibri"/>
              <a:buChar char="-"/>
            </a:pPr>
            <a:r>
              <a:rPr b="0" i="0" lang="en-US" sz="3200" u="none" cap="none" strike="noStrike">
                <a:solidFill>
                  <a:schemeClr val="dk1"/>
                </a:solidFill>
                <a:latin typeface="Calibri"/>
                <a:ea typeface="Calibri"/>
                <a:cs typeface="Calibri"/>
                <a:sym typeface="Calibri"/>
              </a:rPr>
              <a:t>Young people can explore their identity</a:t>
            </a:r>
            <a:endParaRPr b="0"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Calibri"/>
              <a:ea typeface="Calibri"/>
              <a:cs typeface="Calibri"/>
              <a:sym typeface="Calibri"/>
            </a:endParaRPr>
          </a:p>
          <a:p>
            <a:pPr indent="-431800" lvl="0" marL="457200" marR="0" rtl="0" algn="l">
              <a:lnSpc>
                <a:spcPct val="100000"/>
              </a:lnSpc>
              <a:spcBef>
                <a:spcPts val="0"/>
              </a:spcBef>
              <a:spcAft>
                <a:spcPts val="0"/>
              </a:spcAft>
              <a:buClr>
                <a:schemeClr val="dk1"/>
              </a:buClr>
              <a:buSzPts val="3200"/>
              <a:buFont typeface="Calibri"/>
              <a:buChar char="-"/>
            </a:pPr>
            <a:r>
              <a:rPr b="0" i="0" lang="en-US" sz="3200" u="none" cap="none" strike="noStrike">
                <a:solidFill>
                  <a:schemeClr val="dk1"/>
                </a:solidFill>
                <a:latin typeface="Calibri"/>
                <a:ea typeface="Calibri"/>
                <a:cs typeface="Calibri"/>
                <a:sym typeface="Calibri"/>
              </a:rPr>
              <a:t>Allows them to develop key life skills</a:t>
            </a:r>
            <a:endParaRPr b="0"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Calibri"/>
              <a:ea typeface="Calibri"/>
              <a:cs typeface="Calibri"/>
              <a:sym typeface="Calibri"/>
            </a:endParaRPr>
          </a:p>
          <a:p>
            <a:pPr indent="-431800" lvl="0" marL="457200" marR="0" rtl="0" algn="l">
              <a:lnSpc>
                <a:spcPct val="100000"/>
              </a:lnSpc>
              <a:spcBef>
                <a:spcPts val="0"/>
              </a:spcBef>
              <a:spcAft>
                <a:spcPts val="0"/>
              </a:spcAft>
              <a:buClr>
                <a:schemeClr val="dk1"/>
              </a:buClr>
              <a:buSzPts val="3200"/>
              <a:buFont typeface="Calibri"/>
              <a:buChar char="-"/>
            </a:pPr>
            <a:r>
              <a:rPr b="0" i="0" lang="en-US" sz="3200" u="none" cap="none" strike="noStrike">
                <a:solidFill>
                  <a:schemeClr val="dk1"/>
                </a:solidFill>
                <a:latin typeface="Calibri"/>
                <a:ea typeface="Calibri"/>
                <a:cs typeface="Calibri"/>
                <a:sym typeface="Calibri"/>
              </a:rPr>
              <a:t>Promotes equality and inclusion</a:t>
            </a:r>
            <a:endParaRPr b="0" i="0" sz="3200" u="none" cap="none" strike="noStrike">
              <a:solidFill>
                <a:schemeClr val="dk1"/>
              </a:solidFill>
              <a:latin typeface="Calibri"/>
              <a:ea typeface="Calibri"/>
              <a:cs typeface="Calibri"/>
              <a:sym typeface="Calibri"/>
            </a:endParaRPr>
          </a:p>
        </p:txBody>
      </p:sp>
      <p:grpSp>
        <p:nvGrpSpPr>
          <p:cNvPr id="548" name="Google Shape;548;g3e386a3ef61_0_667"/>
          <p:cNvGrpSpPr/>
          <p:nvPr/>
        </p:nvGrpSpPr>
        <p:grpSpPr>
          <a:xfrm>
            <a:off x="6036525" y="1879472"/>
            <a:ext cx="6214952" cy="1006533"/>
            <a:chOff x="-28419" y="-151315"/>
            <a:chExt cx="2070615" cy="680596"/>
          </a:xfrm>
        </p:grpSpPr>
        <p:sp>
          <p:nvSpPr>
            <p:cNvPr id="549" name="Google Shape;549;g3e386a3ef61_0_667"/>
            <p:cNvSpPr/>
            <p:nvPr/>
          </p:nvSpPr>
          <p:spPr>
            <a:xfrm>
              <a:off x="-28419" y="-130071"/>
              <a:ext cx="2056136" cy="659352"/>
            </a:xfrm>
            <a:custGeom>
              <a:rect b="b" l="l" r="r" t="t"/>
              <a:pathLst>
                <a:path extrusionOk="0" h="322028" w="1886363">
                  <a:moveTo>
                    <a:pt x="0" y="0"/>
                  </a:moveTo>
                  <a:lnTo>
                    <a:pt x="1886363" y="0"/>
                  </a:lnTo>
                  <a:lnTo>
                    <a:pt x="1886363" y="322028"/>
                  </a:lnTo>
                  <a:lnTo>
                    <a:pt x="0" y="322028"/>
                  </a:lnTo>
                  <a:close/>
                </a:path>
              </a:pathLst>
            </a:custGeom>
            <a:solidFill>
              <a:srgbClr val="4CC9F0">
                <a:alpha val="49803"/>
              </a:srgbClr>
            </a:solidFill>
            <a:ln cap="sq" cmpd="sng" w="41200">
              <a:solidFill>
                <a:srgbClr val="5769D4">
                  <a:alpha val="49803"/>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0" name="Google Shape;550;g3e386a3ef61_0_667"/>
            <p:cNvSpPr txBox="1"/>
            <p:nvPr/>
          </p:nvSpPr>
          <p:spPr>
            <a:xfrm>
              <a:off x="-14004" y="-151315"/>
              <a:ext cx="2056200" cy="659400"/>
            </a:xfrm>
            <a:prstGeom prst="rect">
              <a:avLst/>
            </a:prstGeom>
            <a:noFill/>
            <a:ln>
              <a:noFill/>
            </a:ln>
          </p:spPr>
          <p:txBody>
            <a:bodyPr anchorCtr="0" anchor="ctr" bIns="54950" lIns="54950" spcFirstLastPara="1" rIns="54950" wrap="square" tIns="54950">
              <a:noAutofit/>
            </a:bodyPr>
            <a:lstStyle/>
            <a:p>
              <a:pPr indent="0" lvl="0" marL="0" marR="0" rtl="0" algn="ctr">
                <a:lnSpc>
                  <a:spcPct val="185166"/>
                </a:lnSpc>
                <a:spcBef>
                  <a:spcPts val="0"/>
                </a:spcBef>
                <a:spcAft>
                  <a:spcPts val="0"/>
                </a:spcAft>
                <a:buClr>
                  <a:srgbClr val="000000"/>
                </a:buClr>
                <a:buSzPts val="3209"/>
                <a:buFont typeface="Arial"/>
                <a:buNone/>
              </a:pPr>
              <a:r>
                <a:rPr b="1" i="0" lang="en-US" sz="3210" u="none" cap="none" strike="noStrike">
                  <a:solidFill>
                    <a:schemeClr val="dk1"/>
                  </a:solidFill>
                  <a:latin typeface="Calibri"/>
                  <a:ea typeface="Calibri"/>
                  <a:cs typeface="Calibri"/>
                  <a:sym typeface="Calibri"/>
                </a:rPr>
                <a:t>Show respect</a:t>
              </a:r>
              <a:endParaRPr b="1" i="0" sz="3210" u="none" cap="none" strike="noStrike">
                <a:solidFill>
                  <a:schemeClr val="dk1"/>
                </a:solidFill>
                <a:latin typeface="Calibri"/>
                <a:ea typeface="Calibri"/>
                <a:cs typeface="Calibri"/>
                <a:sym typeface="Calibri"/>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4" name="Shape 554"/>
        <p:cNvGrpSpPr/>
        <p:nvPr/>
      </p:nvGrpSpPr>
      <p:grpSpPr>
        <a:xfrm>
          <a:off x="0" y="0"/>
          <a:ext cx="0" cy="0"/>
          <a:chOff x="0" y="0"/>
          <a:chExt cx="0" cy="0"/>
        </a:xfrm>
      </p:grpSpPr>
      <p:sp>
        <p:nvSpPr>
          <p:cNvPr id="555" name="Google Shape;555;g3e386a3ef61_0_682"/>
          <p:cNvSpPr/>
          <p:nvPr/>
        </p:nvSpPr>
        <p:spPr>
          <a:xfrm>
            <a:off x="163919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56" name="Google Shape;556;g3e386a3ef61_0_682"/>
          <p:cNvGrpSpPr/>
          <p:nvPr/>
        </p:nvGrpSpPr>
        <p:grpSpPr>
          <a:xfrm>
            <a:off x="790650" y="1876573"/>
            <a:ext cx="7162472" cy="8205860"/>
            <a:chOff x="0" y="-47625"/>
            <a:chExt cx="1886400" cy="2161200"/>
          </a:xfrm>
        </p:grpSpPr>
        <p:sp>
          <p:nvSpPr>
            <p:cNvPr id="557" name="Google Shape;557;g3e386a3ef61_0_682"/>
            <p:cNvSpPr/>
            <p:nvPr/>
          </p:nvSpPr>
          <p:spPr>
            <a:xfrm>
              <a:off x="0" y="0"/>
              <a:ext cx="1886363" cy="2113502"/>
            </a:xfrm>
            <a:custGeom>
              <a:rect b="b" l="l" r="r" t="t"/>
              <a:pathLst>
                <a:path extrusionOk="0" h="2113502" w="1886363">
                  <a:moveTo>
                    <a:pt x="0" y="0"/>
                  </a:moveTo>
                  <a:lnTo>
                    <a:pt x="1886363" y="0"/>
                  </a:lnTo>
                  <a:lnTo>
                    <a:pt x="1886363" y="2113502"/>
                  </a:lnTo>
                  <a:lnTo>
                    <a:pt x="0" y="2113502"/>
                  </a:lnTo>
                  <a:close/>
                </a:path>
              </a:pathLst>
            </a:custGeom>
            <a:solidFill>
              <a:srgbClr val="FFFFFF">
                <a:alpha val="50980"/>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8" name="Google Shape;558;g3e386a3ef61_0_682"/>
            <p:cNvSpPr txBox="1"/>
            <p:nvPr/>
          </p:nvSpPr>
          <p:spPr>
            <a:xfrm>
              <a:off x="0" y="-47625"/>
              <a:ext cx="1886400" cy="2161200"/>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559" name="Google Shape;559;g3e386a3ef61_0_682"/>
          <p:cNvSpPr txBox="1"/>
          <p:nvPr/>
        </p:nvSpPr>
        <p:spPr>
          <a:xfrm>
            <a:off x="790650" y="463000"/>
            <a:ext cx="15671400" cy="9162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5953"/>
              <a:buFont typeface="Arial"/>
              <a:buNone/>
            </a:pPr>
            <a:r>
              <a:rPr b="1" i="0" lang="en-US" sz="5953" u="none" cap="none" strike="noStrike">
                <a:solidFill>
                  <a:srgbClr val="000000"/>
                </a:solidFill>
                <a:latin typeface="Arial"/>
                <a:ea typeface="Arial"/>
                <a:cs typeface="Arial"/>
                <a:sym typeface="Arial"/>
              </a:rPr>
              <a:t>How to show respect</a:t>
            </a:r>
            <a:endParaRPr b="0" i="0" sz="1400" u="none" cap="none" strike="noStrike">
              <a:solidFill>
                <a:srgbClr val="000000"/>
              </a:solidFill>
              <a:latin typeface="Arial"/>
              <a:ea typeface="Arial"/>
              <a:cs typeface="Arial"/>
              <a:sym typeface="Arial"/>
            </a:endParaRPr>
          </a:p>
        </p:txBody>
      </p:sp>
      <p:grpSp>
        <p:nvGrpSpPr>
          <p:cNvPr id="560" name="Google Shape;560;g3e386a3ef61_0_682"/>
          <p:cNvGrpSpPr/>
          <p:nvPr/>
        </p:nvGrpSpPr>
        <p:grpSpPr>
          <a:xfrm>
            <a:off x="638475" y="1732249"/>
            <a:ext cx="327365" cy="8349815"/>
            <a:chOff x="0" y="-47625"/>
            <a:chExt cx="80158" cy="2044569"/>
          </a:xfrm>
        </p:grpSpPr>
        <p:sp>
          <p:nvSpPr>
            <p:cNvPr id="561" name="Google Shape;561;g3e386a3ef61_0_682"/>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2" name="Google Shape;562;g3e386a3ef61_0_682"/>
            <p:cNvSpPr txBox="1"/>
            <p:nvPr/>
          </p:nvSpPr>
          <p:spPr>
            <a:xfrm>
              <a:off x="0" y="-47625"/>
              <a:ext cx="80100" cy="2044500"/>
            </a:xfrm>
            <a:prstGeom prst="rect">
              <a:avLst/>
            </a:prstGeom>
            <a:noFill/>
            <a:ln>
              <a:noFill/>
            </a:ln>
          </p:spPr>
          <p:txBody>
            <a:bodyPr anchorCtr="0" anchor="ctr" bIns="54625" lIns="54625" spcFirstLastPara="1" rIns="54625" wrap="square" tIns="54625">
              <a:noAutofit/>
            </a:bodyPr>
            <a:lstStyle/>
            <a:p>
              <a:pPr indent="0" lvl="0" marL="0" marR="0" rtl="0" algn="ctr">
                <a:lnSpc>
                  <a:spcPct val="185166"/>
                </a:lnSpc>
                <a:spcBef>
                  <a:spcPts val="0"/>
                </a:spcBef>
                <a:spcAft>
                  <a:spcPts val="0"/>
                </a:spcAft>
                <a:buClr>
                  <a:srgbClr val="000000"/>
                </a:buClr>
                <a:buSzPts val="1936"/>
                <a:buFont typeface="Arial"/>
                <a:buNone/>
              </a:pPr>
              <a:r>
                <a:t/>
              </a:r>
              <a:endParaRPr b="0" i="0" sz="1936" u="none" cap="none" strike="noStrike">
                <a:solidFill>
                  <a:schemeClr val="dk1"/>
                </a:solidFill>
                <a:latin typeface="Calibri"/>
                <a:ea typeface="Calibri"/>
                <a:cs typeface="Calibri"/>
                <a:sym typeface="Calibri"/>
              </a:endParaRPr>
            </a:p>
          </p:txBody>
        </p:sp>
      </p:grpSp>
      <p:sp>
        <p:nvSpPr>
          <p:cNvPr id="563" name="Google Shape;563;g3e386a3ef61_0_682"/>
          <p:cNvSpPr/>
          <p:nvPr/>
        </p:nvSpPr>
        <p:spPr>
          <a:xfrm>
            <a:off x="1407213" y="1876563"/>
            <a:ext cx="970835" cy="1260383"/>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chemeClr val="dk2"/>
                </a:solidFill>
                <a:latin typeface="Arial"/>
              </a:rPr>
              <a:t>S</a:t>
            </a:r>
          </a:p>
        </p:txBody>
      </p:sp>
      <p:sp>
        <p:nvSpPr>
          <p:cNvPr id="564" name="Google Shape;564;g3e386a3ef61_0_682"/>
          <p:cNvSpPr/>
          <p:nvPr/>
        </p:nvSpPr>
        <p:spPr>
          <a:xfrm>
            <a:off x="1275188" y="3388913"/>
            <a:ext cx="1234894" cy="1292895"/>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rgbClr val="559FE4">
                    <a:alpha val="51764"/>
                  </a:srgbClr>
                </a:solidFill>
                <a:latin typeface="Arial"/>
              </a:rPr>
              <a:t>O</a:t>
            </a:r>
          </a:p>
        </p:txBody>
      </p:sp>
      <p:sp>
        <p:nvSpPr>
          <p:cNvPr id="565" name="Google Shape;565;g3e386a3ef61_0_682"/>
          <p:cNvSpPr/>
          <p:nvPr/>
        </p:nvSpPr>
        <p:spPr>
          <a:xfrm>
            <a:off x="1476224" y="4897275"/>
            <a:ext cx="832824" cy="1219500"/>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rgbClr val="5769D4">
                    <a:alpha val="50980"/>
                  </a:srgbClr>
                </a:solidFill>
                <a:latin typeface="Arial"/>
              </a:rPr>
              <a:t>L</a:t>
            </a:r>
          </a:p>
        </p:txBody>
      </p:sp>
      <p:sp>
        <p:nvSpPr>
          <p:cNvPr id="566" name="Google Shape;566;g3e386a3ef61_0_682"/>
          <p:cNvSpPr/>
          <p:nvPr/>
        </p:nvSpPr>
        <p:spPr>
          <a:xfrm>
            <a:off x="1437880" y="6496450"/>
            <a:ext cx="909519" cy="1219506"/>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rgbClr val="5769D4"/>
                </a:solidFill>
                <a:latin typeface="Arial"/>
              </a:rPr>
              <a:t>E</a:t>
            </a:r>
          </a:p>
        </p:txBody>
      </p:sp>
      <p:sp>
        <p:nvSpPr>
          <p:cNvPr id="567" name="Google Shape;567;g3e386a3ef61_0_682"/>
          <p:cNvSpPr/>
          <p:nvPr/>
        </p:nvSpPr>
        <p:spPr>
          <a:xfrm>
            <a:off x="1406637" y="8129450"/>
            <a:ext cx="1038601" cy="1178507"/>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rgbClr val="55828B">
                    <a:alpha val="50980"/>
                  </a:srgbClr>
                </a:solidFill>
                <a:latin typeface="Arial"/>
              </a:rPr>
              <a:t>R</a:t>
            </a:r>
          </a:p>
        </p:txBody>
      </p:sp>
      <p:sp>
        <p:nvSpPr>
          <p:cNvPr id="568" name="Google Shape;568;g3e386a3ef61_0_682"/>
          <p:cNvSpPr txBox="1"/>
          <p:nvPr/>
        </p:nvSpPr>
        <p:spPr>
          <a:xfrm>
            <a:off x="2886025" y="2184125"/>
            <a:ext cx="14017800" cy="677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Squarely face the person</a:t>
            </a:r>
            <a:endParaRPr b="0" i="0" sz="2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600"/>
              <a:buFont typeface="Arial"/>
              <a:buNone/>
            </a:pPr>
            <a:r>
              <a:rPr b="0" i="1" lang="en-US" sz="2600" u="none" cap="none" strike="noStrike">
                <a:solidFill>
                  <a:schemeClr val="dk1"/>
                </a:solidFill>
                <a:latin typeface="Calibri"/>
                <a:ea typeface="Calibri"/>
                <a:cs typeface="Calibri"/>
                <a:sym typeface="Calibri"/>
              </a:rPr>
              <a:t>Shows you are giving them your full attention and that what they are saying matters.</a:t>
            </a:r>
            <a:endParaRPr b="0" i="1" sz="2600" u="none" cap="none" strike="noStrike">
              <a:solidFill>
                <a:schemeClr val="dk1"/>
              </a:solidFill>
              <a:latin typeface="Calibri"/>
              <a:ea typeface="Calibri"/>
              <a:cs typeface="Calibri"/>
              <a:sym typeface="Calibri"/>
            </a:endParaRPr>
          </a:p>
        </p:txBody>
      </p:sp>
      <p:sp>
        <p:nvSpPr>
          <p:cNvPr id="569" name="Google Shape;569;g3e386a3ef61_0_682"/>
          <p:cNvSpPr txBox="1"/>
          <p:nvPr/>
        </p:nvSpPr>
        <p:spPr>
          <a:xfrm>
            <a:off x="2886025" y="3583175"/>
            <a:ext cx="13664400" cy="574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Open posture</a:t>
            </a:r>
            <a:endParaRPr b="0" i="0" sz="2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600"/>
              <a:buFont typeface="Arial"/>
              <a:buNone/>
            </a:pPr>
            <a:r>
              <a:rPr b="0" i="1" lang="en-US" sz="2600" u="none" cap="none" strike="noStrike">
                <a:solidFill>
                  <a:schemeClr val="dk1"/>
                </a:solidFill>
                <a:latin typeface="Calibri"/>
                <a:ea typeface="Calibri"/>
                <a:cs typeface="Calibri"/>
                <a:sym typeface="Calibri"/>
              </a:rPr>
              <a:t>Signals that you are approachable and not judging them.</a:t>
            </a:r>
            <a:endParaRPr b="0" i="1" sz="2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sp>
        <p:nvSpPr>
          <p:cNvPr id="570" name="Google Shape;570;g3e386a3ef61_0_682"/>
          <p:cNvSpPr txBox="1"/>
          <p:nvPr/>
        </p:nvSpPr>
        <p:spPr>
          <a:xfrm>
            <a:off x="2886025" y="5137425"/>
            <a:ext cx="13561500" cy="659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Lean slightly forward</a:t>
            </a:r>
            <a:endParaRPr b="0" i="0" sz="2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600"/>
              <a:buFont typeface="Arial"/>
              <a:buNone/>
            </a:pPr>
            <a:r>
              <a:rPr b="0" i="1" lang="en-US" sz="2600" u="none" cap="none" strike="noStrike">
                <a:solidFill>
                  <a:schemeClr val="dk1"/>
                </a:solidFill>
                <a:latin typeface="Calibri"/>
                <a:ea typeface="Calibri"/>
                <a:cs typeface="Calibri"/>
                <a:sym typeface="Calibri"/>
              </a:rPr>
              <a:t>Shows interest and encourages them to share their thoughts.</a:t>
            </a:r>
            <a:endParaRPr b="0" i="1" sz="2600" u="none" cap="none" strike="noStrike">
              <a:solidFill>
                <a:schemeClr val="dk1"/>
              </a:solidFill>
              <a:latin typeface="Calibri"/>
              <a:ea typeface="Calibri"/>
              <a:cs typeface="Calibri"/>
              <a:sym typeface="Calibri"/>
            </a:endParaRPr>
          </a:p>
        </p:txBody>
      </p:sp>
      <p:sp>
        <p:nvSpPr>
          <p:cNvPr id="571" name="Google Shape;571;g3e386a3ef61_0_682"/>
          <p:cNvSpPr txBox="1"/>
          <p:nvPr/>
        </p:nvSpPr>
        <p:spPr>
          <a:xfrm>
            <a:off x="2981725" y="6819100"/>
            <a:ext cx="13473000" cy="574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Eye contact</a:t>
            </a:r>
            <a:endParaRPr b="0" i="0" sz="2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600"/>
              <a:buFont typeface="Arial"/>
              <a:buNone/>
            </a:pPr>
            <a:r>
              <a:rPr b="0" i="1" lang="en-US" sz="2600" u="none" cap="none" strike="noStrike">
                <a:solidFill>
                  <a:schemeClr val="dk1"/>
                </a:solidFill>
                <a:latin typeface="Calibri"/>
                <a:ea typeface="Calibri"/>
                <a:cs typeface="Calibri"/>
                <a:sym typeface="Calibri"/>
              </a:rPr>
              <a:t>Helps them feel seen, valued and listened to.</a:t>
            </a:r>
            <a:endParaRPr b="0" i="1" sz="2600" u="none" cap="none" strike="noStrike">
              <a:solidFill>
                <a:schemeClr val="dk1"/>
              </a:solidFill>
              <a:latin typeface="Calibri"/>
              <a:ea typeface="Calibri"/>
              <a:cs typeface="Calibri"/>
              <a:sym typeface="Calibri"/>
            </a:endParaRPr>
          </a:p>
        </p:txBody>
      </p:sp>
      <p:sp>
        <p:nvSpPr>
          <p:cNvPr id="572" name="Google Shape;572;g3e386a3ef61_0_682"/>
          <p:cNvSpPr txBox="1"/>
          <p:nvPr/>
        </p:nvSpPr>
        <p:spPr>
          <a:xfrm>
            <a:off x="2886025" y="8415875"/>
            <a:ext cx="12722100" cy="574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Relax</a:t>
            </a:r>
            <a:endParaRPr b="0" i="0" sz="2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600"/>
              <a:buFont typeface="Arial"/>
              <a:buNone/>
            </a:pPr>
            <a:r>
              <a:rPr b="0" i="1" lang="en-US" sz="2600" u="none" cap="none" strike="noStrike">
                <a:solidFill>
                  <a:schemeClr val="dk1"/>
                </a:solidFill>
                <a:latin typeface="Calibri"/>
                <a:ea typeface="Calibri"/>
                <a:cs typeface="Calibri"/>
                <a:sym typeface="Calibri"/>
              </a:rPr>
              <a:t>Creates a calm, safe atmosphere so they feel comfortable talking to you</a:t>
            </a:r>
            <a:endParaRPr b="0" i="1" sz="2600" u="none" cap="none" strike="noStrike">
              <a:solidFill>
                <a:schemeClr val="dk1"/>
              </a:solidFill>
              <a:latin typeface="Calibri"/>
              <a:ea typeface="Calibri"/>
              <a:cs typeface="Calibri"/>
              <a:sym typeface="Calibri"/>
            </a:endParaRPr>
          </a:p>
        </p:txBody>
      </p:sp>
      <p:sp>
        <p:nvSpPr>
          <p:cNvPr id="573" name="Google Shape;573;g3e386a3ef61_0_682"/>
          <p:cNvSpPr txBox="1"/>
          <p:nvPr/>
        </p:nvSpPr>
        <p:spPr>
          <a:xfrm>
            <a:off x="965850" y="1562063"/>
            <a:ext cx="15671400" cy="4392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2853"/>
              <a:buFont typeface="Arial"/>
              <a:buNone/>
            </a:pPr>
            <a:r>
              <a:rPr b="1" i="0" lang="en-US" sz="2853" u="none" cap="none" strike="noStrike">
                <a:solidFill>
                  <a:srgbClr val="000000"/>
                </a:solidFill>
                <a:latin typeface="Arial"/>
                <a:ea typeface="Arial"/>
                <a:cs typeface="Arial"/>
                <a:sym typeface="Arial"/>
              </a:rPr>
              <a:t>SOLER theory, Gerald Egan (1986)</a:t>
            </a:r>
            <a:endParaRPr b="0" i="0" sz="100" u="none" cap="none" strike="noStrik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7" name="Shape 577"/>
        <p:cNvGrpSpPr/>
        <p:nvPr/>
      </p:nvGrpSpPr>
      <p:grpSpPr>
        <a:xfrm>
          <a:off x="0" y="0"/>
          <a:ext cx="0" cy="0"/>
          <a:chOff x="0" y="0"/>
          <a:chExt cx="0" cy="0"/>
        </a:xfrm>
      </p:grpSpPr>
      <p:sp>
        <p:nvSpPr>
          <p:cNvPr id="578" name="Google Shape;578;g3e386a3ef61_0_706"/>
          <p:cNvSpPr/>
          <p:nvPr/>
        </p:nvSpPr>
        <p:spPr>
          <a:xfrm>
            <a:off x="163919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9" name="Google Shape;579;g3e386a3ef61_0_706"/>
          <p:cNvSpPr txBox="1"/>
          <p:nvPr/>
        </p:nvSpPr>
        <p:spPr>
          <a:xfrm>
            <a:off x="666150" y="607700"/>
            <a:ext cx="15254700" cy="9162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5953"/>
              <a:buFont typeface="Arial"/>
              <a:buNone/>
            </a:pPr>
            <a:r>
              <a:rPr b="1" i="0" lang="en-US" sz="5953" u="none" cap="none" strike="noStrike">
                <a:solidFill>
                  <a:schemeClr val="dk1"/>
                </a:solidFill>
                <a:latin typeface="Arial"/>
                <a:ea typeface="Arial"/>
                <a:cs typeface="Arial"/>
                <a:sym typeface="Arial"/>
              </a:rPr>
              <a:t>Principles that underpin Youth Voice</a:t>
            </a:r>
            <a:endParaRPr b="1" i="0" sz="5953" u="none" cap="none" strike="noStrike">
              <a:solidFill>
                <a:srgbClr val="000000"/>
              </a:solidFill>
              <a:latin typeface="Arial"/>
              <a:ea typeface="Arial"/>
              <a:cs typeface="Arial"/>
              <a:sym typeface="Arial"/>
            </a:endParaRPr>
          </a:p>
        </p:txBody>
      </p:sp>
      <p:grpSp>
        <p:nvGrpSpPr>
          <p:cNvPr id="580" name="Google Shape;580;g3e386a3ef61_0_706"/>
          <p:cNvGrpSpPr/>
          <p:nvPr/>
        </p:nvGrpSpPr>
        <p:grpSpPr>
          <a:xfrm>
            <a:off x="638475" y="1732249"/>
            <a:ext cx="327365" cy="8349815"/>
            <a:chOff x="0" y="-47625"/>
            <a:chExt cx="80158" cy="2044569"/>
          </a:xfrm>
        </p:grpSpPr>
        <p:sp>
          <p:nvSpPr>
            <p:cNvPr id="581" name="Google Shape;581;g3e386a3ef61_0_706"/>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2" name="Google Shape;582;g3e386a3ef61_0_706"/>
            <p:cNvSpPr txBox="1"/>
            <p:nvPr/>
          </p:nvSpPr>
          <p:spPr>
            <a:xfrm>
              <a:off x="0" y="-47625"/>
              <a:ext cx="80100" cy="2044500"/>
            </a:xfrm>
            <a:prstGeom prst="rect">
              <a:avLst/>
            </a:prstGeom>
            <a:noFill/>
            <a:ln>
              <a:noFill/>
            </a:ln>
          </p:spPr>
          <p:txBody>
            <a:bodyPr anchorCtr="0" anchor="ctr" bIns="54625" lIns="54625" spcFirstLastPara="1" rIns="54625" wrap="square" tIns="54625">
              <a:noAutofit/>
            </a:bodyPr>
            <a:lstStyle/>
            <a:p>
              <a:pPr indent="0" lvl="0" marL="0" marR="0" rtl="0" algn="ctr">
                <a:lnSpc>
                  <a:spcPct val="185166"/>
                </a:lnSpc>
                <a:spcBef>
                  <a:spcPts val="0"/>
                </a:spcBef>
                <a:spcAft>
                  <a:spcPts val="0"/>
                </a:spcAft>
                <a:buClr>
                  <a:srgbClr val="000000"/>
                </a:buClr>
                <a:buSzPts val="1936"/>
                <a:buFont typeface="Arial"/>
                <a:buNone/>
              </a:pPr>
              <a:r>
                <a:t/>
              </a:r>
              <a:endParaRPr b="0" i="0" sz="1936" u="none" cap="none" strike="noStrike">
                <a:solidFill>
                  <a:schemeClr val="dk1"/>
                </a:solidFill>
                <a:latin typeface="Calibri"/>
                <a:ea typeface="Calibri"/>
                <a:cs typeface="Calibri"/>
                <a:sym typeface="Calibri"/>
              </a:endParaRPr>
            </a:p>
          </p:txBody>
        </p:sp>
      </p:grpSp>
      <p:grpSp>
        <p:nvGrpSpPr>
          <p:cNvPr id="583" name="Google Shape;583;g3e386a3ef61_0_706"/>
          <p:cNvGrpSpPr/>
          <p:nvPr/>
        </p:nvGrpSpPr>
        <p:grpSpPr>
          <a:xfrm>
            <a:off x="17415000" y="1732249"/>
            <a:ext cx="327365" cy="8349815"/>
            <a:chOff x="0" y="-47625"/>
            <a:chExt cx="80158" cy="2044569"/>
          </a:xfrm>
        </p:grpSpPr>
        <p:sp>
          <p:nvSpPr>
            <p:cNvPr id="584" name="Google Shape;584;g3e386a3ef61_0_706"/>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5" name="Google Shape;585;g3e386a3ef61_0_706"/>
            <p:cNvSpPr txBox="1"/>
            <p:nvPr/>
          </p:nvSpPr>
          <p:spPr>
            <a:xfrm>
              <a:off x="0" y="-47625"/>
              <a:ext cx="80100" cy="2044500"/>
            </a:xfrm>
            <a:prstGeom prst="rect">
              <a:avLst/>
            </a:prstGeom>
            <a:noFill/>
            <a:ln>
              <a:noFill/>
            </a:ln>
          </p:spPr>
          <p:txBody>
            <a:bodyPr anchorCtr="0" anchor="ctr" bIns="54625" lIns="54625" spcFirstLastPara="1" rIns="54625" wrap="square" tIns="54625">
              <a:noAutofit/>
            </a:bodyPr>
            <a:lstStyle/>
            <a:p>
              <a:pPr indent="0" lvl="0" marL="0" marR="0" rtl="0" algn="ctr">
                <a:lnSpc>
                  <a:spcPct val="185166"/>
                </a:lnSpc>
                <a:spcBef>
                  <a:spcPts val="0"/>
                </a:spcBef>
                <a:spcAft>
                  <a:spcPts val="0"/>
                </a:spcAft>
                <a:buClr>
                  <a:srgbClr val="000000"/>
                </a:buClr>
                <a:buSzPts val="1936"/>
                <a:buFont typeface="Arial"/>
                <a:buNone/>
              </a:pPr>
              <a:r>
                <a:t/>
              </a:r>
              <a:endParaRPr b="0" i="0" sz="1936" u="none" cap="none" strike="noStrike">
                <a:solidFill>
                  <a:schemeClr val="dk1"/>
                </a:solidFill>
                <a:latin typeface="Calibri"/>
                <a:ea typeface="Calibri"/>
                <a:cs typeface="Calibri"/>
                <a:sym typeface="Calibri"/>
              </a:endParaRPr>
            </a:p>
          </p:txBody>
        </p:sp>
      </p:grpSp>
      <p:pic>
        <p:nvPicPr>
          <p:cNvPr id="586" name="Google Shape;586;g3e386a3ef61_0_706"/>
          <p:cNvPicPr preferRelativeResize="0"/>
          <p:nvPr/>
        </p:nvPicPr>
        <p:blipFill rotWithShape="1">
          <a:blip r:embed="rId4">
            <a:alphaModFix/>
          </a:blip>
          <a:srcRect b="0" l="0" r="0" t="0"/>
          <a:stretch/>
        </p:blipFill>
        <p:spPr>
          <a:xfrm>
            <a:off x="1359800" y="2208700"/>
            <a:ext cx="5926525" cy="7524275"/>
          </a:xfrm>
          <a:prstGeom prst="rect">
            <a:avLst/>
          </a:prstGeom>
          <a:noFill/>
          <a:ln>
            <a:noFill/>
          </a:ln>
        </p:spPr>
      </p:pic>
      <p:pic>
        <p:nvPicPr>
          <p:cNvPr descr="a green check mark icon with a long shadow on a white background (Provided by Tenor)" id="587" name="Google Shape;587;g3e386a3ef61_0_706"/>
          <p:cNvPicPr preferRelativeResize="0"/>
          <p:nvPr/>
        </p:nvPicPr>
        <p:blipFill rotWithShape="1">
          <a:blip r:embed="rId5">
            <a:alphaModFix/>
          </a:blip>
          <a:srcRect b="0" l="0" r="0" t="0"/>
          <a:stretch/>
        </p:blipFill>
        <p:spPr>
          <a:xfrm>
            <a:off x="7483300" y="1732250"/>
            <a:ext cx="1268300" cy="1268300"/>
          </a:xfrm>
          <a:prstGeom prst="rect">
            <a:avLst/>
          </a:prstGeom>
          <a:noFill/>
          <a:ln>
            <a:noFill/>
          </a:ln>
        </p:spPr>
      </p:pic>
      <p:sp>
        <p:nvSpPr>
          <p:cNvPr id="588" name="Google Shape;588;g3e386a3ef61_0_706"/>
          <p:cNvSpPr txBox="1"/>
          <p:nvPr/>
        </p:nvSpPr>
        <p:spPr>
          <a:xfrm>
            <a:off x="8808850" y="1610650"/>
            <a:ext cx="7583100" cy="1268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1 - </a:t>
            </a:r>
            <a:r>
              <a:rPr b="1" i="0" lang="en-US" sz="3200" u="none" cap="none" strike="noStrike">
                <a:solidFill>
                  <a:schemeClr val="dk1"/>
                </a:solidFill>
                <a:latin typeface="Calibri"/>
                <a:ea typeface="Calibri"/>
                <a:cs typeface="Calibri"/>
                <a:sym typeface="Calibri"/>
              </a:rPr>
              <a:t>Trust</a:t>
            </a:r>
            <a:endParaRPr b="1"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rPr b="0" i="1" lang="en-US" sz="2800" u="none" cap="none" strike="noStrike">
                <a:solidFill>
                  <a:schemeClr val="dk1"/>
                </a:solidFill>
                <a:latin typeface="Calibri"/>
                <a:ea typeface="Calibri"/>
                <a:cs typeface="Calibri"/>
                <a:sym typeface="Calibri"/>
              </a:rPr>
              <a:t>Young people feel listened to, safe and respected</a:t>
            </a:r>
            <a:endParaRPr b="0" i="1" sz="2800" u="none" cap="none" strike="noStrike">
              <a:solidFill>
                <a:schemeClr val="dk1"/>
              </a:solidFill>
              <a:latin typeface="Calibri"/>
              <a:ea typeface="Calibri"/>
              <a:cs typeface="Calibri"/>
              <a:sym typeface="Calibri"/>
            </a:endParaRPr>
          </a:p>
        </p:txBody>
      </p:sp>
      <p:pic>
        <p:nvPicPr>
          <p:cNvPr descr="a green check mark icon with a long shadow on a white background (Provided by Tenor)" id="589" name="Google Shape;589;g3e386a3ef61_0_706"/>
          <p:cNvPicPr preferRelativeResize="0"/>
          <p:nvPr/>
        </p:nvPicPr>
        <p:blipFill rotWithShape="1">
          <a:blip r:embed="rId5">
            <a:alphaModFix/>
          </a:blip>
          <a:srcRect b="0" l="0" r="0" t="0"/>
          <a:stretch/>
        </p:blipFill>
        <p:spPr>
          <a:xfrm>
            <a:off x="7483300" y="2794850"/>
            <a:ext cx="1268300" cy="1268300"/>
          </a:xfrm>
          <a:prstGeom prst="rect">
            <a:avLst/>
          </a:prstGeom>
          <a:noFill/>
          <a:ln>
            <a:noFill/>
          </a:ln>
        </p:spPr>
      </p:pic>
      <p:sp>
        <p:nvSpPr>
          <p:cNvPr id="590" name="Google Shape;590;g3e386a3ef61_0_706"/>
          <p:cNvSpPr txBox="1"/>
          <p:nvPr/>
        </p:nvSpPr>
        <p:spPr>
          <a:xfrm>
            <a:off x="8808850" y="2794800"/>
            <a:ext cx="7583100" cy="1268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2 - </a:t>
            </a:r>
            <a:r>
              <a:rPr b="1" i="0" lang="en-US" sz="3200" u="none" cap="none" strike="noStrike">
                <a:solidFill>
                  <a:schemeClr val="dk1"/>
                </a:solidFill>
                <a:latin typeface="Calibri"/>
                <a:ea typeface="Calibri"/>
                <a:cs typeface="Calibri"/>
                <a:sym typeface="Calibri"/>
              </a:rPr>
              <a:t>Inclusion</a:t>
            </a:r>
            <a:endParaRPr b="1"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rPr b="0" i="1" lang="en-US" sz="2800" u="none" cap="none" strike="noStrike">
                <a:solidFill>
                  <a:schemeClr val="dk1"/>
                </a:solidFill>
                <a:latin typeface="Calibri"/>
                <a:ea typeface="Calibri"/>
                <a:cs typeface="Calibri"/>
                <a:sym typeface="Calibri"/>
              </a:rPr>
              <a:t>Everyone has the opportunity to be involved and valued.</a:t>
            </a:r>
            <a:endParaRPr b="0" i="1" sz="2800" u="none" cap="none" strike="noStrike">
              <a:solidFill>
                <a:schemeClr val="dk1"/>
              </a:solidFill>
              <a:latin typeface="Calibri"/>
              <a:ea typeface="Calibri"/>
              <a:cs typeface="Calibri"/>
              <a:sym typeface="Calibri"/>
            </a:endParaRPr>
          </a:p>
        </p:txBody>
      </p:sp>
      <p:pic>
        <p:nvPicPr>
          <p:cNvPr descr="a green check mark icon with a long shadow on a white background (Provided by Tenor)" id="591" name="Google Shape;591;g3e386a3ef61_0_706"/>
          <p:cNvPicPr preferRelativeResize="0"/>
          <p:nvPr/>
        </p:nvPicPr>
        <p:blipFill rotWithShape="1">
          <a:blip r:embed="rId5">
            <a:alphaModFix/>
          </a:blip>
          <a:srcRect b="0" l="0" r="0" t="0"/>
          <a:stretch/>
        </p:blipFill>
        <p:spPr>
          <a:xfrm>
            <a:off x="7483300" y="4250875"/>
            <a:ext cx="1268300" cy="1268300"/>
          </a:xfrm>
          <a:prstGeom prst="rect">
            <a:avLst/>
          </a:prstGeom>
          <a:noFill/>
          <a:ln>
            <a:noFill/>
          </a:ln>
        </p:spPr>
      </p:pic>
      <p:sp>
        <p:nvSpPr>
          <p:cNvPr id="592" name="Google Shape;592;g3e386a3ef61_0_706"/>
          <p:cNvSpPr txBox="1"/>
          <p:nvPr/>
        </p:nvSpPr>
        <p:spPr>
          <a:xfrm>
            <a:off x="8808850" y="4250825"/>
            <a:ext cx="7583100" cy="1268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3 - </a:t>
            </a:r>
            <a:r>
              <a:rPr b="1" i="0" lang="en-US" sz="3200" u="none" cap="none" strike="noStrike">
                <a:solidFill>
                  <a:schemeClr val="dk1"/>
                </a:solidFill>
                <a:latin typeface="Calibri"/>
                <a:ea typeface="Calibri"/>
                <a:cs typeface="Calibri"/>
                <a:sym typeface="Calibri"/>
              </a:rPr>
              <a:t>Communication &amp; Understanding</a:t>
            </a:r>
            <a:endParaRPr b="1"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rPr b="0" i="1" lang="en-US" sz="2800" u="none" cap="none" strike="noStrike">
                <a:solidFill>
                  <a:schemeClr val="dk1"/>
                </a:solidFill>
                <a:latin typeface="Calibri"/>
                <a:ea typeface="Calibri"/>
                <a:cs typeface="Calibri"/>
                <a:sym typeface="Calibri"/>
              </a:rPr>
              <a:t>Information is clear and young people understand the project</a:t>
            </a:r>
            <a:endParaRPr b="0" i="1" sz="2800" u="none" cap="none" strike="noStrike">
              <a:solidFill>
                <a:schemeClr val="dk1"/>
              </a:solidFill>
              <a:latin typeface="Calibri"/>
              <a:ea typeface="Calibri"/>
              <a:cs typeface="Calibri"/>
              <a:sym typeface="Calibri"/>
            </a:endParaRPr>
          </a:p>
        </p:txBody>
      </p:sp>
      <p:pic>
        <p:nvPicPr>
          <p:cNvPr descr="a green check mark icon with a long shadow on a white background (Provided by Tenor)" id="593" name="Google Shape;593;g3e386a3ef61_0_706"/>
          <p:cNvPicPr preferRelativeResize="0"/>
          <p:nvPr/>
        </p:nvPicPr>
        <p:blipFill rotWithShape="1">
          <a:blip r:embed="rId5">
            <a:alphaModFix/>
          </a:blip>
          <a:srcRect b="0" l="0" r="0" t="0"/>
          <a:stretch/>
        </p:blipFill>
        <p:spPr>
          <a:xfrm>
            <a:off x="7483300" y="5706900"/>
            <a:ext cx="1268300" cy="1268300"/>
          </a:xfrm>
          <a:prstGeom prst="rect">
            <a:avLst/>
          </a:prstGeom>
          <a:noFill/>
          <a:ln>
            <a:noFill/>
          </a:ln>
        </p:spPr>
      </p:pic>
      <p:sp>
        <p:nvSpPr>
          <p:cNvPr id="594" name="Google Shape;594;g3e386a3ef61_0_706"/>
          <p:cNvSpPr txBox="1"/>
          <p:nvPr/>
        </p:nvSpPr>
        <p:spPr>
          <a:xfrm>
            <a:off x="8808850" y="5625225"/>
            <a:ext cx="7867200" cy="1268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4 - </a:t>
            </a:r>
            <a:r>
              <a:rPr b="1" i="0" lang="en-US" sz="3200" u="none" cap="none" strike="noStrike">
                <a:solidFill>
                  <a:schemeClr val="dk1"/>
                </a:solidFill>
                <a:latin typeface="Calibri"/>
                <a:ea typeface="Calibri"/>
                <a:cs typeface="Calibri"/>
                <a:sym typeface="Calibri"/>
              </a:rPr>
              <a:t>Support &amp; Skills</a:t>
            </a:r>
            <a:endParaRPr b="1"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rPr b="0" i="1" lang="en-US" sz="2800" u="none" cap="none" strike="noStrike">
                <a:solidFill>
                  <a:schemeClr val="dk1"/>
                </a:solidFill>
                <a:latin typeface="Calibri"/>
                <a:ea typeface="Calibri"/>
                <a:cs typeface="Calibri"/>
                <a:sym typeface="Calibri"/>
              </a:rPr>
              <a:t>Young people are supported to build confidence and life skills</a:t>
            </a:r>
            <a:endParaRPr b="0" i="1" sz="2800" u="none" cap="none" strike="noStrike">
              <a:solidFill>
                <a:schemeClr val="dk1"/>
              </a:solidFill>
              <a:latin typeface="Calibri"/>
              <a:ea typeface="Calibri"/>
              <a:cs typeface="Calibri"/>
              <a:sym typeface="Calibri"/>
            </a:endParaRPr>
          </a:p>
        </p:txBody>
      </p:sp>
      <p:pic>
        <p:nvPicPr>
          <p:cNvPr descr="a green check mark icon with a long shadow on a white background (Provided by Tenor)" id="595" name="Google Shape;595;g3e386a3ef61_0_706"/>
          <p:cNvPicPr preferRelativeResize="0"/>
          <p:nvPr/>
        </p:nvPicPr>
        <p:blipFill rotWithShape="1">
          <a:blip r:embed="rId5">
            <a:alphaModFix/>
          </a:blip>
          <a:srcRect b="0" l="0" r="0" t="0"/>
          <a:stretch/>
        </p:blipFill>
        <p:spPr>
          <a:xfrm>
            <a:off x="7540550" y="7162925"/>
            <a:ext cx="1268300" cy="1268300"/>
          </a:xfrm>
          <a:prstGeom prst="rect">
            <a:avLst/>
          </a:prstGeom>
          <a:noFill/>
          <a:ln>
            <a:noFill/>
          </a:ln>
        </p:spPr>
      </p:pic>
      <p:sp>
        <p:nvSpPr>
          <p:cNvPr id="596" name="Google Shape;596;g3e386a3ef61_0_706"/>
          <p:cNvSpPr txBox="1"/>
          <p:nvPr/>
        </p:nvSpPr>
        <p:spPr>
          <a:xfrm>
            <a:off x="8874950" y="7162875"/>
            <a:ext cx="7867200" cy="1268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5 - </a:t>
            </a:r>
            <a:r>
              <a:rPr b="1" i="0" lang="en-US" sz="3200" u="none" cap="none" strike="noStrike">
                <a:solidFill>
                  <a:schemeClr val="dk1"/>
                </a:solidFill>
                <a:latin typeface="Calibri"/>
                <a:ea typeface="Calibri"/>
                <a:cs typeface="Calibri"/>
                <a:sym typeface="Calibri"/>
              </a:rPr>
              <a:t>Feedback (closing the loop)</a:t>
            </a:r>
            <a:endParaRPr b="1"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rPr b="0" i="1" lang="en-US" sz="2800" u="none" cap="none" strike="noStrike">
                <a:solidFill>
                  <a:schemeClr val="dk1"/>
                </a:solidFill>
                <a:latin typeface="Calibri"/>
                <a:ea typeface="Calibri"/>
                <a:cs typeface="Calibri"/>
                <a:sym typeface="Calibri"/>
              </a:rPr>
              <a:t>Young people are told what changed, what didn’t and why</a:t>
            </a:r>
            <a:endParaRPr b="0" i="1" sz="2800" u="none" cap="none" strike="noStrike">
              <a:solidFill>
                <a:schemeClr val="dk1"/>
              </a:solidFill>
              <a:latin typeface="Calibri"/>
              <a:ea typeface="Calibri"/>
              <a:cs typeface="Calibri"/>
              <a:sym typeface="Calibri"/>
            </a:endParaRPr>
          </a:p>
        </p:txBody>
      </p:sp>
      <p:pic>
        <p:nvPicPr>
          <p:cNvPr descr="a green check mark icon with a long shadow on a white background (Provided by Tenor)" id="597" name="Google Shape;597;g3e386a3ef61_0_706"/>
          <p:cNvPicPr preferRelativeResize="0"/>
          <p:nvPr/>
        </p:nvPicPr>
        <p:blipFill rotWithShape="1">
          <a:blip r:embed="rId5">
            <a:alphaModFix/>
          </a:blip>
          <a:srcRect b="0" l="0" r="0" t="0"/>
          <a:stretch/>
        </p:blipFill>
        <p:spPr>
          <a:xfrm>
            <a:off x="7540550" y="8618950"/>
            <a:ext cx="1268300" cy="1268300"/>
          </a:xfrm>
          <a:prstGeom prst="rect">
            <a:avLst/>
          </a:prstGeom>
          <a:noFill/>
          <a:ln>
            <a:noFill/>
          </a:ln>
        </p:spPr>
      </p:pic>
      <p:sp>
        <p:nvSpPr>
          <p:cNvPr id="598" name="Google Shape;598;g3e386a3ef61_0_706"/>
          <p:cNvSpPr txBox="1"/>
          <p:nvPr/>
        </p:nvSpPr>
        <p:spPr>
          <a:xfrm>
            <a:off x="8751600" y="8700525"/>
            <a:ext cx="7583100" cy="1268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6 - </a:t>
            </a:r>
            <a:r>
              <a:rPr b="1" i="0" lang="en-US" sz="3200" u="none" cap="none" strike="noStrike">
                <a:solidFill>
                  <a:schemeClr val="dk1"/>
                </a:solidFill>
                <a:latin typeface="Calibri"/>
                <a:ea typeface="Calibri"/>
                <a:cs typeface="Calibri"/>
                <a:sym typeface="Calibri"/>
              </a:rPr>
              <a:t>Shared decision-making</a:t>
            </a:r>
            <a:endParaRPr b="1"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rPr b="0" i="1" lang="en-US" sz="2800" u="none" cap="none" strike="noStrike">
                <a:solidFill>
                  <a:schemeClr val="dk1"/>
                </a:solidFill>
                <a:latin typeface="Calibri"/>
                <a:ea typeface="Calibri"/>
                <a:cs typeface="Calibri"/>
                <a:sym typeface="Calibri"/>
              </a:rPr>
              <a:t>Young people have real influence and share power</a:t>
            </a:r>
            <a:endParaRPr b="0" i="1" sz="2800" u="none" cap="none" strike="noStrike">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2" name="Shape 602"/>
        <p:cNvGrpSpPr/>
        <p:nvPr/>
      </p:nvGrpSpPr>
      <p:grpSpPr>
        <a:xfrm>
          <a:off x="0" y="0"/>
          <a:ext cx="0" cy="0"/>
          <a:chOff x="0" y="0"/>
          <a:chExt cx="0" cy="0"/>
        </a:xfrm>
      </p:grpSpPr>
      <p:grpSp>
        <p:nvGrpSpPr>
          <p:cNvPr id="603" name="Google Shape;603;p8"/>
          <p:cNvGrpSpPr/>
          <p:nvPr/>
        </p:nvGrpSpPr>
        <p:grpSpPr>
          <a:xfrm>
            <a:off x="0" y="-180826"/>
            <a:ext cx="9144000" cy="10467826"/>
            <a:chOff x="0" y="-47625"/>
            <a:chExt cx="2408296" cy="2756958"/>
          </a:xfrm>
        </p:grpSpPr>
        <p:sp>
          <p:nvSpPr>
            <p:cNvPr id="604" name="Google Shape;604;p8"/>
            <p:cNvSpPr/>
            <p:nvPr/>
          </p:nvSpPr>
          <p:spPr>
            <a:xfrm>
              <a:off x="0" y="0"/>
              <a:ext cx="2408296" cy="2709333"/>
            </a:xfrm>
            <a:custGeom>
              <a:rect b="b" l="l" r="r" t="t"/>
              <a:pathLst>
                <a:path extrusionOk="0" h="2709333" w="2408296">
                  <a:moveTo>
                    <a:pt x="0" y="0"/>
                  </a:moveTo>
                  <a:lnTo>
                    <a:pt x="2408296" y="0"/>
                  </a:lnTo>
                  <a:lnTo>
                    <a:pt x="2408296" y="2709333"/>
                  </a:lnTo>
                  <a:lnTo>
                    <a:pt x="0" y="2709333"/>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5" name="Google Shape;605;p8"/>
            <p:cNvSpPr txBox="1"/>
            <p:nvPr/>
          </p:nvSpPr>
          <p:spPr>
            <a:xfrm>
              <a:off x="0" y="-47625"/>
              <a:ext cx="2408296" cy="2756958"/>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606" name="Google Shape;606;p8"/>
          <p:cNvGrpSpPr/>
          <p:nvPr/>
        </p:nvGrpSpPr>
        <p:grpSpPr>
          <a:xfrm>
            <a:off x="9144000" y="-180826"/>
            <a:ext cx="247135" cy="10467826"/>
            <a:chOff x="0" y="-47625"/>
            <a:chExt cx="65089" cy="2756958"/>
          </a:xfrm>
        </p:grpSpPr>
        <p:sp>
          <p:nvSpPr>
            <p:cNvPr id="607" name="Google Shape;607;p8"/>
            <p:cNvSpPr/>
            <p:nvPr/>
          </p:nvSpPr>
          <p:spPr>
            <a:xfrm>
              <a:off x="0" y="0"/>
              <a:ext cx="65089" cy="2709333"/>
            </a:xfrm>
            <a:custGeom>
              <a:rect b="b" l="l" r="r" t="t"/>
              <a:pathLst>
                <a:path extrusionOk="0" h="2709333" w="65089">
                  <a:moveTo>
                    <a:pt x="0" y="0"/>
                  </a:moveTo>
                  <a:lnTo>
                    <a:pt x="65089" y="0"/>
                  </a:lnTo>
                  <a:lnTo>
                    <a:pt x="65089" y="2709333"/>
                  </a:lnTo>
                  <a:lnTo>
                    <a:pt x="0" y="2709333"/>
                  </a:lnTo>
                  <a:close/>
                </a:path>
              </a:pathLst>
            </a:custGeom>
            <a:solidFill>
              <a:srgbClr val="5769D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8" name="Google Shape;608;p8"/>
            <p:cNvSpPr txBox="1"/>
            <p:nvPr/>
          </p:nvSpPr>
          <p:spPr>
            <a:xfrm>
              <a:off x="0" y="-47625"/>
              <a:ext cx="65089" cy="2756958"/>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609" name="Google Shape;609;p8"/>
          <p:cNvSpPr/>
          <p:nvPr/>
        </p:nvSpPr>
        <p:spPr>
          <a:xfrm>
            <a:off x="2437554" y="636356"/>
            <a:ext cx="4268893" cy="4268893"/>
          </a:xfrm>
          <a:custGeom>
            <a:rect b="b" l="l" r="r" t="t"/>
            <a:pathLst>
              <a:path extrusionOk="0" h="4268893" w="4268893">
                <a:moveTo>
                  <a:pt x="0" y="0"/>
                </a:moveTo>
                <a:lnTo>
                  <a:pt x="4268892" y="0"/>
                </a:lnTo>
                <a:lnTo>
                  <a:pt x="4268892" y="4268892"/>
                </a:lnTo>
                <a:lnTo>
                  <a:pt x="0" y="4268892"/>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10" name="Google Shape;610;p8"/>
          <p:cNvGrpSpPr/>
          <p:nvPr/>
        </p:nvGrpSpPr>
        <p:grpSpPr>
          <a:xfrm>
            <a:off x="10261000" y="2400126"/>
            <a:ext cx="6998351" cy="4956193"/>
            <a:chOff x="0" y="-47625"/>
            <a:chExt cx="1843175" cy="927171"/>
          </a:xfrm>
        </p:grpSpPr>
        <p:sp>
          <p:nvSpPr>
            <p:cNvPr id="611" name="Google Shape;611;p8"/>
            <p:cNvSpPr/>
            <p:nvPr/>
          </p:nvSpPr>
          <p:spPr>
            <a:xfrm>
              <a:off x="0" y="0"/>
              <a:ext cx="1843175" cy="879546"/>
            </a:xfrm>
            <a:custGeom>
              <a:rect b="b" l="l" r="r" t="t"/>
              <a:pathLst>
                <a:path extrusionOk="0" h="879546" w="1843175">
                  <a:moveTo>
                    <a:pt x="56419" y="0"/>
                  </a:moveTo>
                  <a:lnTo>
                    <a:pt x="1786755" y="0"/>
                  </a:lnTo>
                  <a:cubicBezTo>
                    <a:pt x="1801719" y="0"/>
                    <a:pt x="1816069" y="5944"/>
                    <a:pt x="1826650" y="16525"/>
                  </a:cubicBezTo>
                  <a:cubicBezTo>
                    <a:pt x="1837230" y="27105"/>
                    <a:pt x="1843175" y="41456"/>
                    <a:pt x="1843175" y="56419"/>
                  </a:cubicBezTo>
                  <a:lnTo>
                    <a:pt x="1843175" y="823127"/>
                  </a:lnTo>
                  <a:cubicBezTo>
                    <a:pt x="1843175" y="838090"/>
                    <a:pt x="1837230" y="852441"/>
                    <a:pt x="1826650" y="863021"/>
                  </a:cubicBezTo>
                  <a:cubicBezTo>
                    <a:pt x="1816069" y="873602"/>
                    <a:pt x="1801719" y="879546"/>
                    <a:pt x="1786755" y="879546"/>
                  </a:cubicBezTo>
                  <a:lnTo>
                    <a:pt x="56419" y="879546"/>
                  </a:lnTo>
                  <a:cubicBezTo>
                    <a:pt x="25260" y="879546"/>
                    <a:pt x="0" y="854286"/>
                    <a:pt x="0" y="823127"/>
                  </a:cubicBezTo>
                  <a:lnTo>
                    <a:pt x="0" y="56419"/>
                  </a:lnTo>
                  <a:cubicBezTo>
                    <a:pt x="0" y="41456"/>
                    <a:pt x="5944" y="27105"/>
                    <a:pt x="16525" y="16525"/>
                  </a:cubicBezTo>
                  <a:cubicBezTo>
                    <a:pt x="27105" y="5944"/>
                    <a:pt x="41456" y="0"/>
                    <a:pt x="56419" y="0"/>
                  </a:cubicBezTo>
                  <a:close/>
                </a:path>
              </a:pathLst>
            </a:custGeom>
            <a:solidFill>
              <a:srgbClr val="BBE2F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2" name="Google Shape;612;p8"/>
            <p:cNvSpPr txBox="1"/>
            <p:nvPr/>
          </p:nvSpPr>
          <p:spPr>
            <a:xfrm>
              <a:off x="0" y="-47625"/>
              <a:ext cx="1843174" cy="927171"/>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613" name="Google Shape;613;p8"/>
          <p:cNvSpPr/>
          <p:nvPr/>
        </p:nvSpPr>
        <p:spPr>
          <a:xfrm>
            <a:off x="10517076" y="3608338"/>
            <a:ext cx="593854" cy="520925"/>
          </a:xfrm>
          <a:custGeom>
            <a:rect b="b" l="l" r="r" t="t"/>
            <a:pathLst>
              <a:path extrusionOk="0" h="520925" w="520925">
                <a:moveTo>
                  <a:pt x="0" y="0"/>
                </a:moveTo>
                <a:lnTo>
                  <a:pt x="520925" y="0"/>
                </a:lnTo>
                <a:lnTo>
                  <a:pt x="520925" y="520925"/>
                </a:lnTo>
                <a:lnTo>
                  <a:pt x="0" y="520925"/>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4" name="Google Shape;614;p8"/>
          <p:cNvSpPr/>
          <p:nvPr/>
        </p:nvSpPr>
        <p:spPr>
          <a:xfrm>
            <a:off x="10517071" y="4810548"/>
            <a:ext cx="665916" cy="665916"/>
          </a:xfrm>
          <a:custGeom>
            <a:rect b="b" l="l" r="r" t="t"/>
            <a:pathLst>
              <a:path extrusionOk="0" h="665916" w="665916">
                <a:moveTo>
                  <a:pt x="0" y="0"/>
                </a:moveTo>
                <a:lnTo>
                  <a:pt x="665916" y="0"/>
                </a:lnTo>
                <a:lnTo>
                  <a:pt x="665916" y="665915"/>
                </a:lnTo>
                <a:lnTo>
                  <a:pt x="0" y="665915"/>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5" name="Google Shape;615;p8"/>
          <p:cNvSpPr txBox="1"/>
          <p:nvPr/>
        </p:nvSpPr>
        <p:spPr>
          <a:xfrm>
            <a:off x="0" y="5799983"/>
            <a:ext cx="9005797" cy="283018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Clr>
                <a:srgbClr val="000000"/>
              </a:buClr>
              <a:buSzPts val="7300"/>
              <a:buFont typeface="Arial"/>
              <a:buNone/>
            </a:pPr>
            <a:r>
              <a:rPr b="1" i="0" lang="en-US" sz="7300" u="none" cap="none" strike="noStrike">
                <a:solidFill>
                  <a:srgbClr val="FFFFFF"/>
                </a:solidFill>
                <a:latin typeface="Arial"/>
                <a:ea typeface="Arial"/>
                <a:cs typeface="Arial"/>
                <a:sym typeface="Arial"/>
              </a:rPr>
              <a:t>Breakout rooms</a:t>
            </a:r>
            <a:endParaRPr b="0" i="0" sz="1400" u="none" cap="none" strike="noStrike">
              <a:solidFill>
                <a:srgbClr val="000000"/>
              </a:solidFill>
              <a:latin typeface="Arial"/>
              <a:ea typeface="Arial"/>
              <a:cs typeface="Arial"/>
              <a:sym typeface="Arial"/>
            </a:endParaRPr>
          </a:p>
          <a:p>
            <a:pPr indent="0" lvl="0" marL="0" marR="0" rtl="0" algn="ctr">
              <a:lnSpc>
                <a:spcPct val="174520"/>
              </a:lnSpc>
              <a:spcBef>
                <a:spcPts val="0"/>
              </a:spcBef>
              <a:spcAft>
                <a:spcPts val="0"/>
              </a:spcAft>
              <a:buClr>
                <a:srgbClr val="000000"/>
              </a:buClr>
              <a:buSzPts val="7300"/>
              <a:buFont typeface="Arial"/>
              <a:buNone/>
            </a:pPr>
            <a:r>
              <a:t/>
            </a:r>
            <a:endParaRPr b="1" i="0" sz="7300" u="none" cap="none" strike="noStrike">
              <a:solidFill>
                <a:srgbClr val="FFFFFF"/>
              </a:solidFill>
              <a:latin typeface="Arial"/>
              <a:ea typeface="Arial"/>
              <a:cs typeface="Arial"/>
              <a:sym typeface="Arial"/>
            </a:endParaRPr>
          </a:p>
        </p:txBody>
      </p:sp>
      <p:sp>
        <p:nvSpPr>
          <p:cNvPr id="616" name="Google Shape;616;p8"/>
          <p:cNvSpPr txBox="1"/>
          <p:nvPr/>
        </p:nvSpPr>
        <p:spPr>
          <a:xfrm>
            <a:off x="10820026" y="2857950"/>
            <a:ext cx="5880300" cy="366600"/>
          </a:xfrm>
          <a:prstGeom prst="rect">
            <a:avLst/>
          </a:prstGeom>
          <a:noFill/>
          <a:ln>
            <a:noFill/>
          </a:ln>
        </p:spPr>
        <p:txBody>
          <a:bodyPr anchorCtr="0" anchor="t" bIns="0" lIns="0" spcFirstLastPara="1" rIns="0" wrap="square" tIns="0">
            <a:spAutoFit/>
          </a:bodyPr>
          <a:lstStyle/>
          <a:p>
            <a:pPr indent="0" lvl="0" marL="0" marR="0" rtl="0" algn="l">
              <a:lnSpc>
                <a:spcPct val="139983"/>
              </a:lnSpc>
              <a:spcBef>
                <a:spcPts val="0"/>
              </a:spcBef>
              <a:spcAft>
                <a:spcPts val="0"/>
              </a:spcAft>
              <a:buClr>
                <a:srgbClr val="000000"/>
              </a:buClr>
              <a:buSzPts val="2381"/>
              <a:buFont typeface="Arial"/>
              <a:buNone/>
            </a:pPr>
            <a:r>
              <a:rPr b="1" i="0" lang="en-US" sz="2381" u="none" cap="none" strike="noStrike">
                <a:solidFill>
                  <a:srgbClr val="5769D4"/>
                </a:solidFill>
                <a:latin typeface="Arial"/>
                <a:ea typeface="Arial"/>
                <a:cs typeface="Arial"/>
                <a:sym typeface="Arial"/>
              </a:rPr>
              <a:t>As a group, answer these questions:</a:t>
            </a:r>
            <a:endParaRPr b="0" i="0" sz="1400" u="none" cap="none" strike="noStrike">
              <a:solidFill>
                <a:srgbClr val="000000"/>
              </a:solidFill>
              <a:latin typeface="Arial"/>
              <a:ea typeface="Arial"/>
              <a:cs typeface="Arial"/>
              <a:sym typeface="Arial"/>
            </a:endParaRPr>
          </a:p>
        </p:txBody>
      </p:sp>
      <p:sp>
        <p:nvSpPr>
          <p:cNvPr id="617" name="Google Shape;617;p8"/>
          <p:cNvSpPr txBox="1"/>
          <p:nvPr/>
        </p:nvSpPr>
        <p:spPr>
          <a:xfrm>
            <a:off x="11360151" y="3428998"/>
            <a:ext cx="5699400" cy="879600"/>
          </a:xfrm>
          <a:prstGeom prst="rect">
            <a:avLst/>
          </a:prstGeom>
          <a:noFill/>
          <a:ln>
            <a:noFill/>
          </a:ln>
        </p:spPr>
        <p:txBody>
          <a:bodyPr anchorCtr="0" anchor="t" bIns="0" lIns="0" spcFirstLastPara="1" rIns="0" wrap="square" tIns="0">
            <a:spAutoFit/>
          </a:bodyPr>
          <a:lstStyle/>
          <a:p>
            <a:pPr indent="0" lvl="0" marL="0" marR="0" rtl="0" algn="l">
              <a:lnSpc>
                <a:spcPct val="139983"/>
              </a:lnSpc>
              <a:spcBef>
                <a:spcPts val="0"/>
              </a:spcBef>
              <a:spcAft>
                <a:spcPts val="0"/>
              </a:spcAft>
              <a:buClr>
                <a:srgbClr val="000000"/>
              </a:buClr>
              <a:buSzPts val="2381"/>
              <a:buFont typeface="Arial"/>
              <a:buNone/>
            </a:pPr>
            <a:r>
              <a:rPr b="0" i="0" lang="en-US" sz="2381" u="none" cap="none" strike="noStrike">
                <a:solidFill>
                  <a:srgbClr val="000000"/>
                </a:solidFill>
                <a:latin typeface="Arial"/>
                <a:ea typeface="Arial"/>
                <a:cs typeface="Arial"/>
                <a:sym typeface="Arial"/>
              </a:rPr>
              <a:t>What would happen to the young people if the blocks were added too quickly?</a:t>
            </a:r>
            <a:endParaRPr b="0" i="0" sz="1400" u="none" cap="none" strike="noStrike">
              <a:solidFill>
                <a:srgbClr val="000000"/>
              </a:solidFill>
              <a:latin typeface="Arial"/>
              <a:ea typeface="Arial"/>
              <a:cs typeface="Arial"/>
              <a:sym typeface="Arial"/>
            </a:endParaRPr>
          </a:p>
        </p:txBody>
      </p:sp>
      <p:sp>
        <p:nvSpPr>
          <p:cNvPr id="618" name="Google Shape;618;p8"/>
          <p:cNvSpPr txBox="1"/>
          <p:nvPr/>
        </p:nvSpPr>
        <p:spPr>
          <a:xfrm>
            <a:off x="11360151" y="4513046"/>
            <a:ext cx="5699400" cy="1392600"/>
          </a:xfrm>
          <a:prstGeom prst="rect">
            <a:avLst/>
          </a:prstGeom>
          <a:noFill/>
          <a:ln>
            <a:noFill/>
          </a:ln>
        </p:spPr>
        <p:txBody>
          <a:bodyPr anchorCtr="0" anchor="t" bIns="0" lIns="0" spcFirstLastPara="1" rIns="0" wrap="square" tIns="0">
            <a:spAutoFit/>
          </a:bodyPr>
          <a:lstStyle/>
          <a:p>
            <a:pPr indent="0" lvl="0" marL="0" marR="0" rtl="0" algn="l">
              <a:lnSpc>
                <a:spcPct val="139983"/>
              </a:lnSpc>
              <a:spcBef>
                <a:spcPts val="0"/>
              </a:spcBef>
              <a:spcAft>
                <a:spcPts val="0"/>
              </a:spcAft>
              <a:buClr>
                <a:srgbClr val="000000"/>
              </a:buClr>
              <a:buSzPts val="2381"/>
              <a:buFont typeface="Arial"/>
              <a:buNone/>
            </a:pPr>
            <a:r>
              <a:rPr b="0" i="0" lang="en-US" sz="2381" u="none" cap="none" strike="noStrike">
                <a:solidFill>
                  <a:srgbClr val="000000"/>
                </a:solidFill>
                <a:latin typeface="Arial"/>
                <a:ea typeface="Arial"/>
                <a:cs typeface="Arial"/>
                <a:sym typeface="Arial"/>
              </a:rPr>
              <a:t>Think of some examples of when professionals may add the blocks too quickly</a:t>
            </a:r>
            <a:endParaRPr b="0" i="0" sz="2381" u="none" cap="none" strike="noStrike">
              <a:solidFill>
                <a:srgbClr val="000000"/>
              </a:solidFill>
              <a:latin typeface="Arial"/>
              <a:ea typeface="Arial"/>
              <a:cs typeface="Arial"/>
              <a:sym typeface="Arial"/>
            </a:endParaRPr>
          </a:p>
        </p:txBody>
      </p:sp>
      <p:sp>
        <p:nvSpPr>
          <p:cNvPr id="619" name="Google Shape;619;p8"/>
          <p:cNvSpPr txBox="1"/>
          <p:nvPr/>
        </p:nvSpPr>
        <p:spPr>
          <a:xfrm>
            <a:off x="11360151" y="6110098"/>
            <a:ext cx="5699400" cy="879600"/>
          </a:xfrm>
          <a:prstGeom prst="rect">
            <a:avLst/>
          </a:prstGeom>
          <a:noFill/>
          <a:ln>
            <a:noFill/>
          </a:ln>
        </p:spPr>
        <p:txBody>
          <a:bodyPr anchorCtr="0" anchor="t" bIns="0" lIns="0" spcFirstLastPara="1" rIns="0" wrap="square" tIns="0">
            <a:spAutoFit/>
          </a:bodyPr>
          <a:lstStyle/>
          <a:p>
            <a:pPr indent="0" lvl="0" marL="0" marR="0" rtl="0" algn="l">
              <a:lnSpc>
                <a:spcPct val="139983"/>
              </a:lnSpc>
              <a:spcBef>
                <a:spcPts val="0"/>
              </a:spcBef>
              <a:spcAft>
                <a:spcPts val="0"/>
              </a:spcAft>
              <a:buClr>
                <a:srgbClr val="000000"/>
              </a:buClr>
              <a:buSzPts val="2381"/>
              <a:buFont typeface="Arial"/>
              <a:buNone/>
            </a:pPr>
            <a:r>
              <a:rPr b="0" i="0" lang="en-US" sz="2381" u="none" cap="none" strike="noStrike">
                <a:solidFill>
                  <a:srgbClr val="000000"/>
                </a:solidFill>
                <a:latin typeface="Arial"/>
                <a:ea typeface="Arial"/>
                <a:cs typeface="Arial"/>
                <a:sym typeface="Arial"/>
              </a:rPr>
              <a:t>How can you avoid adding the blocks too quickly?</a:t>
            </a:r>
            <a:endParaRPr b="0" i="0" sz="1400" u="none" cap="none" strike="noStrike">
              <a:solidFill>
                <a:srgbClr val="000000"/>
              </a:solidFill>
              <a:latin typeface="Arial"/>
              <a:ea typeface="Arial"/>
              <a:cs typeface="Arial"/>
              <a:sym typeface="Arial"/>
            </a:endParaRPr>
          </a:p>
        </p:txBody>
      </p:sp>
      <p:sp>
        <p:nvSpPr>
          <p:cNvPr id="620" name="Google Shape;620;p8"/>
          <p:cNvSpPr/>
          <p:nvPr/>
        </p:nvSpPr>
        <p:spPr>
          <a:xfrm>
            <a:off x="10506172" y="6157753"/>
            <a:ext cx="615648" cy="615648"/>
          </a:xfrm>
          <a:custGeom>
            <a:rect b="b" l="l" r="r" t="t"/>
            <a:pathLst>
              <a:path extrusionOk="0" h="615648" w="615648">
                <a:moveTo>
                  <a:pt x="0" y="0"/>
                </a:moveTo>
                <a:lnTo>
                  <a:pt x="615648" y="0"/>
                </a:lnTo>
                <a:lnTo>
                  <a:pt x="615648" y="615648"/>
                </a:lnTo>
                <a:lnTo>
                  <a:pt x="0" y="615648"/>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5"/>
          <p:cNvSpPr txBox="1"/>
          <p:nvPr/>
        </p:nvSpPr>
        <p:spPr>
          <a:xfrm>
            <a:off x="790650" y="463000"/>
            <a:ext cx="14603400" cy="9162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5953"/>
              <a:buFont typeface="Arial"/>
              <a:buNone/>
            </a:pPr>
            <a:r>
              <a:rPr b="1" i="0" lang="en-US" sz="5953" u="none" cap="none" strike="noStrike">
                <a:solidFill>
                  <a:srgbClr val="000000"/>
                </a:solidFill>
                <a:latin typeface="Arial"/>
                <a:ea typeface="Arial"/>
                <a:cs typeface="Arial"/>
                <a:sym typeface="Arial"/>
              </a:rPr>
              <a:t>What does Youth Voice actually mean? </a:t>
            </a:r>
            <a:endParaRPr b="0" i="0" sz="1400" u="none" cap="none" strike="noStrike">
              <a:solidFill>
                <a:srgbClr val="000000"/>
              </a:solidFill>
              <a:latin typeface="Arial"/>
              <a:ea typeface="Arial"/>
              <a:cs typeface="Arial"/>
              <a:sym typeface="Arial"/>
            </a:endParaRPr>
          </a:p>
        </p:txBody>
      </p:sp>
      <p:sp>
        <p:nvSpPr>
          <p:cNvPr id="123" name="Google Shape;123;p5"/>
          <p:cNvSpPr/>
          <p:nvPr/>
        </p:nvSpPr>
        <p:spPr>
          <a:xfrm>
            <a:off x="163919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24" name="Google Shape;124;p5"/>
          <p:cNvGrpSpPr/>
          <p:nvPr/>
        </p:nvGrpSpPr>
        <p:grpSpPr>
          <a:xfrm>
            <a:off x="6650221" y="4719198"/>
            <a:ext cx="10257677" cy="2268054"/>
            <a:chOff x="0" y="-47625"/>
            <a:chExt cx="1886400" cy="417098"/>
          </a:xfrm>
        </p:grpSpPr>
        <p:sp>
          <p:nvSpPr>
            <p:cNvPr id="125" name="Google Shape;125;p5"/>
            <p:cNvSpPr/>
            <p:nvPr/>
          </p:nvSpPr>
          <p:spPr>
            <a:xfrm>
              <a:off x="0" y="0"/>
              <a:ext cx="1886363" cy="369473"/>
            </a:xfrm>
            <a:custGeom>
              <a:rect b="b" l="l" r="r" t="t"/>
              <a:pathLst>
                <a:path extrusionOk="0" h="369473" w="1886363">
                  <a:moveTo>
                    <a:pt x="0" y="0"/>
                  </a:moveTo>
                  <a:lnTo>
                    <a:pt x="1886363" y="0"/>
                  </a:lnTo>
                  <a:lnTo>
                    <a:pt x="1886363" y="369473"/>
                  </a:lnTo>
                  <a:lnTo>
                    <a:pt x="0" y="369473"/>
                  </a:lnTo>
                  <a:close/>
                </a:path>
              </a:pathLst>
            </a:custGeom>
            <a:solidFill>
              <a:srgbClr val="B6D7A8"/>
            </a:solidFill>
            <a:ln cap="sq" cmpd="sng" w="54575">
              <a:solidFill>
                <a:srgbClr val="55828B">
                  <a:alpha val="50980"/>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 name="Google Shape;126;p5"/>
            <p:cNvSpPr txBox="1"/>
            <p:nvPr/>
          </p:nvSpPr>
          <p:spPr>
            <a:xfrm>
              <a:off x="0" y="-47625"/>
              <a:ext cx="1886400" cy="417000"/>
            </a:xfrm>
            <a:prstGeom prst="rect">
              <a:avLst/>
            </a:prstGeom>
            <a:solidFill>
              <a:srgbClr val="B6D7A8"/>
            </a:solidFill>
            <a:ln>
              <a:noFill/>
            </a:ln>
          </p:spPr>
          <p:txBody>
            <a:bodyPr anchorCtr="0" anchor="ctr" bIns="72750" lIns="72750" spcFirstLastPara="1" rIns="72750" wrap="square" tIns="72750">
              <a:noAutofit/>
            </a:bodyPr>
            <a:lstStyle/>
            <a:p>
              <a:pPr indent="0" lvl="0" marL="0" marR="0" rtl="0" algn="ctr">
                <a:lnSpc>
                  <a:spcPct val="185166"/>
                </a:lnSpc>
                <a:spcBef>
                  <a:spcPts val="0"/>
                </a:spcBef>
                <a:spcAft>
                  <a:spcPts val="0"/>
                </a:spcAft>
                <a:buClr>
                  <a:srgbClr val="000000"/>
                </a:buClr>
                <a:buSzPts val="2578"/>
                <a:buFont typeface="Arial"/>
                <a:buNone/>
              </a:pPr>
              <a:r>
                <a:t/>
              </a:r>
              <a:endParaRPr b="0" i="0" sz="2578" u="none" cap="none" strike="noStrike">
                <a:solidFill>
                  <a:schemeClr val="dk1"/>
                </a:solidFill>
                <a:latin typeface="Calibri"/>
                <a:ea typeface="Calibri"/>
                <a:cs typeface="Calibri"/>
                <a:sym typeface="Calibri"/>
              </a:endParaRPr>
            </a:p>
          </p:txBody>
        </p:sp>
      </p:grpSp>
      <p:grpSp>
        <p:nvGrpSpPr>
          <p:cNvPr id="127" name="Google Shape;127;p5"/>
          <p:cNvGrpSpPr/>
          <p:nvPr/>
        </p:nvGrpSpPr>
        <p:grpSpPr>
          <a:xfrm>
            <a:off x="1433868" y="2167253"/>
            <a:ext cx="11574384" cy="2268043"/>
            <a:chOff x="0" y="-47625"/>
            <a:chExt cx="1886400" cy="369653"/>
          </a:xfrm>
        </p:grpSpPr>
        <p:sp>
          <p:nvSpPr>
            <p:cNvPr id="128" name="Google Shape;128;p5"/>
            <p:cNvSpPr/>
            <p:nvPr/>
          </p:nvSpPr>
          <p:spPr>
            <a:xfrm>
              <a:off x="0" y="0"/>
              <a:ext cx="1886363" cy="322028"/>
            </a:xfrm>
            <a:custGeom>
              <a:rect b="b" l="l" r="r" t="t"/>
              <a:pathLst>
                <a:path extrusionOk="0" h="322028" w="1886363">
                  <a:moveTo>
                    <a:pt x="0" y="0"/>
                  </a:moveTo>
                  <a:lnTo>
                    <a:pt x="1886363" y="0"/>
                  </a:lnTo>
                  <a:lnTo>
                    <a:pt x="1886363" y="322028"/>
                  </a:lnTo>
                  <a:lnTo>
                    <a:pt x="0" y="322028"/>
                  </a:lnTo>
                  <a:close/>
                </a:path>
              </a:pathLst>
            </a:custGeom>
            <a:solidFill>
              <a:srgbClr val="4CC9F0">
                <a:alpha val="49803"/>
              </a:srgbClr>
            </a:solidFill>
            <a:ln cap="sq" cmpd="sng" w="61575">
              <a:solidFill>
                <a:srgbClr val="5769D4">
                  <a:alpha val="49803"/>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 name="Google Shape;129;p5"/>
            <p:cNvSpPr txBox="1"/>
            <p:nvPr/>
          </p:nvSpPr>
          <p:spPr>
            <a:xfrm>
              <a:off x="0" y="-47625"/>
              <a:ext cx="1886400" cy="369600"/>
            </a:xfrm>
            <a:prstGeom prst="rect">
              <a:avLst/>
            </a:prstGeom>
            <a:noFill/>
            <a:ln>
              <a:noFill/>
            </a:ln>
          </p:spPr>
          <p:txBody>
            <a:bodyPr anchorCtr="0" anchor="ctr" bIns="82100" lIns="82100" spcFirstLastPara="1" rIns="82100" wrap="square" tIns="82100">
              <a:noAutofit/>
            </a:bodyPr>
            <a:lstStyle/>
            <a:p>
              <a:pPr indent="0" lvl="0" marL="0" marR="0" rtl="0" algn="ctr">
                <a:lnSpc>
                  <a:spcPct val="185166"/>
                </a:lnSpc>
                <a:spcBef>
                  <a:spcPts val="0"/>
                </a:spcBef>
                <a:spcAft>
                  <a:spcPts val="0"/>
                </a:spcAft>
                <a:buClr>
                  <a:srgbClr val="000000"/>
                </a:buClr>
                <a:buSzPts val="2909"/>
                <a:buFont typeface="Arial"/>
                <a:buNone/>
              </a:pPr>
              <a:r>
                <a:t/>
              </a:r>
              <a:endParaRPr b="0" i="0" sz="2909" u="none" cap="none" strike="noStrike">
                <a:solidFill>
                  <a:schemeClr val="dk1"/>
                </a:solidFill>
                <a:latin typeface="Calibri"/>
                <a:ea typeface="Calibri"/>
                <a:cs typeface="Calibri"/>
                <a:sym typeface="Calibri"/>
              </a:endParaRPr>
            </a:p>
          </p:txBody>
        </p:sp>
      </p:grpSp>
      <p:grpSp>
        <p:nvGrpSpPr>
          <p:cNvPr id="130" name="Google Shape;130;p5"/>
          <p:cNvGrpSpPr/>
          <p:nvPr/>
        </p:nvGrpSpPr>
        <p:grpSpPr>
          <a:xfrm>
            <a:off x="1433876" y="7138001"/>
            <a:ext cx="11574196" cy="2268043"/>
            <a:chOff x="0" y="-47625"/>
            <a:chExt cx="1886400" cy="369653"/>
          </a:xfrm>
        </p:grpSpPr>
        <p:sp>
          <p:nvSpPr>
            <p:cNvPr id="131" name="Google Shape;131;p5"/>
            <p:cNvSpPr/>
            <p:nvPr/>
          </p:nvSpPr>
          <p:spPr>
            <a:xfrm>
              <a:off x="0" y="0"/>
              <a:ext cx="1886363" cy="322028"/>
            </a:xfrm>
            <a:custGeom>
              <a:rect b="b" l="l" r="r" t="t"/>
              <a:pathLst>
                <a:path extrusionOk="0" h="322028" w="1886363">
                  <a:moveTo>
                    <a:pt x="0" y="0"/>
                  </a:moveTo>
                  <a:lnTo>
                    <a:pt x="1886363" y="0"/>
                  </a:lnTo>
                  <a:lnTo>
                    <a:pt x="1886363" y="322028"/>
                  </a:lnTo>
                  <a:lnTo>
                    <a:pt x="0" y="322028"/>
                  </a:lnTo>
                  <a:close/>
                </a:path>
              </a:pathLst>
            </a:custGeom>
            <a:solidFill>
              <a:srgbClr val="5769D4">
                <a:alpha val="49803"/>
              </a:srgbClr>
            </a:solidFill>
            <a:ln cap="sq" cmpd="sng" w="61575">
              <a:solidFill>
                <a:srgbClr val="5769D4">
                  <a:alpha val="49803"/>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 name="Google Shape;132;p5"/>
            <p:cNvSpPr txBox="1"/>
            <p:nvPr/>
          </p:nvSpPr>
          <p:spPr>
            <a:xfrm>
              <a:off x="0" y="-47625"/>
              <a:ext cx="1886400" cy="369600"/>
            </a:xfrm>
            <a:prstGeom prst="rect">
              <a:avLst/>
            </a:prstGeom>
            <a:noFill/>
            <a:ln>
              <a:noFill/>
            </a:ln>
          </p:spPr>
          <p:txBody>
            <a:bodyPr anchorCtr="0" anchor="ctr" bIns="82100" lIns="82100" spcFirstLastPara="1" rIns="82100" wrap="square" tIns="82100">
              <a:noAutofit/>
            </a:bodyPr>
            <a:lstStyle/>
            <a:p>
              <a:pPr indent="0" lvl="0" marL="0" marR="0" rtl="0" algn="ctr">
                <a:lnSpc>
                  <a:spcPct val="185166"/>
                </a:lnSpc>
                <a:spcBef>
                  <a:spcPts val="0"/>
                </a:spcBef>
                <a:spcAft>
                  <a:spcPts val="0"/>
                </a:spcAft>
                <a:buClr>
                  <a:srgbClr val="000000"/>
                </a:buClr>
                <a:buSzPts val="2909"/>
                <a:buFont typeface="Arial"/>
                <a:buNone/>
              </a:pPr>
              <a:r>
                <a:t/>
              </a:r>
              <a:endParaRPr b="0" i="0" sz="2909" u="none" cap="none" strike="noStrike">
                <a:solidFill>
                  <a:schemeClr val="dk1"/>
                </a:solidFill>
                <a:latin typeface="Calibri"/>
                <a:ea typeface="Calibri"/>
                <a:cs typeface="Calibri"/>
                <a:sym typeface="Calibri"/>
              </a:endParaRPr>
            </a:p>
          </p:txBody>
        </p:sp>
      </p:grpSp>
      <p:grpSp>
        <p:nvGrpSpPr>
          <p:cNvPr id="133" name="Google Shape;133;p5"/>
          <p:cNvGrpSpPr/>
          <p:nvPr/>
        </p:nvGrpSpPr>
        <p:grpSpPr>
          <a:xfrm>
            <a:off x="724351" y="1876574"/>
            <a:ext cx="304349" cy="7762973"/>
            <a:chOff x="0" y="-47625"/>
            <a:chExt cx="80158" cy="2044569"/>
          </a:xfrm>
        </p:grpSpPr>
        <p:sp>
          <p:nvSpPr>
            <p:cNvPr id="134" name="Google Shape;134;p5"/>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 name="Google Shape;135;p5"/>
            <p:cNvSpPr txBox="1"/>
            <p:nvPr/>
          </p:nvSpPr>
          <p:spPr>
            <a:xfrm>
              <a:off x="0" y="-47625"/>
              <a:ext cx="80158" cy="2044569"/>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36" name="Google Shape;136;p5"/>
          <p:cNvSpPr txBox="1"/>
          <p:nvPr/>
        </p:nvSpPr>
        <p:spPr>
          <a:xfrm>
            <a:off x="1580375" y="2721750"/>
            <a:ext cx="11106300" cy="1580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550"/>
              <a:buFont typeface="Arial"/>
              <a:buNone/>
            </a:pPr>
            <a:r>
              <a:rPr b="0" i="0" lang="en-US" sz="2550" u="none" cap="none" strike="noStrike">
                <a:solidFill>
                  <a:schemeClr val="dk1"/>
                </a:solidFill>
                <a:latin typeface="Calibri"/>
                <a:ea typeface="Calibri"/>
                <a:cs typeface="Calibri"/>
                <a:sym typeface="Calibri"/>
              </a:rPr>
              <a:t>“Young People have real influence - not just being heard, but helping design, shape, and lead change in projects, decisions, and organisations, as well as being able to see tangible impact of their involvement”</a:t>
            </a:r>
            <a:endParaRPr b="0" i="0" sz="2550" u="none" cap="none" strike="noStrike">
              <a:solidFill>
                <a:schemeClr val="dk1"/>
              </a:solidFill>
              <a:latin typeface="Calibri"/>
              <a:ea typeface="Calibri"/>
              <a:cs typeface="Calibri"/>
              <a:sym typeface="Calibri"/>
            </a:endParaRPr>
          </a:p>
        </p:txBody>
      </p:sp>
      <p:sp>
        <p:nvSpPr>
          <p:cNvPr id="137" name="Google Shape;137;p5"/>
          <p:cNvSpPr/>
          <p:nvPr/>
        </p:nvSpPr>
        <p:spPr>
          <a:xfrm>
            <a:off x="14246975" y="2238099"/>
            <a:ext cx="1908526" cy="2126341"/>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38" name="Google Shape;138;p5"/>
          <p:cNvCxnSpPr>
            <a:stCxn id="129" idx="3"/>
          </p:cNvCxnSpPr>
          <p:nvPr/>
        </p:nvCxnSpPr>
        <p:spPr>
          <a:xfrm flipH="1" rot="10800000">
            <a:off x="13008252" y="3292412"/>
            <a:ext cx="1156500" cy="8700"/>
          </a:xfrm>
          <a:prstGeom prst="straightConnector1">
            <a:avLst/>
          </a:prstGeom>
          <a:noFill/>
          <a:ln cap="flat" cmpd="sng" w="38100">
            <a:solidFill>
              <a:schemeClr val="accent1"/>
            </a:solidFill>
            <a:prstDash val="solid"/>
            <a:round/>
            <a:headEnd len="sm" w="sm" type="none"/>
            <a:tailEnd len="med" w="med" type="triangle"/>
          </a:ln>
        </p:spPr>
      </p:cxnSp>
      <p:sp>
        <p:nvSpPr>
          <p:cNvPr id="139" name="Google Shape;139;p5"/>
          <p:cNvSpPr txBox="1"/>
          <p:nvPr/>
        </p:nvSpPr>
        <p:spPr>
          <a:xfrm>
            <a:off x="6877500" y="5106925"/>
            <a:ext cx="9599400" cy="1413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550"/>
              <a:buFont typeface="Arial"/>
              <a:buNone/>
            </a:pPr>
            <a:r>
              <a:rPr b="0" i="0" lang="en-US" sz="2550" u="none" cap="none" strike="noStrike">
                <a:solidFill>
                  <a:schemeClr val="dk1"/>
                </a:solidFill>
                <a:latin typeface="Calibri"/>
                <a:ea typeface="Calibri"/>
                <a:cs typeface="Calibri"/>
                <a:sym typeface="Calibri"/>
              </a:rPr>
              <a:t>“Youth voice is a broad term for a wide range of different activities that provide young people with the opportunity to meaningfully contribute to and influence decisions which impact them and their community”</a:t>
            </a:r>
            <a:endParaRPr b="0" i="0" sz="2550" u="none" cap="none" strike="noStrike">
              <a:solidFill>
                <a:schemeClr val="dk1"/>
              </a:solidFill>
              <a:latin typeface="Calibri"/>
              <a:ea typeface="Calibri"/>
              <a:cs typeface="Calibri"/>
              <a:sym typeface="Calibri"/>
            </a:endParaRPr>
          </a:p>
        </p:txBody>
      </p:sp>
      <p:pic>
        <p:nvPicPr>
          <p:cNvPr id="140" name="Google Shape;140;p5"/>
          <p:cNvPicPr preferRelativeResize="0"/>
          <p:nvPr/>
        </p:nvPicPr>
        <p:blipFill rotWithShape="1">
          <a:blip r:embed="rId4">
            <a:alphaModFix/>
          </a:blip>
          <a:srcRect b="21783" l="0" r="0" t="25023"/>
          <a:stretch/>
        </p:blipFill>
        <p:spPr>
          <a:xfrm>
            <a:off x="1580375" y="5032362"/>
            <a:ext cx="3778226" cy="1508575"/>
          </a:xfrm>
          <a:prstGeom prst="rect">
            <a:avLst/>
          </a:prstGeom>
          <a:noFill/>
          <a:ln>
            <a:noFill/>
          </a:ln>
        </p:spPr>
      </p:pic>
      <p:cxnSp>
        <p:nvCxnSpPr>
          <p:cNvPr id="141" name="Google Shape;141;p5"/>
          <p:cNvCxnSpPr>
            <a:stCxn id="140" idx="3"/>
            <a:endCxn id="126" idx="1"/>
          </p:cNvCxnSpPr>
          <p:nvPr/>
        </p:nvCxnSpPr>
        <p:spPr>
          <a:xfrm>
            <a:off x="5358601" y="5786650"/>
            <a:ext cx="1291500" cy="66300"/>
          </a:xfrm>
          <a:prstGeom prst="straightConnector1">
            <a:avLst/>
          </a:prstGeom>
          <a:noFill/>
          <a:ln cap="flat" cmpd="sng" w="38100">
            <a:solidFill>
              <a:schemeClr val="dk2"/>
            </a:solidFill>
            <a:prstDash val="solid"/>
            <a:round/>
            <a:headEnd len="sm" w="sm" type="none"/>
            <a:tailEnd len="med" w="med" type="triangle"/>
          </a:ln>
        </p:spPr>
      </p:cxnSp>
      <p:sp>
        <p:nvSpPr>
          <p:cNvPr id="142" name="Google Shape;142;p5"/>
          <p:cNvSpPr txBox="1"/>
          <p:nvPr/>
        </p:nvSpPr>
        <p:spPr>
          <a:xfrm>
            <a:off x="1565725" y="7623800"/>
            <a:ext cx="11179500" cy="1580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350"/>
              <a:buFont typeface="Arial"/>
              <a:buNone/>
            </a:pPr>
            <a:r>
              <a:rPr b="0" i="0" lang="en-US" sz="2350" u="none" cap="none" strike="noStrike">
                <a:solidFill>
                  <a:schemeClr val="dk1"/>
                </a:solidFill>
                <a:latin typeface="Calibri"/>
                <a:ea typeface="Calibri"/>
                <a:cs typeface="Calibri"/>
                <a:sym typeface="Calibri"/>
              </a:rPr>
              <a:t>“Youth voice is the distinct ideas, opinions, attitudes, knowledge, and actions of Young People as a collective body. It is about ensuring that young people are not only heard, but actively engaging in shaping decisions and policies that impact their lives, their communities, and the world”</a:t>
            </a:r>
            <a:endParaRPr b="0" i="0" sz="2350" u="none" cap="none" strike="noStrike">
              <a:solidFill>
                <a:schemeClr val="dk1"/>
              </a:solidFill>
              <a:latin typeface="Calibri"/>
              <a:ea typeface="Calibri"/>
              <a:cs typeface="Calibri"/>
              <a:sym typeface="Calibri"/>
            </a:endParaRPr>
          </a:p>
        </p:txBody>
      </p:sp>
      <p:pic>
        <p:nvPicPr>
          <p:cNvPr id="143" name="Google Shape;143;p5"/>
          <p:cNvPicPr preferRelativeResize="0"/>
          <p:nvPr/>
        </p:nvPicPr>
        <p:blipFill rotWithShape="1">
          <a:blip r:embed="rId5">
            <a:alphaModFix/>
          </a:blip>
          <a:srcRect b="0" l="0" r="0" t="0"/>
          <a:stretch/>
        </p:blipFill>
        <p:spPr>
          <a:xfrm>
            <a:off x="13988024" y="7405900"/>
            <a:ext cx="3778224" cy="1503522"/>
          </a:xfrm>
          <a:prstGeom prst="rect">
            <a:avLst/>
          </a:prstGeom>
          <a:noFill/>
          <a:ln>
            <a:noFill/>
          </a:ln>
        </p:spPr>
      </p:pic>
      <p:cxnSp>
        <p:nvCxnSpPr>
          <p:cNvPr id="144" name="Google Shape;144;p5"/>
          <p:cNvCxnSpPr>
            <a:stCxn id="132" idx="3"/>
            <a:endCxn id="143" idx="1"/>
          </p:cNvCxnSpPr>
          <p:nvPr/>
        </p:nvCxnSpPr>
        <p:spPr>
          <a:xfrm flipH="1" rot="10800000">
            <a:off x="13008072" y="8157560"/>
            <a:ext cx="980100" cy="114300"/>
          </a:xfrm>
          <a:prstGeom prst="straightConnector1">
            <a:avLst/>
          </a:prstGeom>
          <a:noFill/>
          <a:ln cap="flat" cmpd="sng" w="38100">
            <a:solidFill>
              <a:schemeClr val="dk2"/>
            </a:solidFill>
            <a:prstDash val="solid"/>
            <a:round/>
            <a:headEnd len="sm" w="sm" type="none"/>
            <a:tailEnd len="med" w="med" type="triangle"/>
          </a:ln>
        </p:spPr>
      </p:cxn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4" name="Shape 624"/>
        <p:cNvGrpSpPr/>
        <p:nvPr/>
      </p:nvGrpSpPr>
      <p:grpSpPr>
        <a:xfrm>
          <a:off x="0" y="0"/>
          <a:ext cx="0" cy="0"/>
          <a:chOff x="0" y="0"/>
          <a:chExt cx="0" cy="0"/>
        </a:xfrm>
      </p:grpSpPr>
      <p:sp>
        <p:nvSpPr>
          <p:cNvPr id="625" name="Google Shape;625;g3e386a3ef61_0_738"/>
          <p:cNvSpPr/>
          <p:nvPr/>
        </p:nvSpPr>
        <p:spPr>
          <a:xfrm>
            <a:off x="163919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6" name="Google Shape;626;g3e386a3ef61_0_738"/>
          <p:cNvSpPr txBox="1"/>
          <p:nvPr/>
        </p:nvSpPr>
        <p:spPr>
          <a:xfrm>
            <a:off x="666150" y="607700"/>
            <a:ext cx="15254700" cy="9162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5953"/>
              <a:buFont typeface="Arial"/>
              <a:buNone/>
            </a:pPr>
            <a:r>
              <a:rPr b="1" i="0" lang="en-US" sz="5953" u="none" cap="none" strike="noStrike">
                <a:solidFill>
                  <a:schemeClr val="dk1"/>
                </a:solidFill>
                <a:latin typeface="Arial"/>
                <a:ea typeface="Arial"/>
                <a:cs typeface="Arial"/>
                <a:sym typeface="Arial"/>
              </a:rPr>
              <a:t>Principles that underpin Youth Voice</a:t>
            </a:r>
            <a:endParaRPr b="1" i="0" sz="5953" u="none" cap="none" strike="noStrike">
              <a:solidFill>
                <a:srgbClr val="000000"/>
              </a:solidFill>
              <a:latin typeface="Arial"/>
              <a:ea typeface="Arial"/>
              <a:cs typeface="Arial"/>
              <a:sym typeface="Arial"/>
            </a:endParaRPr>
          </a:p>
        </p:txBody>
      </p:sp>
      <p:grpSp>
        <p:nvGrpSpPr>
          <p:cNvPr id="627" name="Google Shape;627;g3e386a3ef61_0_738"/>
          <p:cNvGrpSpPr/>
          <p:nvPr/>
        </p:nvGrpSpPr>
        <p:grpSpPr>
          <a:xfrm>
            <a:off x="638475" y="1732249"/>
            <a:ext cx="327365" cy="8349815"/>
            <a:chOff x="0" y="-47625"/>
            <a:chExt cx="80158" cy="2044569"/>
          </a:xfrm>
        </p:grpSpPr>
        <p:sp>
          <p:nvSpPr>
            <p:cNvPr id="628" name="Google Shape;628;g3e386a3ef61_0_738"/>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9" name="Google Shape;629;g3e386a3ef61_0_738"/>
            <p:cNvSpPr txBox="1"/>
            <p:nvPr/>
          </p:nvSpPr>
          <p:spPr>
            <a:xfrm>
              <a:off x="0" y="-47625"/>
              <a:ext cx="80100" cy="2044500"/>
            </a:xfrm>
            <a:prstGeom prst="rect">
              <a:avLst/>
            </a:prstGeom>
            <a:noFill/>
            <a:ln>
              <a:noFill/>
            </a:ln>
          </p:spPr>
          <p:txBody>
            <a:bodyPr anchorCtr="0" anchor="ctr" bIns="54625" lIns="54625" spcFirstLastPara="1" rIns="54625" wrap="square" tIns="54625">
              <a:noAutofit/>
            </a:bodyPr>
            <a:lstStyle/>
            <a:p>
              <a:pPr indent="0" lvl="0" marL="0" marR="0" rtl="0" algn="ctr">
                <a:lnSpc>
                  <a:spcPct val="185166"/>
                </a:lnSpc>
                <a:spcBef>
                  <a:spcPts val="0"/>
                </a:spcBef>
                <a:spcAft>
                  <a:spcPts val="0"/>
                </a:spcAft>
                <a:buClr>
                  <a:srgbClr val="000000"/>
                </a:buClr>
                <a:buSzPts val="1936"/>
                <a:buFont typeface="Arial"/>
                <a:buNone/>
              </a:pPr>
              <a:r>
                <a:t/>
              </a:r>
              <a:endParaRPr b="0" i="0" sz="1936" u="none" cap="none" strike="noStrike">
                <a:solidFill>
                  <a:schemeClr val="dk1"/>
                </a:solidFill>
                <a:latin typeface="Calibri"/>
                <a:ea typeface="Calibri"/>
                <a:cs typeface="Calibri"/>
                <a:sym typeface="Calibri"/>
              </a:endParaRPr>
            </a:p>
          </p:txBody>
        </p:sp>
      </p:grpSp>
      <p:grpSp>
        <p:nvGrpSpPr>
          <p:cNvPr id="630" name="Google Shape;630;g3e386a3ef61_0_738"/>
          <p:cNvGrpSpPr/>
          <p:nvPr/>
        </p:nvGrpSpPr>
        <p:grpSpPr>
          <a:xfrm>
            <a:off x="17415000" y="1732249"/>
            <a:ext cx="327365" cy="8349815"/>
            <a:chOff x="0" y="-47625"/>
            <a:chExt cx="80158" cy="2044569"/>
          </a:xfrm>
        </p:grpSpPr>
        <p:sp>
          <p:nvSpPr>
            <p:cNvPr id="631" name="Google Shape;631;g3e386a3ef61_0_738"/>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2" name="Google Shape;632;g3e386a3ef61_0_738"/>
            <p:cNvSpPr txBox="1"/>
            <p:nvPr/>
          </p:nvSpPr>
          <p:spPr>
            <a:xfrm>
              <a:off x="0" y="-47625"/>
              <a:ext cx="80100" cy="2044500"/>
            </a:xfrm>
            <a:prstGeom prst="rect">
              <a:avLst/>
            </a:prstGeom>
            <a:noFill/>
            <a:ln>
              <a:noFill/>
            </a:ln>
          </p:spPr>
          <p:txBody>
            <a:bodyPr anchorCtr="0" anchor="ctr" bIns="54625" lIns="54625" spcFirstLastPara="1" rIns="54625" wrap="square" tIns="54625">
              <a:noAutofit/>
            </a:bodyPr>
            <a:lstStyle/>
            <a:p>
              <a:pPr indent="0" lvl="0" marL="0" marR="0" rtl="0" algn="ctr">
                <a:lnSpc>
                  <a:spcPct val="185166"/>
                </a:lnSpc>
                <a:spcBef>
                  <a:spcPts val="0"/>
                </a:spcBef>
                <a:spcAft>
                  <a:spcPts val="0"/>
                </a:spcAft>
                <a:buClr>
                  <a:srgbClr val="000000"/>
                </a:buClr>
                <a:buSzPts val="1936"/>
                <a:buFont typeface="Arial"/>
                <a:buNone/>
              </a:pPr>
              <a:r>
                <a:t/>
              </a:r>
              <a:endParaRPr b="0" i="0" sz="1936" u="none" cap="none" strike="noStrike">
                <a:solidFill>
                  <a:schemeClr val="dk1"/>
                </a:solidFill>
                <a:latin typeface="Calibri"/>
                <a:ea typeface="Calibri"/>
                <a:cs typeface="Calibri"/>
                <a:sym typeface="Calibri"/>
              </a:endParaRPr>
            </a:p>
          </p:txBody>
        </p:sp>
      </p:grpSp>
      <p:pic>
        <p:nvPicPr>
          <p:cNvPr id="633" name="Google Shape;633;g3e386a3ef61_0_738"/>
          <p:cNvPicPr preferRelativeResize="0"/>
          <p:nvPr/>
        </p:nvPicPr>
        <p:blipFill rotWithShape="1">
          <a:blip r:embed="rId4">
            <a:alphaModFix/>
          </a:blip>
          <a:srcRect b="0" l="0" r="0" t="0"/>
          <a:stretch/>
        </p:blipFill>
        <p:spPr>
          <a:xfrm>
            <a:off x="1374550" y="1803850"/>
            <a:ext cx="5895415" cy="8349825"/>
          </a:xfrm>
          <a:prstGeom prst="rect">
            <a:avLst/>
          </a:prstGeom>
          <a:noFill/>
          <a:ln>
            <a:noFill/>
          </a:ln>
        </p:spPr>
      </p:pic>
      <p:pic>
        <p:nvPicPr>
          <p:cNvPr descr="a red cross on a white background that looks like a x (Provided by Tenor)" id="634" name="Google Shape;634;g3e386a3ef61_0_738"/>
          <p:cNvPicPr preferRelativeResize="0"/>
          <p:nvPr/>
        </p:nvPicPr>
        <p:blipFill rotWithShape="1">
          <a:blip r:embed="rId5">
            <a:alphaModFix/>
          </a:blip>
          <a:srcRect b="0" l="0" r="0" t="0"/>
          <a:stretch/>
        </p:blipFill>
        <p:spPr>
          <a:xfrm>
            <a:off x="11134400" y="2041254"/>
            <a:ext cx="2058875" cy="2058875"/>
          </a:xfrm>
          <a:prstGeom prst="rect">
            <a:avLst/>
          </a:prstGeom>
          <a:noFill/>
          <a:ln>
            <a:noFill/>
          </a:ln>
        </p:spPr>
      </p:pic>
      <p:sp>
        <p:nvSpPr>
          <p:cNvPr id="635" name="Google Shape;635;g3e386a3ef61_0_738"/>
          <p:cNvSpPr txBox="1"/>
          <p:nvPr/>
        </p:nvSpPr>
        <p:spPr>
          <a:xfrm>
            <a:off x="8304700" y="4726600"/>
            <a:ext cx="8496000" cy="4638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What happens?</a:t>
            </a:r>
            <a:endParaRPr b="0"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Calibri"/>
              <a:ea typeface="Calibri"/>
              <a:cs typeface="Calibri"/>
              <a:sym typeface="Calibri"/>
            </a:endParaRPr>
          </a:p>
          <a:p>
            <a:pPr indent="-431800" lvl="0" marL="457200" marR="0" rtl="0" algn="l">
              <a:lnSpc>
                <a:spcPct val="100000"/>
              </a:lnSpc>
              <a:spcBef>
                <a:spcPts val="0"/>
              </a:spcBef>
              <a:spcAft>
                <a:spcPts val="0"/>
              </a:spcAft>
              <a:buClr>
                <a:schemeClr val="dk1"/>
              </a:buClr>
              <a:buSzPts val="3200"/>
              <a:buFont typeface="Calibri"/>
              <a:buChar char="-"/>
            </a:pPr>
            <a:r>
              <a:rPr b="0" i="0" lang="en-US" sz="3200" u="none" cap="none" strike="noStrike">
                <a:solidFill>
                  <a:schemeClr val="dk1"/>
                </a:solidFill>
                <a:latin typeface="Calibri"/>
                <a:ea typeface="Calibri"/>
                <a:cs typeface="Calibri"/>
                <a:sym typeface="Calibri"/>
              </a:rPr>
              <a:t>The young people feel pressured, overwhelmed and will withdraw</a:t>
            </a:r>
            <a:endParaRPr b="0" i="0" sz="3200" u="none" cap="none" strike="noStrike">
              <a:solidFill>
                <a:schemeClr val="dk1"/>
              </a:solidFill>
              <a:latin typeface="Calibri"/>
              <a:ea typeface="Calibri"/>
              <a:cs typeface="Calibri"/>
              <a:sym typeface="Calibri"/>
            </a:endParaRPr>
          </a:p>
          <a:p>
            <a:pPr indent="-431800" lvl="0" marL="457200" marR="0" rtl="0" algn="l">
              <a:lnSpc>
                <a:spcPct val="100000"/>
              </a:lnSpc>
              <a:spcBef>
                <a:spcPts val="0"/>
              </a:spcBef>
              <a:spcAft>
                <a:spcPts val="0"/>
              </a:spcAft>
              <a:buClr>
                <a:schemeClr val="dk1"/>
              </a:buClr>
              <a:buSzPts val="3200"/>
              <a:buFont typeface="Calibri"/>
              <a:buChar char="-"/>
            </a:pPr>
            <a:r>
              <a:rPr b="0" i="0" lang="en-US" sz="3200" u="none" cap="none" strike="noStrike">
                <a:solidFill>
                  <a:schemeClr val="dk1"/>
                </a:solidFill>
                <a:latin typeface="Calibri"/>
                <a:ea typeface="Calibri"/>
                <a:cs typeface="Calibri"/>
                <a:sym typeface="Calibri"/>
              </a:rPr>
              <a:t>The young people don’t understand enough to authentically contribute</a:t>
            </a:r>
            <a:endParaRPr b="0" i="0" sz="3200" u="none" cap="none" strike="noStrike">
              <a:solidFill>
                <a:schemeClr val="dk1"/>
              </a:solidFill>
              <a:latin typeface="Calibri"/>
              <a:ea typeface="Calibri"/>
              <a:cs typeface="Calibri"/>
              <a:sym typeface="Calibri"/>
            </a:endParaRPr>
          </a:p>
          <a:p>
            <a:pPr indent="-431800" lvl="0" marL="457200" marR="0" rtl="0" algn="l">
              <a:lnSpc>
                <a:spcPct val="100000"/>
              </a:lnSpc>
              <a:spcBef>
                <a:spcPts val="0"/>
              </a:spcBef>
              <a:spcAft>
                <a:spcPts val="0"/>
              </a:spcAft>
              <a:buClr>
                <a:schemeClr val="dk1"/>
              </a:buClr>
              <a:buSzPts val="3200"/>
              <a:buFont typeface="Calibri"/>
              <a:buChar char="-"/>
            </a:pPr>
            <a:r>
              <a:rPr b="0" i="0" lang="en-US" sz="3200" u="none" cap="none" strike="noStrike">
                <a:solidFill>
                  <a:schemeClr val="dk1"/>
                </a:solidFill>
                <a:latin typeface="Calibri"/>
                <a:ea typeface="Calibri"/>
                <a:cs typeface="Calibri"/>
                <a:sym typeface="Calibri"/>
              </a:rPr>
              <a:t>Participation becomes tokenistic</a:t>
            </a:r>
            <a:endParaRPr b="0" i="0" sz="3200" u="none" cap="none" strike="noStrike">
              <a:solidFill>
                <a:schemeClr val="dk1"/>
              </a:solidFill>
              <a:latin typeface="Calibri"/>
              <a:ea typeface="Calibri"/>
              <a:cs typeface="Calibri"/>
              <a:sym typeface="Calibri"/>
            </a:endParaRPr>
          </a:p>
          <a:p>
            <a:pPr indent="-431800" lvl="0" marL="457200" marR="0" rtl="0" algn="l">
              <a:lnSpc>
                <a:spcPct val="100000"/>
              </a:lnSpc>
              <a:spcBef>
                <a:spcPts val="0"/>
              </a:spcBef>
              <a:spcAft>
                <a:spcPts val="0"/>
              </a:spcAft>
              <a:buClr>
                <a:schemeClr val="dk1"/>
              </a:buClr>
              <a:buSzPts val="3200"/>
              <a:buFont typeface="Calibri"/>
              <a:buChar char="-"/>
            </a:pPr>
            <a:r>
              <a:rPr b="0" i="0" lang="en-US" sz="3200" u="none" cap="none" strike="noStrike">
                <a:solidFill>
                  <a:schemeClr val="dk1"/>
                </a:solidFill>
                <a:latin typeface="Calibri"/>
                <a:ea typeface="Calibri"/>
                <a:cs typeface="Calibri"/>
                <a:sym typeface="Calibri"/>
              </a:rPr>
              <a:t>Trust is damaged</a:t>
            </a:r>
            <a:endParaRPr b="0" i="0" sz="3200" u="none" cap="none" strike="noStrike">
              <a:solidFill>
                <a:schemeClr val="dk1"/>
              </a:solidFill>
              <a:latin typeface="Calibri"/>
              <a:ea typeface="Calibri"/>
              <a:cs typeface="Calibri"/>
              <a:sym typeface="Calibri"/>
            </a:endParaRPr>
          </a:p>
          <a:p>
            <a:pPr indent="-431800" lvl="0" marL="457200" marR="0" rtl="0" algn="l">
              <a:lnSpc>
                <a:spcPct val="100000"/>
              </a:lnSpc>
              <a:spcBef>
                <a:spcPts val="0"/>
              </a:spcBef>
              <a:spcAft>
                <a:spcPts val="0"/>
              </a:spcAft>
              <a:buClr>
                <a:schemeClr val="dk1"/>
              </a:buClr>
              <a:buSzPts val="3200"/>
              <a:buFont typeface="Calibri"/>
              <a:buChar char="-"/>
            </a:pPr>
            <a:r>
              <a:rPr b="0" i="0" lang="en-US" sz="3200" u="none" cap="none" strike="noStrike">
                <a:solidFill>
                  <a:schemeClr val="dk1"/>
                </a:solidFill>
                <a:latin typeface="Calibri"/>
                <a:ea typeface="Calibri"/>
                <a:cs typeface="Calibri"/>
                <a:sym typeface="Calibri"/>
              </a:rPr>
              <a:t>Young people will not have any power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9" name="Shape 639"/>
        <p:cNvGrpSpPr/>
        <p:nvPr/>
      </p:nvGrpSpPr>
      <p:grpSpPr>
        <a:xfrm>
          <a:off x="0" y="0"/>
          <a:ext cx="0" cy="0"/>
          <a:chOff x="0" y="0"/>
          <a:chExt cx="0" cy="0"/>
        </a:xfrm>
      </p:grpSpPr>
      <p:sp>
        <p:nvSpPr>
          <p:cNvPr id="640" name="Google Shape;640;g3e386a3ef61_0_766"/>
          <p:cNvSpPr/>
          <p:nvPr/>
        </p:nvSpPr>
        <p:spPr>
          <a:xfrm>
            <a:off x="163919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1" name="Google Shape;641;g3e386a3ef61_0_766"/>
          <p:cNvSpPr txBox="1"/>
          <p:nvPr/>
        </p:nvSpPr>
        <p:spPr>
          <a:xfrm>
            <a:off x="666150" y="607700"/>
            <a:ext cx="15254700" cy="9162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5953"/>
              <a:buFont typeface="Arial"/>
              <a:buNone/>
            </a:pPr>
            <a:r>
              <a:rPr b="1" i="0" lang="en-US" sz="5953" u="none" cap="none" strike="noStrike">
                <a:solidFill>
                  <a:schemeClr val="dk1"/>
                </a:solidFill>
                <a:latin typeface="Arial"/>
                <a:ea typeface="Arial"/>
                <a:cs typeface="Arial"/>
                <a:sym typeface="Arial"/>
              </a:rPr>
              <a:t>Principles that underpin Youth Voice</a:t>
            </a:r>
            <a:endParaRPr b="1" i="0" sz="5953" u="none" cap="none" strike="noStrike">
              <a:solidFill>
                <a:srgbClr val="000000"/>
              </a:solidFill>
              <a:latin typeface="Arial"/>
              <a:ea typeface="Arial"/>
              <a:cs typeface="Arial"/>
              <a:sym typeface="Arial"/>
            </a:endParaRPr>
          </a:p>
        </p:txBody>
      </p:sp>
      <p:grpSp>
        <p:nvGrpSpPr>
          <p:cNvPr id="642" name="Google Shape;642;g3e386a3ef61_0_766"/>
          <p:cNvGrpSpPr/>
          <p:nvPr/>
        </p:nvGrpSpPr>
        <p:grpSpPr>
          <a:xfrm>
            <a:off x="638475" y="1732249"/>
            <a:ext cx="327365" cy="8349815"/>
            <a:chOff x="0" y="-47625"/>
            <a:chExt cx="80158" cy="2044569"/>
          </a:xfrm>
        </p:grpSpPr>
        <p:sp>
          <p:nvSpPr>
            <p:cNvPr id="643" name="Google Shape;643;g3e386a3ef61_0_766"/>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4" name="Google Shape;644;g3e386a3ef61_0_766"/>
            <p:cNvSpPr txBox="1"/>
            <p:nvPr/>
          </p:nvSpPr>
          <p:spPr>
            <a:xfrm>
              <a:off x="0" y="-47625"/>
              <a:ext cx="80100" cy="2044500"/>
            </a:xfrm>
            <a:prstGeom prst="rect">
              <a:avLst/>
            </a:prstGeom>
            <a:noFill/>
            <a:ln>
              <a:noFill/>
            </a:ln>
          </p:spPr>
          <p:txBody>
            <a:bodyPr anchorCtr="0" anchor="ctr" bIns="54625" lIns="54625" spcFirstLastPara="1" rIns="54625" wrap="square" tIns="54625">
              <a:noAutofit/>
            </a:bodyPr>
            <a:lstStyle/>
            <a:p>
              <a:pPr indent="0" lvl="0" marL="0" marR="0" rtl="0" algn="ctr">
                <a:lnSpc>
                  <a:spcPct val="185166"/>
                </a:lnSpc>
                <a:spcBef>
                  <a:spcPts val="0"/>
                </a:spcBef>
                <a:spcAft>
                  <a:spcPts val="0"/>
                </a:spcAft>
                <a:buClr>
                  <a:srgbClr val="000000"/>
                </a:buClr>
                <a:buSzPts val="1936"/>
                <a:buFont typeface="Arial"/>
                <a:buNone/>
              </a:pPr>
              <a:r>
                <a:t/>
              </a:r>
              <a:endParaRPr b="0" i="0" sz="1936" u="none" cap="none" strike="noStrike">
                <a:solidFill>
                  <a:schemeClr val="dk1"/>
                </a:solidFill>
                <a:latin typeface="Calibri"/>
                <a:ea typeface="Calibri"/>
                <a:cs typeface="Calibri"/>
                <a:sym typeface="Calibri"/>
              </a:endParaRPr>
            </a:p>
          </p:txBody>
        </p:sp>
      </p:grpSp>
      <p:grpSp>
        <p:nvGrpSpPr>
          <p:cNvPr id="645" name="Google Shape;645;g3e386a3ef61_0_766"/>
          <p:cNvGrpSpPr/>
          <p:nvPr/>
        </p:nvGrpSpPr>
        <p:grpSpPr>
          <a:xfrm>
            <a:off x="17415000" y="1732249"/>
            <a:ext cx="327365" cy="8349815"/>
            <a:chOff x="0" y="-47625"/>
            <a:chExt cx="80158" cy="2044569"/>
          </a:xfrm>
        </p:grpSpPr>
        <p:sp>
          <p:nvSpPr>
            <p:cNvPr id="646" name="Google Shape;646;g3e386a3ef61_0_766"/>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7" name="Google Shape;647;g3e386a3ef61_0_766"/>
            <p:cNvSpPr txBox="1"/>
            <p:nvPr/>
          </p:nvSpPr>
          <p:spPr>
            <a:xfrm>
              <a:off x="0" y="-47625"/>
              <a:ext cx="80100" cy="2044500"/>
            </a:xfrm>
            <a:prstGeom prst="rect">
              <a:avLst/>
            </a:prstGeom>
            <a:noFill/>
            <a:ln>
              <a:noFill/>
            </a:ln>
          </p:spPr>
          <p:txBody>
            <a:bodyPr anchorCtr="0" anchor="ctr" bIns="54625" lIns="54625" spcFirstLastPara="1" rIns="54625" wrap="square" tIns="54625">
              <a:noAutofit/>
            </a:bodyPr>
            <a:lstStyle/>
            <a:p>
              <a:pPr indent="0" lvl="0" marL="0" marR="0" rtl="0" algn="ctr">
                <a:lnSpc>
                  <a:spcPct val="185166"/>
                </a:lnSpc>
                <a:spcBef>
                  <a:spcPts val="0"/>
                </a:spcBef>
                <a:spcAft>
                  <a:spcPts val="0"/>
                </a:spcAft>
                <a:buClr>
                  <a:srgbClr val="000000"/>
                </a:buClr>
                <a:buSzPts val="1936"/>
                <a:buFont typeface="Arial"/>
                <a:buNone/>
              </a:pPr>
              <a:r>
                <a:t/>
              </a:r>
              <a:endParaRPr b="0" i="0" sz="1936" u="none" cap="none" strike="noStrike">
                <a:solidFill>
                  <a:schemeClr val="dk1"/>
                </a:solidFill>
                <a:latin typeface="Calibri"/>
                <a:ea typeface="Calibri"/>
                <a:cs typeface="Calibri"/>
                <a:sym typeface="Calibri"/>
              </a:endParaRPr>
            </a:p>
          </p:txBody>
        </p:sp>
      </p:grpSp>
      <p:pic>
        <p:nvPicPr>
          <p:cNvPr descr="Creative Bulb with Brain Logo Design Template. (Provided by Getty Images)" id="648" name="Google Shape;648;g3e386a3ef61_0_766"/>
          <p:cNvPicPr preferRelativeResize="0"/>
          <p:nvPr/>
        </p:nvPicPr>
        <p:blipFill rotWithShape="1">
          <a:blip r:embed="rId4">
            <a:alphaModFix/>
          </a:blip>
          <a:srcRect b="0" l="0" r="0" t="0"/>
          <a:stretch/>
        </p:blipFill>
        <p:spPr>
          <a:xfrm>
            <a:off x="1118240" y="1676300"/>
            <a:ext cx="8458301" cy="8458301"/>
          </a:xfrm>
          <a:prstGeom prst="rect">
            <a:avLst/>
          </a:prstGeom>
          <a:noFill/>
          <a:ln>
            <a:noFill/>
          </a:ln>
        </p:spPr>
      </p:pic>
      <p:sp>
        <p:nvSpPr>
          <p:cNvPr id="649" name="Google Shape;649;g3e386a3ef61_0_766"/>
          <p:cNvSpPr/>
          <p:nvPr/>
        </p:nvSpPr>
        <p:spPr>
          <a:xfrm>
            <a:off x="8568163" y="2819575"/>
            <a:ext cx="7823775" cy="1218845"/>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rgbClr val="5769D4">
                    <a:alpha val="49803"/>
                  </a:srgbClr>
                </a:solidFill>
                <a:latin typeface="Arial"/>
              </a:rPr>
              <a:t>Key Message</a:t>
            </a:r>
          </a:p>
        </p:txBody>
      </p:sp>
      <p:sp>
        <p:nvSpPr>
          <p:cNvPr id="650" name="Google Shape;650;g3e386a3ef61_0_766"/>
          <p:cNvSpPr txBox="1"/>
          <p:nvPr/>
        </p:nvSpPr>
        <p:spPr>
          <a:xfrm>
            <a:off x="8820050" y="4652975"/>
            <a:ext cx="7572000" cy="3018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100"/>
              <a:buFont typeface="Arial"/>
              <a:buNone/>
            </a:pPr>
            <a:r>
              <a:rPr b="0" i="0" lang="en-US" sz="3100" u="none" cap="none" strike="noStrike">
                <a:solidFill>
                  <a:schemeClr val="dk1"/>
                </a:solidFill>
                <a:latin typeface="Calibri"/>
                <a:ea typeface="Calibri"/>
                <a:cs typeface="Calibri"/>
                <a:sym typeface="Calibri"/>
              </a:rPr>
              <a:t>Build the foundations. Take time. Support the young people. Listen. Act. Give Feedback. </a:t>
            </a:r>
            <a:endParaRPr b="0" i="0" sz="31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100"/>
              <a:buFont typeface="Arial"/>
              <a:buNone/>
            </a:pPr>
            <a:r>
              <a:rPr b="0" i="0" lang="en-US" sz="3100" u="none" cap="none" strike="noStrike">
                <a:solidFill>
                  <a:schemeClr val="dk1"/>
                </a:solidFill>
                <a:latin typeface="Calibri"/>
                <a:ea typeface="Calibri"/>
                <a:cs typeface="Calibri"/>
                <a:sym typeface="Calibri"/>
              </a:rPr>
              <a:t>Then add the next block. Step by step, we build real youth voice that is authentic and lasts!</a:t>
            </a:r>
            <a:endParaRPr b="0" i="0" sz="3100" u="none" cap="none" strike="noStrike">
              <a:solidFill>
                <a:schemeClr val="dk1"/>
              </a:solidFill>
              <a:latin typeface="Calibri"/>
              <a:ea typeface="Calibri"/>
              <a:cs typeface="Calibri"/>
              <a:sym typeface="Calibri"/>
            </a:endParaRPr>
          </a:p>
        </p:txBody>
      </p:sp>
      <p:pic>
        <p:nvPicPr>
          <p:cNvPr descr="Funny smiling school boy with blue backpack and pants (Provided by Getty Images)" id="651" name="Google Shape;651;g3e386a3ef61_0_766"/>
          <p:cNvPicPr preferRelativeResize="0"/>
          <p:nvPr/>
        </p:nvPicPr>
        <p:blipFill rotWithShape="1">
          <a:blip r:embed="rId5">
            <a:alphaModFix/>
          </a:blip>
          <a:srcRect b="0" l="0" r="0" t="0"/>
          <a:stretch/>
        </p:blipFill>
        <p:spPr>
          <a:xfrm>
            <a:off x="8948527" y="7347600"/>
            <a:ext cx="2785624" cy="2787000"/>
          </a:xfrm>
          <a:prstGeom prst="rect">
            <a:avLst/>
          </a:prstGeom>
          <a:noFill/>
          <a:ln>
            <a:noFill/>
          </a:ln>
        </p:spPr>
      </p:pic>
      <p:sp>
        <p:nvSpPr>
          <p:cNvPr id="652" name="Google Shape;652;g3e386a3ef61_0_766"/>
          <p:cNvSpPr/>
          <p:nvPr/>
        </p:nvSpPr>
        <p:spPr>
          <a:xfrm>
            <a:off x="12162550" y="7170900"/>
            <a:ext cx="4049400" cy="1884900"/>
          </a:xfrm>
          <a:prstGeom prst="wedgeEllipseCallout">
            <a:avLst>
              <a:gd fmla="val -76908" name="adj1"/>
              <a:gd fmla="val 23432"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500"/>
              <a:buFont typeface="Arial"/>
              <a:buNone/>
            </a:pPr>
            <a:r>
              <a:rPr b="0" i="0" lang="en-US" sz="2500" u="none" cap="none" strike="noStrike">
                <a:solidFill>
                  <a:srgbClr val="000000"/>
                </a:solidFill>
                <a:latin typeface="Calibri"/>
                <a:ea typeface="Calibri"/>
                <a:cs typeface="Calibri"/>
                <a:sym typeface="Calibri"/>
              </a:rPr>
              <a:t>“When we build it together, we create change together!”</a:t>
            </a:r>
            <a:endParaRPr b="0" i="0" sz="2500" u="none" cap="none" strike="noStrike">
              <a:solidFill>
                <a:srgbClr val="000000"/>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6" name="Shape 656"/>
        <p:cNvGrpSpPr/>
        <p:nvPr/>
      </p:nvGrpSpPr>
      <p:grpSpPr>
        <a:xfrm>
          <a:off x="0" y="0"/>
          <a:ext cx="0" cy="0"/>
          <a:chOff x="0" y="0"/>
          <a:chExt cx="0" cy="0"/>
        </a:xfrm>
      </p:grpSpPr>
      <p:sp>
        <p:nvSpPr>
          <p:cNvPr id="657" name="Google Shape;657;g3e386a3ef61_0_786"/>
          <p:cNvSpPr/>
          <p:nvPr/>
        </p:nvSpPr>
        <p:spPr>
          <a:xfrm>
            <a:off x="163919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8" name="Google Shape;658;g3e386a3ef61_0_786"/>
          <p:cNvSpPr txBox="1"/>
          <p:nvPr/>
        </p:nvSpPr>
        <p:spPr>
          <a:xfrm>
            <a:off x="666150" y="607700"/>
            <a:ext cx="15254700" cy="9162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5953"/>
              <a:buFont typeface="Arial"/>
              <a:buNone/>
            </a:pPr>
            <a:r>
              <a:rPr b="1" i="0" lang="en-US" sz="5953" u="none" cap="none" strike="noStrike">
                <a:solidFill>
                  <a:schemeClr val="dk1"/>
                </a:solidFill>
                <a:latin typeface="Arial"/>
                <a:ea typeface="Arial"/>
                <a:cs typeface="Arial"/>
                <a:sym typeface="Arial"/>
              </a:rPr>
              <a:t>Safe Space</a:t>
            </a:r>
            <a:endParaRPr b="1" i="0" sz="5953" u="none" cap="none" strike="noStrike">
              <a:solidFill>
                <a:srgbClr val="000000"/>
              </a:solidFill>
              <a:latin typeface="Arial"/>
              <a:ea typeface="Arial"/>
              <a:cs typeface="Arial"/>
              <a:sym typeface="Arial"/>
            </a:endParaRPr>
          </a:p>
        </p:txBody>
      </p:sp>
      <p:grpSp>
        <p:nvGrpSpPr>
          <p:cNvPr id="659" name="Google Shape;659;g3e386a3ef61_0_786"/>
          <p:cNvGrpSpPr/>
          <p:nvPr/>
        </p:nvGrpSpPr>
        <p:grpSpPr>
          <a:xfrm>
            <a:off x="1433875" y="2167246"/>
            <a:ext cx="7776495" cy="6781543"/>
            <a:chOff x="0" y="-47625"/>
            <a:chExt cx="1886400" cy="369653"/>
          </a:xfrm>
        </p:grpSpPr>
        <p:sp>
          <p:nvSpPr>
            <p:cNvPr id="660" name="Google Shape;660;g3e386a3ef61_0_786"/>
            <p:cNvSpPr/>
            <p:nvPr/>
          </p:nvSpPr>
          <p:spPr>
            <a:xfrm>
              <a:off x="0" y="0"/>
              <a:ext cx="1886363" cy="322028"/>
            </a:xfrm>
            <a:custGeom>
              <a:rect b="b" l="l" r="r" t="t"/>
              <a:pathLst>
                <a:path extrusionOk="0" h="322028" w="1886363">
                  <a:moveTo>
                    <a:pt x="0" y="0"/>
                  </a:moveTo>
                  <a:lnTo>
                    <a:pt x="1886363" y="0"/>
                  </a:lnTo>
                  <a:lnTo>
                    <a:pt x="1886363" y="322028"/>
                  </a:lnTo>
                  <a:lnTo>
                    <a:pt x="0" y="322028"/>
                  </a:lnTo>
                  <a:close/>
                </a:path>
              </a:pathLst>
            </a:custGeom>
            <a:solidFill>
              <a:srgbClr val="4CC9F0">
                <a:alpha val="49803"/>
              </a:srgbClr>
            </a:solidFill>
            <a:ln cap="sq" cmpd="sng" w="61575">
              <a:solidFill>
                <a:srgbClr val="5769D4">
                  <a:alpha val="49803"/>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1" name="Google Shape;661;g3e386a3ef61_0_786"/>
            <p:cNvSpPr txBox="1"/>
            <p:nvPr/>
          </p:nvSpPr>
          <p:spPr>
            <a:xfrm>
              <a:off x="0" y="-47625"/>
              <a:ext cx="1886400" cy="369600"/>
            </a:xfrm>
            <a:prstGeom prst="rect">
              <a:avLst/>
            </a:prstGeom>
            <a:noFill/>
            <a:ln>
              <a:noFill/>
            </a:ln>
          </p:spPr>
          <p:txBody>
            <a:bodyPr anchorCtr="0" anchor="ctr" bIns="82100" lIns="82100" spcFirstLastPara="1" rIns="82100" wrap="square" tIns="82100">
              <a:noAutofit/>
            </a:bodyPr>
            <a:lstStyle/>
            <a:p>
              <a:pPr indent="0" lvl="0" marL="0" marR="0" rtl="0" algn="l">
                <a:lnSpc>
                  <a:spcPct val="185166"/>
                </a:lnSpc>
                <a:spcBef>
                  <a:spcPts val="0"/>
                </a:spcBef>
                <a:spcAft>
                  <a:spcPts val="0"/>
                </a:spcAft>
                <a:buClr>
                  <a:srgbClr val="000000"/>
                </a:buClr>
                <a:buSzPts val="2909"/>
                <a:buFont typeface="Arial"/>
                <a:buNone/>
              </a:pPr>
              <a:r>
                <a:t/>
              </a:r>
              <a:endParaRPr b="0" i="0" sz="2909" u="none" cap="none" strike="noStrike">
                <a:solidFill>
                  <a:schemeClr val="dk1"/>
                </a:solidFill>
                <a:latin typeface="Calibri"/>
                <a:ea typeface="Calibri"/>
                <a:cs typeface="Calibri"/>
                <a:sym typeface="Calibri"/>
              </a:endParaRPr>
            </a:p>
          </p:txBody>
        </p:sp>
      </p:grpSp>
      <p:grpSp>
        <p:nvGrpSpPr>
          <p:cNvPr id="662" name="Google Shape;662;g3e386a3ef61_0_786"/>
          <p:cNvGrpSpPr/>
          <p:nvPr/>
        </p:nvGrpSpPr>
        <p:grpSpPr>
          <a:xfrm rot="5400000">
            <a:off x="13280031" y="-793240"/>
            <a:ext cx="337922" cy="7979775"/>
            <a:chOff x="0" y="-47625"/>
            <a:chExt cx="119839" cy="2829908"/>
          </a:xfrm>
        </p:grpSpPr>
        <p:sp>
          <p:nvSpPr>
            <p:cNvPr id="663" name="Google Shape;663;g3e386a3ef61_0_786"/>
            <p:cNvSpPr/>
            <p:nvPr/>
          </p:nvSpPr>
          <p:spPr>
            <a:xfrm>
              <a:off x="0" y="0"/>
              <a:ext cx="119839" cy="2782283"/>
            </a:xfrm>
            <a:custGeom>
              <a:rect b="b" l="l" r="r" t="t"/>
              <a:pathLst>
                <a:path extrusionOk="0" h="2782283" w="119839">
                  <a:moveTo>
                    <a:pt x="0" y="0"/>
                  </a:moveTo>
                  <a:lnTo>
                    <a:pt x="119839" y="0"/>
                  </a:lnTo>
                  <a:lnTo>
                    <a:pt x="119839" y="2782283"/>
                  </a:lnTo>
                  <a:lnTo>
                    <a:pt x="0" y="2782283"/>
                  </a:lnTo>
                  <a:close/>
                </a:path>
              </a:pathLst>
            </a:custGeom>
            <a:solidFill>
              <a:srgbClr val="5769D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4" name="Google Shape;664;g3e386a3ef61_0_786"/>
            <p:cNvSpPr txBox="1"/>
            <p:nvPr/>
          </p:nvSpPr>
          <p:spPr>
            <a:xfrm>
              <a:off x="0" y="-47625"/>
              <a:ext cx="119700" cy="2829900"/>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665" name="Google Shape;665;g3e386a3ef61_0_786"/>
          <p:cNvSpPr txBox="1"/>
          <p:nvPr/>
        </p:nvSpPr>
        <p:spPr>
          <a:xfrm>
            <a:off x="1638900" y="3365600"/>
            <a:ext cx="7257900" cy="5399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sng" cap="none" strike="noStrike">
                <a:solidFill>
                  <a:schemeClr val="dk1"/>
                </a:solidFill>
                <a:latin typeface="Calibri"/>
                <a:ea typeface="Calibri"/>
                <a:cs typeface="Calibri"/>
                <a:sym typeface="Calibri"/>
              </a:rPr>
              <a:t>Definition - </a:t>
            </a:r>
            <a:endParaRPr b="1" i="0" sz="3200" u="sng"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An environment where people can feel secure and free from bias, conflict, criticism, or any form of emotional or physical harm. </a:t>
            </a:r>
            <a:endParaRPr b="0"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It is a place where people can express themselves without fear of discrimination or negative judgement.</a:t>
            </a:r>
            <a:endParaRPr b="0" i="0" sz="3200" u="none" cap="none" strike="noStrike">
              <a:solidFill>
                <a:schemeClr val="dk1"/>
              </a:solidFill>
              <a:latin typeface="Calibri"/>
              <a:ea typeface="Calibri"/>
              <a:cs typeface="Calibri"/>
              <a:sym typeface="Calibri"/>
            </a:endParaRPr>
          </a:p>
        </p:txBody>
      </p:sp>
      <p:pic>
        <p:nvPicPr>
          <p:cNvPr id="666" name="Google Shape;666;g3e386a3ef61_0_786"/>
          <p:cNvPicPr preferRelativeResize="0"/>
          <p:nvPr/>
        </p:nvPicPr>
        <p:blipFill rotWithShape="1">
          <a:blip r:embed="rId4">
            <a:alphaModFix/>
          </a:blip>
          <a:srcRect b="0" l="0" r="0" t="0"/>
          <a:stretch/>
        </p:blipFill>
        <p:spPr>
          <a:xfrm>
            <a:off x="13907750" y="3878250"/>
            <a:ext cx="3280800" cy="4374400"/>
          </a:xfrm>
          <a:prstGeom prst="rect">
            <a:avLst/>
          </a:prstGeom>
          <a:noFill/>
          <a:ln>
            <a:noFill/>
          </a:ln>
        </p:spPr>
      </p:pic>
      <p:pic>
        <p:nvPicPr>
          <p:cNvPr id="667" name="Google Shape;667;g3e386a3ef61_0_786"/>
          <p:cNvPicPr preferRelativeResize="0"/>
          <p:nvPr/>
        </p:nvPicPr>
        <p:blipFill rotWithShape="1">
          <a:blip r:embed="rId5">
            <a:alphaModFix/>
          </a:blip>
          <a:srcRect b="0" l="0" r="0" t="0"/>
          <a:stretch/>
        </p:blipFill>
        <p:spPr>
          <a:xfrm>
            <a:off x="10423925" y="3844863"/>
            <a:ext cx="2960775" cy="4441174"/>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1" name="Shape 671"/>
        <p:cNvGrpSpPr/>
        <p:nvPr/>
      </p:nvGrpSpPr>
      <p:grpSpPr>
        <a:xfrm>
          <a:off x="0" y="0"/>
          <a:ext cx="0" cy="0"/>
          <a:chOff x="0" y="0"/>
          <a:chExt cx="0" cy="0"/>
        </a:xfrm>
      </p:grpSpPr>
      <p:sp>
        <p:nvSpPr>
          <p:cNvPr id="672" name="Google Shape;672;g3e386a3ef61_0_804"/>
          <p:cNvSpPr/>
          <p:nvPr/>
        </p:nvSpPr>
        <p:spPr>
          <a:xfrm>
            <a:off x="163919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3" name="Google Shape;673;g3e386a3ef61_0_804"/>
          <p:cNvSpPr txBox="1"/>
          <p:nvPr/>
        </p:nvSpPr>
        <p:spPr>
          <a:xfrm>
            <a:off x="1417000" y="607700"/>
            <a:ext cx="15254700" cy="9162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5953"/>
              <a:buFont typeface="Arial"/>
              <a:buNone/>
            </a:pPr>
            <a:r>
              <a:rPr b="1" i="0" lang="en-US" sz="5953" u="none" cap="none" strike="noStrike">
                <a:solidFill>
                  <a:schemeClr val="dk1"/>
                </a:solidFill>
                <a:latin typeface="Arial"/>
                <a:ea typeface="Arial"/>
                <a:cs typeface="Arial"/>
                <a:sym typeface="Arial"/>
              </a:rPr>
              <a:t>Safe Space</a:t>
            </a:r>
            <a:endParaRPr b="1" i="0" sz="5953" u="none" cap="none" strike="noStrike">
              <a:solidFill>
                <a:srgbClr val="000000"/>
              </a:solidFill>
              <a:latin typeface="Arial"/>
              <a:ea typeface="Arial"/>
              <a:cs typeface="Arial"/>
              <a:sym typeface="Arial"/>
            </a:endParaRPr>
          </a:p>
        </p:txBody>
      </p:sp>
      <p:grpSp>
        <p:nvGrpSpPr>
          <p:cNvPr id="674" name="Google Shape;674;g3e386a3ef61_0_804"/>
          <p:cNvGrpSpPr/>
          <p:nvPr/>
        </p:nvGrpSpPr>
        <p:grpSpPr>
          <a:xfrm>
            <a:off x="638475" y="1732249"/>
            <a:ext cx="327365" cy="8349815"/>
            <a:chOff x="0" y="-47625"/>
            <a:chExt cx="80158" cy="2044569"/>
          </a:xfrm>
        </p:grpSpPr>
        <p:sp>
          <p:nvSpPr>
            <p:cNvPr id="675" name="Google Shape;675;g3e386a3ef61_0_804"/>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6" name="Google Shape;676;g3e386a3ef61_0_804"/>
            <p:cNvSpPr txBox="1"/>
            <p:nvPr/>
          </p:nvSpPr>
          <p:spPr>
            <a:xfrm>
              <a:off x="0" y="-47625"/>
              <a:ext cx="80100" cy="2044500"/>
            </a:xfrm>
            <a:prstGeom prst="rect">
              <a:avLst/>
            </a:prstGeom>
            <a:noFill/>
            <a:ln>
              <a:noFill/>
            </a:ln>
          </p:spPr>
          <p:txBody>
            <a:bodyPr anchorCtr="0" anchor="ctr" bIns="54625" lIns="54625" spcFirstLastPara="1" rIns="54625" wrap="square" tIns="54625">
              <a:noAutofit/>
            </a:bodyPr>
            <a:lstStyle/>
            <a:p>
              <a:pPr indent="0" lvl="0" marL="0" marR="0" rtl="0" algn="ctr">
                <a:lnSpc>
                  <a:spcPct val="185166"/>
                </a:lnSpc>
                <a:spcBef>
                  <a:spcPts val="0"/>
                </a:spcBef>
                <a:spcAft>
                  <a:spcPts val="0"/>
                </a:spcAft>
                <a:buClr>
                  <a:srgbClr val="000000"/>
                </a:buClr>
                <a:buSzPts val="1936"/>
                <a:buFont typeface="Arial"/>
                <a:buNone/>
              </a:pPr>
              <a:r>
                <a:t/>
              </a:r>
              <a:endParaRPr b="0" i="0" sz="1936" u="none" cap="none" strike="noStrike">
                <a:solidFill>
                  <a:schemeClr val="dk1"/>
                </a:solidFill>
                <a:latin typeface="Calibri"/>
                <a:ea typeface="Calibri"/>
                <a:cs typeface="Calibri"/>
                <a:sym typeface="Calibri"/>
              </a:endParaRPr>
            </a:p>
          </p:txBody>
        </p:sp>
      </p:grpSp>
      <p:grpSp>
        <p:nvGrpSpPr>
          <p:cNvPr id="677" name="Google Shape;677;g3e386a3ef61_0_804"/>
          <p:cNvGrpSpPr/>
          <p:nvPr/>
        </p:nvGrpSpPr>
        <p:grpSpPr>
          <a:xfrm>
            <a:off x="17415000" y="1732249"/>
            <a:ext cx="327365" cy="8349815"/>
            <a:chOff x="0" y="-47625"/>
            <a:chExt cx="80158" cy="2044569"/>
          </a:xfrm>
        </p:grpSpPr>
        <p:sp>
          <p:nvSpPr>
            <p:cNvPr id="678" name="Google Shape;678;g3e386a3ef61_0_804"/>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9" name="Google Shape;679;g3e386a3ef61_0_804"/>
            <p:cNvSpPr txBox="1"/>
            <p:nvPr/>
          </p:nvSpPr>
          <p:spPr>
            <a:xfrm>
              <a:off x="0" y="-47625"/>
              <a:ext cx="80100" cy="2044500"/>
            </a:xfrm>
            <a:prstGeom prst="rect">
              <a:avLst/>
            </a:prstGeom>
            <a:noFill/>
            <a:ln>
              <a:noFill/>
            </a:ln>
          </p:spPr>
          <p:txBody>
            <a:bodyPr anchorCtr="0" anchor="ctr" bIns="54625" lIns="54625" spcFirstLastPara="1" rIns="54625" wrap="square" tIns="54625">
              <a:noAutofit/>
            </a:bodyPr>
            <a:lstStyle/>
            <a:p>
              <a:pPr indent="0" lvl="0" marL="0" marR="0" rtl="0" algn="ctr">
                <a:lnSpc>
                  <a:spcPct val="185166"/>
                </a:lnSpc>
                <a:spcBef>
                  <a:spcPts val="0"/>
                </a:spcBef>
                <a:spcAft>
                  <a:spcPts val="0"/>
                </a:spcAft>
                <a:buClr>
                  <a:srgbClr val="000000"/>
                </a:buClr>
                <a:buSzPts val="1936"/>
                <a:buFont typeface="Arial"/>
                <a:buNone/>
              </a:pPr>
              <a:r>
                <a:t/>
              </a:r>
              <a:endParaRPr b="0" i="0" sz="1936" u="none" cap="none" strike="noStrike">
                <a:solidFill>
                  <a:schemeClr val="dk1"/>
                </a:solidFill>
                <a:latin typeface="Calibri"/>
                <a:ea typeface="Calibri"/>
                <a:cs typeface="Calibri"/>
                <a:sym typeface="Calibri"/>
              </a:endParaRPr>
            </a:p>
          </p:txBody>
        </p:sp>
      </p:grpSp>
      <p:grpSp>
        <p:nvGrpSpPr>
          <p:cNvPr id="680" name="Google Shape;680;g3e386a3ef61_0_804"/>
          <p:cNvGrpSpPr/>
          <p:nvPr/>
        </p:nvGrpSpPr>
        <p:grpSpPr>
          <a:xfrm>
            <a:off x="6036525" y="1894197"/>
            <a:ext cx="6214952" cy="1006533"/>
            <a:chOff x="-28419" y="-151315"/>
            <a:chExt cx="2070615" cy="680596"/>
          </a:xfrm>
        </p:grpSpPr>
        <p:sp>
          <p:nvSpPr>
            <p:cNvPr id="681" name="Google Shape;681;g3e386a3ef61_0_804"/>
            <p:cNvSpPr/>
            <p:nvPr/>
          </p:nvSpPr>
          <p:spPr>
            <a:xfrm>
              <a:off x="-28419" y="-130071"/>
              <a:ext cx="2056136" cy="659352"/>
            </a:xfrm>
            <a:custGeom>
              <a:rect b="b" l="l" r="r" t="t"/>
              <a:pathLst>
                <a:path extrusionOk="0" h="322028" w="1886363">
                  <a:moveTo>
                    <a:pt x="0" y="0"/>
                  </a:moveTo>
                  <a:lnTo>
                    <a:pt x="1886363" y="0"/>
                  </a:lnTo>
                  <a:lnTo>
                    <a:pt x="1886363" y="322028"/>
                  </a:lnTo>
                  <a:lnTo>
                    <a:pt x="0" y="322028"/>
                  </a:lnTo>
                  <a:close/>
                </a:path>
              </a:pathLst>
            </a:custGeom>
            <a:solidFill>
              <a:srgbClr val="4CC9F0">
                <a:alpha val="49803"/>
              </a:srgbClr>
            </a:solidFill>
            <a:ln cap="sq" cmpd="sng" w="41200">
              <a:solidFill>
                <a:srgbClr val="5769D4">
                  <a:alpha val="49803"/>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2" name="Google Shape;682;g3e386a3ef61_0_804"/>
            <p:cNvSpPr txBox="1"/>
            <p:nvPr/>
          </p:nvSpPr>
          <p:spPr>
            <a:xfrm>
              <a:off x="-14004" y="-151315"/>
              <a:ext cx="2056200" cy="659400"/>
            </a:xfrm>
            <a:prstGeom prst="rect">
              <a:avLst/>
            </a:prstGeom>
            <a:noFill/>
            <a:ln>
              <a:noFill/>
            </a:ln>
          </p:spPr>
          <p:txBody>
            <a:bodyPr anchorCtr="0" anchor="ctr" bIns="54950" lIns="54950" spcFirstLastPara="1" rIns="54950" wrap="square" tIns="54950">
              <a:noAutofit/>
            </a:bodyPr>
            <a:lstStyle/>
            <a:p>
              <a:pPr indent="0" lvl="0" marL="0" marR="0" rtl="0" algn="ctr">
                <a:lnSpc>
                  <a:spcPct val="185166"/>
                </a:lnSpc>
                <a:spcBef>
                  <a:spcPts val="0"/>
                </a:spcBef>
                <a:spcAft>
                  <a:spcPts val="0"/>
                </a:spcAft>
                <a:buClr>
                  <a:srgbClr val="000000"/>
                </a:buClr>
                <a:buSzPts val="3209"/>
                <a:buFont typeface="Arial"/>
                <a:buNone/>
              </a:pPr>
              <a:r>
                <a:rPr b="1" i="0" lang="en-US" sz="3210" u="none" cap="none" strike="noStrike">
                  <a:solidFill>
                    <a:schemeClr val="dk1"/>
                  </a:solidFill>
                  <a:latin typeface="Calibri"/>
                  <a:ea typeface="Calibri"/>
                  <a:cs typeface="Calibri"/>
                  <a:sym typeface="Calibri"/>
                </a:rPr>
                <a:t>Benefits</a:t>
              </a:r>
              <a:endParaRPr b="1" i="0" sz="3210" u="none" cap="none" strike="noStrike">
                <a:solidFill>
                  <a:schemeClr val="dk1"/>
                </a:solidFill>
                <a:latin typeface="Calibri"/>
                <a:ea typeface="Calibri"/>
                <a:cs typeface="Calibri"/>
                <a:sym typeface="Calibri"/>
              </a:endParaRPr>
            </a:p>
          </p:txBody>
        </p:sp>
      </p:grpSp>
      <p:pic>
        <p:nvPicPr>
          <p:cNvPr descr="a green check mark icon with a long shadow on a white background (Provided by Tenor)" id="683" name="Google Shape;683;g3e386a3ef61_0_804"/>
          <p:cNvPicPr preferRelativeResize="0"/>
          <p:nvPr/>
        </p:nvPicPr>
        <p:blipFill rotWithShape="1">
          <a:blip r:embed="rId4">
            <a:alphaModFix/>
          </a:blip>
          <a:srcRect b="0" l="0" r="0" t="0"/>
          <a:stretch/>
        </p:blipFill>
        <p:spPr>
          <a:xfrm>
            <a:off x="1298950" y="3178675"/>
            <a:ext cx="1268300" cy="1268300"/>
          </a:xfrm>
          <a:prstGeom prst="rect">
            <a:avLst/>
          </a:prstGeom>
          <a:noFill/>
          <a:ln>
            <a:noFill/>
          </a:ln>
        </p:spPr>
      </p:pic>
      <p:pic>
        <p:nvPicPr>
          <p:cNvPr descr="a green check mark icon with a long shadow on a white background (Provided by Tenor)" id="684" name="Google Shape;684;g3e386a3ef61_0_804"/>
          <p:cNvPicPr preferRelativeResize="0"/>
          <p:nvPr/>
        </p:nvPicPr>
        <p:blipFill rotWithShape="1">
          <a:blip r:embed="rId4">
            <a:alphaModFix/>
          </a:blip>
          <a:srcRect b="0" l="0" r="0" t="0"/>
          <a:stretch/>
        </p:blipFill>
        <p:spPr>
          <a:xfrm>
            <a:off x="1298950" y="4234713"/>
            <a:ext cx="1268300" cy="1268300"/>
          </a:xfrm>
          <a:prstGeom prst="rect">
            <a:avLst/>
          </a:prstGeom>
          <a:noFill/>
          <a:ln>
            <a:noFill/>
          </a:ln>
        </p:spPr>
      </p:pic>
      <p:pic>
        <p:nvPicPr>
          <p:cNvPr descr="a green check mark icon with a long shadow on a white background (Provided by Tenor)" id="685" name="Google Shape;685;g3e386a3ef61_0_804"/>
          <p:cNvPicPr preferRelativeResize="0"/>
          <p:nvPr/>
        </p:nvPicPr>
        <p:blipFill rotWithShape="1">
          <a:blip r:embed="rId4">
            <a:alphaModFix/>
          </a:blip>
          <a:srcRect b="0" l="0" r="0" t="0"/>
          <a:stretch/>
        </p:blipFill>
        <p:spPr>
          <a:xfrm>
            <a:off x="1298950" y="5156575"/>
            <a:ext cx="1268300" cy="1268300"/>
          </a:xfrm>
          <a:prstGeom prst="rect">
            <a:avLst/>
          </a:prstGeom>
          <a:noFill/>
          <a:ln>
            <a:noFill/>
          </a:ln>
        </p:spPr>
      </p:pic>
      <p:pic>
        <p:nvPicPr>
          <p:cNvPr descr="a green check mark icon with a long shadow on a white background (Provided by Tenor)" id="686" name="Google Shape;686;g3e386a3ef61_0_804"/>
          <p:cNvPicPr preferRelativeResize="0"/>
          <p:nvPr/>
        </p:nvPicPr>
        <p:blipFill rotWithShape="1">
          <a:blip r:embed="rId4">
            <a:alphaModFix/>
          </a:blip>
          <a:srcRect b="0" l="0" r="0" t="0"/>
          <a:stretch/>
        </p:blipFill>
        <p:spPr>
          <a:xfrm>
            <a:off x="1298950" y="6101750"/>
            <a:ext cx="1268300" cy="1268300"/>
          </a:xfrm>
          <a:prstGeom prst="rect">
            <a:avLst/>
          </a:prstGeom>
          <a:noFill/>
          <a:ln>
            <a:noFill/>
          </a:ln>
        </p:spPr>
      </p:pic>
      <p:pic>
        <p:nvPicPr>
          <p:cNvPr descr="a green check mark icon with a long shadow on a white background (Provided by Tenor)" id="687" name="Google Shape;687;g3e386a3ef61_0_804"/>
          <p:cNvPicPr preferRelativeResize="0"/>
          <p:nvPr/>
        </p:nvPicPr>
        <p:blipFill rotWithShape="1">
          <a:blip r:embed="rId4">
            <a:alphaModFix/>
          </a:blip>
          <a:srcRect b="0" l="0" r="0" t="0"/>
          <a:stretch/>
        </p:blipFill>
        <p:spPr>
          <a:xfrm>
            <a:off x="1298950" y="7153175"/>
            <a:ext cx="1268300" cy="1268300"/>
          </a:xfrm>
          <a:prstGeom prst="rect">
            <a:avLst/>
          </a:prstGeom>
          <a:noFill/>
          <a:ln>
            <a:noFill/>
          </a:ln>
        </p:spPr>
      </p:pic>
      <p:pic>
        <p:nvPicPr>
          <p:cNvPr descr="a green check mark icon with a long shadow on a white background (Provided by Tenor)" id="688" name="Google Shape;688;g3e386a3ef61_0_804"/>
          <p:cNvPicPr preferRelativeResize="0"/>
          <p:nvPr/>
        </p:nvPicPr>
        <p:blipFill rotWithShape="1">
          <a:blip r:embed="rId4">
            <a:alphaModFix/>
          </a:blip>
          <a:srcRect b="0" l="0" r="0" t="0"/>
          <a:stretch/>
        </p:blipFill>
        <p:spPr>
          <a:xfrm>
            <a:off x="1298950" y="8213825"/>
            <a:ext cx="1268300" cy="1268300"/>
          </a:xfrm>
          <a:prstGeom prst="rect">
            <a:avLst/>
          </a:prstGeom>
          <a:noFill/>
          <a:ln>
            <a:noFill/>
          </a:ln>
        </p:spPr>
      </p:pic>
      <p:sp>
        <p:nvSpPr>
          <p:cNvPr id="689" name="Google Shape;689;g3e386a3ef61_0_804"/>
          <p:cNvSpPr txBox="1"/>
          <p:nvPr/>
        </p:nvSpPr>
        <p:spPr>
          <a:xfrm>
            <a:off x="2503200" y="3569825"/>
            <a:ext cx="7465500" cy="486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Able to express emotionally</a:t>
            </a:r>
            <a:endParaRPr b="0" i="0" sz="3200" u="none" cap="none" strike="noStrike">
              <a:solidFill>
                <a:schemeClr val="dk1"/>
              </a:solidFill>
              <a:latin typeface="Calibri"/>
              <a:ea typeface="Calibri"/>
              <a:cs typeface="Calibri"/>
              <a:sym typeface="Calibri"/>
            </a:endParaRPr>
          </a:p>
        </p:txBody>
      </p:sp>
      <p:sp>
        <p:nvSpPr>
          <p:cNvPr id="690" name="Google Shape;690;g3e386a3ef61_0_804"/>
          <p:cNvSpPr txBox="1"/>
          <p:nvPr/>
        </p:nvSpPr>
        <p:spPr>
          <a:xfrm>
            <a:off x="2503200" y="4625863"/>
            <a:ext cx="7465500" cy="486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Sense of community and belonging</a:t>
            </a:r>
            <a:endParaRPr b="0" i="0" sz="3200" u="none" cap="none" strike="noStrike">
              <a:solidFill>
                <a:schemeClr val="dk1"/>
              </a:solidFill>
              <a:latin typeface="Calibri"/>
              <a:ea typeface="Calibri"/>
              <a:cs typeface="Calibri"/>
              <a:sym typeface="Calibri"/>
            </a:endParaRPr>
          </a:p>
        </p:txBody>
      </p:sp>
      <p:sp>
        <p:nvSpPr>
          <p:cNvPr id="691" name="Google Shape;691;g3e386a3ef61_0_804"/>
          <p:cNvSpPr txBox="1"/>
          <p:nvPr/>
        </p:nvSpPr>
        <p:spPr>
          <a:xfrm>
            <a:off x="2503200" y="5559375"/>
            <a:ext cx="7465500" cy="486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A</a:t>
            </a:r>
            <a:r>
              <a:rPr lang="en-US" sz="3200">
                <a:solidFill>
                  <a:schemeClr val="dk1"/>
                </a:solidFill>
                <a:latin typeface="Calibri"/>
                <a:ea typeface="Calibri"/>
                <a:cs typeface="Calibri"/>
                <a:sym typeface="Calibri"/>
              </a:rPr>
              <a:t>ccessible</a:t>
            </a:r>
            <a:r>
              <a:rPr b="0" i="0" lang="en-US" sz="3200" u="none" cap="none" strike="noStrike">
                <a:solidFill>
                  <a:schemeClr val="dk1"/>
                </a:solidFill>
                <a:latin typeface="Calibri"/>
                <a:ea typeface="Calibri"/>
                <a:cs typeface="Calibri"/>
                <a:sym typeface="Calibri"/>
              </a:rPr>
              <a:t> mental health support</a:t>
            </a:r>
            <a:endParaRPr b="0" i="0" sz="3200" u="none" cap="none" strike="noStrike">
              <a:solidFill>
                <a:schemeClr val="dk1"/>
              </a:solidFill>
              <a:latin typeface="Calibri"/>
              <a:ea typeface="Calibri"/>
              <a:cs typeface="Calibri"/>
              <a:sym typeface="Calibri"/>
            </a:endParaRPr>
          </a:p>
        </p:txBody>
      </p:sp>
      <p:sp>
        <p:nvSpPr>
          <p:cNvPr id="692" name="Google Shape;692;g3e386a3ef61_0_804"/>
          <p:cNvSpPr txBox="1"/>
          <p:nvPr/>
        </p:nvSpPr>
        <p:spPr>
          <a:xfrm>
            <a:off x="2503200" y="6419850"/>
            <a:ext cx="7465500" cy="486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Empowerment</a:t>
            </a:r>
            <a:endParaRPr b="0" i="0" sz="3200" u="none" cap="none" strike="noStrike">
              <a:solidFill>
                <a:schemeClr val="dk1"/>
              </a:solidFill>
              <a:latin typeface="Calibri"/>
              <a:ea typeface="Calibri"/>
              <a:cs typeface="Calibri"/>
              <a:sym typeface="Calibri"/>
            </a:endParaRPr>
          </a:p>
        </p:txBody>
      </p:sp>
      <p:sp>
        <p:nvSpPr>
          <p:cNvPr id="693" name="Google Shape;693;g3e386a3ef61_0_804"/>
          <p:cNvSpPr txBox="1"/>
          <p:nvPr/>
        </p:nvSpPr>
        <p:spPr>
          <a:xfrm>
            <a:off x="2503200" y="7548938"/>
            <a:ext cx="7465500" cy="486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Reduced risk of anti-social behaviour</a:t>
            </a:r>
            <a:endParaRPr b="0" i="0" sz="3200" u="none" cap="none" strike="noStrike">
              <a:solidFill>
                <a:schemeClr val="dk1"/>
              </a:solidFill>
              <a:latin typeface="Calibri"/>
              <a:ea typeface="Calibri"/>
              <a:cs typeface="Calibri"/>
              <a:sym typeface="Calibri"/>
            </a:endParaRPr>
          </a:p>
        </p:txBody>
      </p:sp>
      <p:sp>
        <p:nvSpPr>
          <p:cNvPr id="694" name="Google Shape;694;g3e386a3ef61_0_804"/>
          <p:cNvSpPr txBox="1"/>
          <p:nvPr/>
        </p:nvSpPr>
        <p:spPr>
          <a:xfrm>
            <a:off x="2567250" y="8604975"/>
            <a:ext cx="7465500" cy="486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Behavioural interventions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8" name="Shape 698"/>
        <p:cNvGrpSpPr/>
        <p:nvPr/>
      </p:nvGrpSpPr>
      <p:grpSpPr>
        <a:xfrm>
          <a:off x="0" y="0"/>
          <a:ext cx="0" cy="0"/>
          <a:chOff x="0" y="0"/>
          <a:chExt cx="0" cy="0"/>
        </a:xfrm>
      </p:grpSpPr>
      <p:sp>
        <p:nvSpPr>
          <p:cNvPr id="699" name="Google Shape;699;g3e386a3ef61_0_831"/>
          <p:cNvSpPr/>
          <p:nvPr/>
        </p:nvSpPr>
        <p:spPr>
          <a:xfrm>
            <a:off x="163919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0" name="Google Shape;700;g3e386a3ef61_0_831"/>
          <p:cNvSpPr txBox="1"/>
          <p:nvPr/>
        </p:nvSpPr>
        <p:spPr>
          <a:xfrm>
            <a:off x="1417000" y="607700"/>
            <a:ext cx="15254700" cy="9162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5953"/>
              <a:buFont typeface="Arial"/>
              <a:buNone/>
            </a:pPr>
            <a:r>
              <a:rPr b="1" i="0" lang="en-US" sz="5953" u="none" cap="none" strike="noStrike">
                <a:solidFill>
                  <a:schemeClr val="dk1"/>
                </a:solidFill>
                <a:latin typeface="Arial"/>
                <a:ea typeface="Arial"/>
                <a:cs typeface="Arial"/>
                <a:sym typeface="Arial"/>
              </a:rPr>
              <a:t>Safe Space</a:t>
            </a:r>
            <a:endParaRPr b="1" i="0" sz="5953" u="none" cap="none" strike="noStrike">
              <a:solidFill>
                <a:srgbClr val="000000"/>
              </a:solidFill>
              <a:latin typeface="Arial"/>
              <a:ea typeface="Arial"/>
              <a:cs typeface="Arial"/>
              <a:sym typeface="Arial"/>
            </a:endParaRPr>
          </a:p>
        </p:txBody>
      </p:sp>
      <p:grpSp>
        <p:nvGrpSpPr>
          <p:cNvPr id="701" name="Google Shape;701;g3e386a3ef61_0_831"/>
          <p:cNvGrpSpPr/>
          <p:nvPr/>
        </p:nvGrpSpPr>
        <p:grpSpPr>
          <a:xfrm>
            <a:off x="638475" y="1732249"/>
            <a:ext cx="327365" cy="8349815"/>
            <a:chOff x="0" y="-47625"/>
            <a:chExt cx="80158" cy="2044569"/>
          </a:xfrm>
        </p:grpSpPr>
        <p:sp>
          <p:nvSpPr>
            <p:cNvPr id="702" name="Google Shape;702;g3e386a3ef61_0_831"/>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3" name="Google Shape;703;g3e386a3ef61_0_831"/>
            <p:cNvSpPr txBox="1"/>
            <p:nvPr/>
          </p:nvSpPr>
          <p:spPr>
            <a:xfrm>
              <a:off x="0" y="-47625"/>
              <a:ext cx="80100" cy="2044500"/>
            </a:xfrm>
            <a:prstGeom prst="rect">
              <a:avLst/>
            </a:prstGeom>
            <a:noFill/>
            <a:ln>
              <a:noFill/>
            </a:ln>
          </p:spPr>
          <p:txBody>
            <a:bodyPr anchorCtr="0" anchor="ctr" bIns="54625" lIns="54625" spcFirstLastPara="1" rIns="54625" wrap="square" tIns="54625">
              <a:noAutofit/>
            </a:bodyPr>
            <a:lstStyle/>
            <a:p>
              <a:pPr indent="0" lvl="0" marL="0" marR="0" rtl="0" algn="ctr">
                <a:lnSpc>
                  <a:spcPct val="185166"/>
                </a:lnSpc>
                <a:spcBef>
                  <a:spcPts val="0"/>
                </a:spcBef>
                <a:spcAft>
                  <a:spcPts val="0"/>
                </a:spcAft>
                <a:buClr>
                  <a:srgbClr val="000000"/>
                </a:buClr>
                <a:buSzPts val="1936"/>
                <a:buFont typeface="Arial"/>
                <a:buNone/>
              </a:pPr>
              <a:r>
                <a:t/>
              </a:r>
              <a:endParaRPr b="0" i="0" sz="1936" u="none" cap="none" strike="noStrike">
                <a:solidFill>
                  <a:schemeClr val="dk1"/>
                </a:solidFill>
                <a:latin typeface="Calibri"/>
                <a:ea typeface="Calibri"/>
                <a:cs typeface="Calibri"/>
                <a:sym typeface="Calibri"/>
              </a:endParaRPr>
            </a:p>
          </p:txBody>
        </p:sp>
      </p:grpSp>
      <p:grpSp>
        <p:nvGrpSpPr>
          <p:cNvPr id="704" name="Google Shape;704;g3e386a3ef61_0_831"/>
          <p:cNvGrpSpPr/>
          <p:nvPr/>
        </p:nvGrpSpPr>
        <p:grpSpPr>
          <a:xfrm>
            <a:off x="17415000" y="1732249"/>
            <a:ext cx="327365" cy="8349815"/>
            <a:chOff x="0" y="-47625"/>
            <a:chExt cx="80158" cy="2044569"/>
          </a:xfrm>
        </p:grpSpPr>
        <p:sp>
          <p:nvSpPr>
            <p:cNvPr id="705" name="Google Shape;705;g3e386a3ef61_0_831"/>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6" name="Google Shape;706;g3e386a3ef61_0_831"/>
            <p:cNvSpPr txBox="1"/>
            <p:nvPr/>
          </p:nvSpPr>
          <p:spPr>
            <a:xfrm>
              <a:off x="0" y="-47625"/>
              <a:ext cx="80100" cy="2044500"/>
            </a:xfrm>
            <a:prstGeom prst="rect">
              <a:avLst/>
            </a:prstGeom>
            <a:noFill/>
            <a:ln>
              <a:noFill/>
            </a:ln>
          </p:spPr>
          <p:txBody>
            <a:bodyPr anchorCtr="0" anchor="ctr" bIns="54625" lIns="54625" spcFirstLastPara="1" rIns="54625" wrap="square" tIns="54625">
              <a:noAutofit/>
            </a:bodyPr>
            <a:lstStyle/>
            <a:p>
              <a:pPr indent="0" lvl="0" marL="0" marR="0" rtl="0" algn="ctr">
                <a:lnSpc>
                  <a:spcPct val="185166"/>
                </a:lnSpc>
                <a:spcBef>
                  <a:spcPts val="0"/>
                </a:spcBef>
                <a:spcAft>
                  <a:spcPts val="0"/>
                </a:spcAft>
                <a:buClr>
                  <a:srgbClr val="000000"/>
                </a:buClr>
                <a:buSzPts val="1936"/>
                <a:buFont typeface="Arial"/>
                <a:buNone/>
              </a:pPr>
              <a:r>
                <a:t/>
              </a:r>
              <a:endParaRPr b="0" i="0" sz="1936" u="none" cap="none" strike="noStrike">
                <a:solidFill>
                  <a:schemeClr val="dk1"/>
                </a:solidFill>
                <a:latin typeface="Calibri"/>
                <a:ea typeface="Calibri"/>
                <a:cs typeface="Calibri"/>
                <a:sym typeface="Calibri"/>
              </a:endParaRPr>
            </a:p>
          </p:txBody>
        </p:sp>
      </p:grpSp>
      <p:grpSp>
        <p:nvGrpSpPr>
          <p:cNvPr id="707" name="Google Shape;707;g3e386a3ef61_0_831"/>
          <p:cNvGrpSpPr/>
          <p:nvPr/>
        </p:nvGrpSpPr>
        <p:grpSpPr>
          <a:xfrm>
            <a:off x="3195250" y="1894198"/>
            <a:ext cx="9056251" cy="1006533"/>
            <a:chOff x="-28419" y="-151315"/>
            <a:chExt cx="2070615" cy="680596"/>
          </a:xfrm>
        </p:grpSpPr>
        <p:sp>
          <p:nvSpPr>
            <p:cNvPr id="708" name="Google Shape;708;g3e386a3ef61_0_831"/>
            <p:cNvSpPr/>
            <p:nvPr/>
          </p:nvSpPr>
          <p:spPr>
            <a:xfrm>
              <a:off x="-28419" y="-130071"/>
              <a:ext cx="2056136" cy="659352"/>
            </a:xfrm>
            <a:custGeom>
              <a:rect b="b" l="l" r="r" t="t"/>
              <a:pathLst>
                <a:path extrusionOk="0" h="322028" w="1886363">
                  <a:moveTo>
                    <a:pt x="0" y="0"/>
                  </a:moveTo>
                  <a:lnTo>
                    <a:pt x="1886363" y="0"/>
                  </a:lnTo>
                  <a:lnTo>
                    <a:pt x="1886363" y="322028"/>
                  </a:lnTo>
                  <a:lnTo>
                    <a:pt x="0" y="322028"/>
                  </a:lnTo>
                  <a:close/>
                </a:path>
              </a:pathLst>
            </a:custGeom>
            <a:solidFill>
              <a:srgbClr val="4CC9F0">
                <a:alpha val="49803"/>
              </a:srgbClr>
            </a:solidFill>
            <a:ln cap="sq" cmpd="sng" w="41200">
              <a:solidFill>
                <a:srgbClr val="5769D4">
                  <a:alpha val="49803"/>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9" name="Google Shape;709;g3e386a3ef61_0_831"/>
            <p:cNvSpPr txBox="1"/>
            <p:nvPr/>
          </p:nvSpPr>
          <p:spPr>
            <a:xfrm>
              <a:off x="-14004" y="-151315"/>
              <a:ext cx="2056200" cy="659400"/>
            </a:xfrm>
            <a:prstGeom prst="rect">
              <a:avLst/>
            </a:prstGeom>
            <a:noFill/>
            <a:ln>
              <a:noFill/>
            </a:ln>
          </p:spPr>
          <p:txBody>
            <a:bodyPr anchorCtr="0" anchor="ctr" bIns="54950" lIns="54950" spcFirstLastPara="1" rIns="54950" wrap="square" tIns="54950">
              <a:noAutofit/>
            </a:bodyPr>
            <a:lstStyle/>
            <a:p>
              <a:pPr indent="0" lvl="0" marL="0" marR="0" rtl="0" algn="ctr">
                <a:lnSpc>
                  <a:spcPct val="185166"/>
                </a:lnSpc>
                <a:spcBef>
                  <a:spcPts val="0"/>
                </a:spcBef>
                <a:spcAft>
                  <a:spcPts val="0"/>
                </a:spcAft>
                <a:buClr>
                  <a:srgbClr val="000000"/>
                </a:buClr>
                <a:buSzPts val="3209"/>
                <a:buFont typeface="Arial"/>
                <a:buNone/>
              </a:pPr>
              <a:r>
                <a:rPr b="1" i="0" lang="en-US" sz="3210" u="none" cap="none" strike="noStrike">
                  <a:solidFill>
                    <a:schemeClr val="dk1"/>
                  </a:solidFill>
                  <a:latin typeface="Calibri"/>
                  <a:ea typeface="Calibri"/>
                  <a:cs typeface="Calibri"/>
                  <a:sym typeface="Calibri"/>
                </a:rPr>
                <a:t>How to create a safe space with young people</a:t>
              </a:r>
              <a:endParaRPr b="1" i="0" sz="3210" u="none" cap="none" strike="noStrike">
                <a:solidFill>
                  <a:schemeClr val="dk1"/>
                </a:solidFill>
                <a:latin typeface="Calibri"/>
                <a:ea typeface="Calibri"/>
                <a:cs typeface="Calibri"/>
                <a:sym typeface="Calibri"/>
              </a:endParaRPr>
            </a:p>
          </p:txBody>
        </p:sp>
      </p:grpSp>
      <p:sp>
        <p:nvSpPr>
          <p:cNvPr id="710" name="Google Shape;710;g3e386a3ef61_0_831"/>
          <p:cNvSpPr/>
          <p:nvPr/>
        </p:nvSpPr>
        <p:spPr>
          <a:xfrm>
            <a:off x="1417000" y="3036925"/>
            <a:ext cx="4240728" cy="3430836"/>
          </a:xfrm>
          <a:prstGeom prst="cloud">
            <a:avLst/>
          </a:prstGeom>
          <a:solidFill>
            <a:srgbClr val="559FE4">
              <a:alpha val="51764"/>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900"/>
              <a:buFont typeface="Arial"/>
              <a:buNone/>
            </a:pPr>
            <a:r>
              <a:rPr b="0" i="0" lang="en-US" sz="2900" u="none" cap="none" strike="noStrike">
                <a:solidFill>
                  <a:srgbClr val="000000"/>
                </a:solidFill>
                <a:latin typeface="Calibri"/>
                <a:ea typeface="Calibri"/>
                <a:cs typeface="Calibri"/>
                <a:sym typeface="Calibri"/>
              </a:rPr>
              <a:t>Allow the young people to design the room and pick the items to go inside</a:t>
            </a:r>
            <a:endParaRPr b="0" i="0" sz="2900" u="none" cap="none" strike="noStrike">
              <a:solidFill>
                <a:srgbClr val="000000"/>
              </a:solidFill>
              <a:latin typeface="Calibri"/>
              <a:ea typeface="Calibri"/>
              <a:cs typeface="Calibri"/>
              <a:sym typeface="Calibri"/>
            </a:endParaRPr>
          </a:p>
        </p:txBody>
      </p:sp>
      <p:sp>
        <p:nvSpPr>
          <p:cNvPr id="711" name="Google Shape;711;g3e386a3ef61_0_831"/>
          <p:cNvSpPr/>
          <p:nvPr/>
        </p:nvSpPr>
        <p:spPr>
          <a:xfrm>
            <a:off x="6572125" y="3036925"/>
            <a:ext cx="4240728" cy="3430836"/>
          </a:xfrm>
          <a:prstGeom prst="cloud">
            <a:avLst/>
          </a:prstGeom>
          <a:solidFill>
            <a:srgbClr val="559FE4">
              <a:alpha val="49803"/>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800"/>
              <a:buFont typeface="Arial"/>
              <a:buNone/>
            </a:pPr>
            <a:r>
              <a:rPr b="0" i="0" lang="en-US" sz="3800" u="none" cap="none" strike="noStrike">
                <a:solidFill>
                  <a:srgbClr val="000000"/>
                </a:solidFill>
                <a:latin typeface="Calibri"/>
                <a:ea typeface="Calibri"/>
                <a:cs typeface="Calibri"/>
                <a:sym typeface="Calibri"/>
              </a:rPr>
              <a:t>Bring activities and fidget toys</a:t>
            </a:r>
            <a:endParaRPr b="0" i="0" sz="3800" u="none" cap="none" strike="noStrike">
              <a:solidFill>
                <a:srgbClr val="000000"/>
              </a:solidFill>
              <a:latin typeface="Calibri"/>
              <a:ea typeface="Calibri"/>
              <a:cs typeface="Calibri"/>
              <a:sym typeface="Calibri"/>
            </a:endParaRPr>
          </a:p>
        </p:txBody>
      </p:sp>
      <p:sp>
        <p:nvSpPr>
          <p:cNvPr id="712" name="Google Shape;712;g3e386a3ef61_0_831"/>
          <p:cNvSpPr/>
          <p:nvPr/>
        </p:nvSpPr>
        <p:spPr>
          <a:xfrm>
            <a:off x="11848900" y="2900725"/>
            <a:ext cx="4240728" cy="3430836"/>
          </a:xfrm>
          <a:prstGeom prst="cloud">
            <a:avLst/>
          </a:prstGeom>
          <a:solidFill>
            <a:srgbClr val="559FE4">
              <a:alpha val="49803"/>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300"/>
              <a:buFont typeface="Arial"/>
              <a:buNone/>
            </a:pPr>
            <a:r>
              <a:rPr b="0" i="0" lang="en-US" sz="4300" u="none" cap="none" strike="noStrike">
                <a:solidFill>
                  <a:srgbClr val="000000"/>
                </a:solidFill>
                <a:latin typeface="Calibri"/>
                <a:ea typeface="Calibri"/>
                <a:cs typeface="Calibri"/>
                <a:sym typeface="Calibri"/>
              </a:rPr>
              <a:t>Have drinks and snacks available</a:t>
            </a:r>
            <a:endParaRPr b="0" i="0" sz="4300" u="none" cap="none" strike="noStrike">
              <a:solidFill>
                <a:srgbClr val="000000"/>
              </a:solidFill>
              <a:latin typeface="Calibri"/>
              <a:ea typeface="Calibri"/>
              <a:cs typeface="Calibri"/>
              <a:sym typeface="Calibri"/>
            </a:endParaRPr>
          </a:p>
        </p:txBody>
      </p:sp>
      <p:sp>
        <p:nvSpPr>
          <p:cNvPr id="713" name="Google Shape;713;g3e386a3ef61_0_831"/>
          <p:cNvSpPr/>
          <p:nvPr/>
        </p:nvSpPr>
        <p:spPr>
          <a:xfrm>
            <a:off x="10994451" y="6467749"/>
            <a:ext cx="5095224" cy="3664872"/>
          </a:xfrm>
          <a:prstGeom prst="cloud">
            <a:avLst/>
          </a:prstGeom>
          <a:solidFill>
            <a:srgbClr val="559FE4">
              <a:alpha val="49803"/>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300"/>
              <a:buFont typeface="Arial"/>
              <a:buNone/>
            </a:pPr>
            <a:r>
              <a:rPr b="0" i="0" lang="en-US" sz="2600" u="none" cap="none" strike="noStrike">
                <a:solidFill>
                  <a:srgbClr val="000000"/>
                </a:solidFill>
                <a:latin typeface="Calibri"/>
                <a:ea typeface="Calibri"/>
                <a:cs typeface="Calibri"/>
                <a:sym typeface="Calibri"/>
              </a:rPr>
              <a:t>Have an adult in the room for the young people to speak to. They should be mental health, challenging behaviour and youth work trained.</a:t>
            </a:r>
            <a:endParaRPr b="0" i="0" sz="2600" u="none" cap="none" strike="noStrike">
              <a:solidFill>
                <a:srgbClr val="000000"/>
              </a:solidFill>
              <a:latin typeface="Calibri"/>
              <a:ea typeface="Calibri"/>
              <a:cs typeface="Calibri"/>
              <a:sym typeface="Calibri"/>
            </a:endParaRPr>
          </a:p>
        </p:txBody>
      </p:sp>
      <p:sp>
        <p:nvSpPr>
          <p:cNvPr id="714" name="Google Shape;714;g3e386a3ef61_0_831"/>
          <p:cNvSpPr/>
          <p:nvPr/>
        </p:nvSpPr>
        <p:spPr>
          <a:xfrm>
            <a:off x="6572125" y="6701850"/>
            <a:ext cx="4240728" cy="3430836"/>
          </a:xfrm>
          <a:prstGeom prst="cloud">
            <a:avLst/>
          </a:prstGeom>
          <a:solidFill>
            <a:srgbClr val="559FE4">
              <a:alpha val="49803"/>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500"/>
              <a:buFont typeface="Arial"/>
              <a:buNone/>
            </a:pPr>
            <a:r>
              <a:rPr b="0" i="0" lang="en-US" sz="3500" u="none" cap="none" strike="noStrike">
                <a:solidFill>
                  <a:srgbClr val="000000"/>
                </a:solidFill>
                <a:latin typeface="Calibri"/>
                <a:ea typeface="Calibri"/>
                <a:cs typeface="Calibri"/>
                <a:sym typeface="Calibri"/>
              </a:rPr>
              <a:t>Remember that it is the young people’s space</a:t>
            </a:r>
            <a:endParaRPr b="0" i="0" sz="3800" u="none" cap="none" strike="noStrike">
              <a:solidFill>
                <a:srgbClr val="000000"/>
              </a:solidFill>
              <a:latin typeface="Calibri"/>
              <a:ea typeface="Calibri"/>
              <a:cs typeface="Calibri"/>
              <a:sym typeface="Calibri"/>
            </a:endParaRPr>
          </a:p>
        </p:txBody>
      </p:sp>
      <p:sp>
        <p:nvSpPr>
          <p:cNvPr id="715" name="Google Shape;715;g3e386a3ef61_0_831"/>
          <p:cNvSpPr/>
          <p:nvPr/>
        </p:nvSpPr>
        <p:spPr>
          <a:xfrm>
            <a:off x="1498250" y="6701850"/>
            <a:ext cx="4240728" cy="3430836"/>
          </a:xfrm>
          <a:prstGeom prst="cloud">
            <a:avLst/>
          </a:prstGeom>
          <a:solidFill>
            <a:srgbClr val="559FE4">
              <a:alpha val="49803"/>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400"/>
              <a:buFont typeface="Arial"/>
              <a:buNone/>
            </a:pPr>
            <a:r>
              <a:rPr b="0" i="0" lang="en-US" sz="3400" u="none" cap="none" strike="noStrike">
                <a:solidFill>
                  <a:srgbClr val="000000"/>
                </a:solidFill>
                <a:latin typeface="Calibri"/>
                <a:ea typeface="Calibri"/>
                <a:cs typeface="Calibri"/>
                <a:sym typeface="Calibri"/>
              </a:rPr>
              <a:t>Make it optional, this reduces pressure to go there</a:t>
            </a:r>
            <a:endParaRPr b="0" i="0" sz="3400" u="none" cap="none" strike="noStrike">
              <a:solidFill>
                <a:srgbClr val="000000"/>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9" name="Shape 719"/>
        <p:cNvGrpSpPr/>
        <p:nvPr/>
      </p:nvGrpSpPr>
      <p:grpSpPr>
        <a:xfrm>
          <a:off x="0" y="0"/>
          <a:ext cx="0" cy="0"/>
          <a:chOff x="0" y="0"/>
          <a:chExt cx="0" cy="0"/>
        </a:xfrm>
      </p:grpSpPr>
      <p:sp>
        <p:nvSpPr>
          <p:cNvPr id="720" name="Google Shape;720;g3e386a3ef61_0_866"/>
          <p:cNvSpPr/>
          <p:nvPr/>
        </p:nvSpPr>
        <p:spPr>
          <a:xfrm>
            <a:off x="163919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1" name="Google Shape;721;g3e386a3ef61_0_866"/>
          <p:cNvSpPr txBox="1"/>
          <p:nvPr/>
        </p:nvSpPr>
        <p:spPr>
          <a:xfrm>
            <a:off x="666150" y="607700"/>
            <a:ext cx="15254700" cy="9162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5953"/>
              <a:buFont typeface="Arial"/>
              <a:buNone/>
            </a:pPr>
            <a:r>
              <a:rPr b="1" i="0" lang="en-US" sz="5953" u="none" cap="none" strike="noStrike">
                <a:solidFill>
                  <a:schemeClr val="dk1"/>
                </a:solidFill>
                <a:latin typeface="Arial"/>
                <a:ea typeface="Arial"/>
                <a:cs typeface="Arial"/>
                <a:sym typeface="Arial"/>
              </a:rPr>
              <a:t>Ice Breakers</a:t>
            </a:r>
            <a:endParaRPr b="1" i="0" sz="5953" u="none" cap="none" strike="noStrike">
              <a:solidFill>
                <a:srgbClr val="000000"/>
              </a:solidFill>
              <a:latin typeface="Arial"/>
              <a:ea typeface="Arial"/>
              <a:cs typeface="Arial"/>
              <a:sym typeface="Arial"/>
            </a:endParaRPr>
          </a:p>
        </p:txBody>
      </p:sp>
      <p:grpSp>
        <p:nvGrpSpPr>
          <p:cNvPr id="722" name="Google Shape;722;g3e386a3ef61_0_866"/>
          <p:cNvGrpSpPr/>
          <p:nvPr/>
        </p:nvGrpSpPr>
        <p:grpSpPr>
          <a:xfrm>
            <a:off x="9210299" y="2082809"/>
            <a:ext cx="7845914" cy="5473231"/>
            <a:chOff x="0" y="-47625"/>
            <a:chExt cx="2066400" cy="1441500"/>
          </a:xfrm>
        </p:grpSpPr>
        <p:sp>
          <p:nvSpPr>
            <p:cNvPr id="723" name="Google Shape;723;g3e386a3ef61_0_866"/>
            <p:cNvSpPr/>
            <p:nvPr/>
          </p:nvSpPr>
          <p:spPr>
            <a:xfrm>
              <a:off x="0" y="0"/>
              <a:ext cx="2066314" cy="1393758"/>
            </a:xfrm>
            <a:custGeom>
              <a:rect b="b" l="l" r="r" t="t"/>
              <a:pathLst>
                <a:path extrusionOk="0" h="1393758" w="2066314">
                  <a:moveTo>
                    <a:pt x="0" y="0"/>
                  </a:moveTo>
                  <a:lnTo>
                    <a:pt x="2066314" y="0"/>
                  </a:lnTo>
                  <a:lnTo>
                    <a:pt x="2066314" y="1393758"/>
                  </a:lnTo>
                  <a:lnTo>
                    <a:pt x="0" y="1393758"/>
                  </a:lnTo>
                  <a:close/>
                </a:path>
              </a:pathLst>
            </a:custGeom>
            <a:solidFill>
              <a:srgbClr val="FFFFFF">
                <a:alpha val="50980"/>
              </a:srgbClr>
            </a:solidFill>
            <a:ln cap="sq" cmpd="sng" w="133350">
              <a:solidFill>
                <a:srgbClr val="FFFFFF">
                  <a:alpha val="50980"/>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4" name="Google Shape;724;g3e386a3ef61_0_866"/>
            <p:cNvSpPr txBox="1"/>
            <p:nvPr/>
          </p:nvSpPr>
          <p:spPr>
            <a:xfrm>
              <a:off x="0" y="-47625"/>
              <a:ext cx="2066400" cy="1441500"/>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725" name="Google Shape;725;g3e386a3ef61_0_866"/>
          <p:cNvSpPr txBox="1"/>
          <p:nvPr/>
        </p:nvSpPr>
        <p:spPr>
          <a:xfrm>
            <a:off x="9919651" y="3138722"/>
            <a:ext cx="6427200" cy="6878400"/>
          </a:xfrm>
          <a:prstGeom prst="rect">
            <a:avLst/>
          </a:prstGeom>
          <a:noFill/>
          <a:ln>
            <a:noFill/>
          </a:ln>
        </p:spPr>
        <p:txBody>
          <a:bodyPr anchorCtr="0" anchor="t" bIns="0" lIns="0" spcFirstLastPara="1" rIns="0" wrap="square" tIns="0">
            <a:spAutoFit/>
          </a:bodyPr>
          <a:lstStyle/>
          <a:p>
            <a:pPr indent="0" lvl="0" marL="0" marR="0" rtl="0" algn="l">
              <a:lnSpc>
                <a:spcPct val="140049"/>
              </a:lnSpc>
              <a:spcBef>
                <a:spcPts val="0"/>
              </a:spcBef>
              <a:spcAft>
                <a:spcPts val="0"/>
              </a:spcAft>
              <a:buClr>
                <a:srgbClr val="000000"/>
              </a:buClr>
              <a:buSzPts val="2035"/>
              <a:buFont typeface="Arial"/>
              <a:buNone/>
            </a:pPr>
            <a:r>
              <a:t/>
            </a:r>
            <a:endParaRPr b="1" i="0" sz="2035" u="none" cap="none" strike="noStrike">
              <a:solidFill>
                <a:srgbClr val="5769D4"/>
              </a:solidFill>
              <a:latin typeface="Arial"/>
              <a:ea typeface="Arial"/>
              <a:cs typeface="Arial"/>
              <a:sym typeface="Arial"/>
            </a:endParaRPr>
          </a:p>
          <a:p>
            <a:pPr indent="0" lvl="0" marL="0" marR="0" rtl="0" algn="l">
              <a:lnSpc>
                <a:spcPct val="140049"/>
              </a:lnSpc>
              <a:spcBef>
                <a:spcPts val="0"/>
              </a:spcBef>
              <a:spcAft>
                <a:spcPts val="0"/>
              </a:spcAft>
              <a:buClr>
                <a:srgbClr val="000000"/>
              </a:buClr>
              <a:buSzPts val="2435"/>
              <a:buFont typeface="Arial"/>
              <a:buNone/>
            </a:pPr>
            <a:r>
              <a:rPr b="1" i="0" lang="en-US" sz="2435" u="none" cap="none" strike="noStrike">
                <a:solidFill>
                  <a:srgbClr val="5769D4"/>
                </a:solidFill>
                <a:latin typeface="Arial"/>
                <a:ea typeface="Arial"/>
                <a:cs typeface="Arial"/>
                <a:sym typeface="Arial"/>
              </a:rPr>
              <a:t>Benefits </a:t>
            </a:r>
            <a:endParaRPr b="1" i="0" sz="2435" u="none" cap="none" strike="noStrike">
              <a:solidFill>
                <a:srgbClr val="5769D4"/>
              </a:solidFill>
              <a:latin typeface="Arial"/>
              <a:ea typeface="Arial"/>
              <a:cs typeface="Arial"/>
              <a:sym typeface="Arial"/>
            </a:endParaRPr>
          </a:p>
          <a:p>
            <a:pPr indent="0" lvl="0" marL="0" marR="0" rtl="0" algn="l">
              <a:lnSpc>
                <a:spcPct val="140049"/>
              </a:lnSpc>
              <a:spcBef>
                <a:spcPts val="0"/>
              </a:spcBef>
              <a:spcAft>
                <a:spcPts val="0"/>
              </a:spcAft>
              <a:buClr>
                <a:srgbClr val="000000"/>
              </a:buClr>
              <a:buSzPts val="2435"/>
              <a:buFont typeface="Arial"/>
              <a:buNone/>
            </a:pPr>
            <a:r>
              <a:t/>
            </a:r>
            <a:endParaRPr b="1" i="0" sz="2435" u="none" cap="none" strike="noStrike">
              <a:solidFill>
                <a:srgbClr val="5769D4"/>
              </a:solidFill>
              <a:latin typeface="Arial"/>
              <a:ea typeface="Arial"/>
              <a:cs typeface="Arial"/>
              <a:sym typeface="Arial"/>
            </a:endParaRPr>
          </a:p>
          <a:p>
            <a:pPr indent="-383223" lvl="0" marL="457200" marR="0" rtl="0" algn="l">
              <a:lnSpc>
                <a:spcPct val="140049"/>
              </a:lnSpc>
              <a:spcBef>
                <a:spcPts val="0"/>
              </a:spcBef>
              <a:spcAft>
                <a:spcPts val="0"/>
              </a:spcAft>
              <a:buClr>
                <a:schemeClr val="dk1"/>
              </a:buClr>
              <a:buSzPts val="2435"/>
              <a:buFont typeface="Arial"/>
              <a:buChar char="-"/>
            </a:pPr>
            <a:r>
              <a:rPr b="0" i="0" lang="en-US" sz="2435" u="none" cap="none" strike="noStrike">
                <a:solidFill>
                  <a:schemeClr val="dk1"/>
                </a:solidFill>
                <a:latin typeface="Arial"/>
                <a:ea typeface="Arial"/>
                <a:cs typeface="Arial"/>
                <a:sym typeface="Arial"/>
              </a:rPr>
              <a:t>Helps people to feel relaxed and comfortable</a:t>
            </a:r>
            <a:endParaRPr b="0" i="0" sz="2435" u="none" cap="none" strike="noStrike">
              <a:solidFill>
                <a:schemeClr val="dk1"/>
              </a:solidFill>
              <a:latin typeface="Arial"/>
              <a:ea typeface="Arial"/>
              <a:cs typeface="Arial"/>
              <a:sym typeface="Arial"/>
            </a:endParaRPr>
          </a:p>
          <a:p>
            <a:pPr indent="-383223" lvl="0" marL="457200" marR="0" rtl="0" algn="l">
              <a:lnSpc>
                <a:spcPct val="140049"/>
              </a:lnSpc>
              <a:spcBef>
                <a:spcPts val="0"/>
              </a:spcBef>
              <a:spcAft>
                <a:spcPts val="0"/>
              </a:spcAft>
              <a:buClr>
                <a:schemeClr val="dk1"/>
              </a:buClr>
              <a:buSzPts val="2435"/>
              <a:buFont typeface="Arial"/>
              <a:buChar char="-"/>
            </a:pPr>
            <a:r>
              <a:rPr b="0" i="0" lang="en-US" sz="2435" u="none" cap="none" strike="noStrike">
                <a:solidFill>
                  <a:schemeClr val="dk1"/>
                </a:solidFill>
                <a:latin typeface="Arial"/>
                <a:ea typeface="Arial"/>
                <a:cs typeface="Arial"/>
                <a:sym typeface="Arial"/>
              </a:rPr>
              <a:t>Encourages communication and interaction</a:t>
            </a:r>
            <a:endParaRPr b="0" i="0" sz="2435" u="none" cap="none" strike="noStrike">
              <a:solidFill>
                <a:schemeClr val="dk1"/>
              </a:solidFill>
              <a:latin typeface="Arial"/>
              <a:ea typeface="Arial"/>
              <a:cs typeface="Arial"/>
              <a:sym typeface="Arial"/>
            </a:endParaRPr>
          </a:p>
          <a:p>
            <a:pPr indent="-383223" lvl="0" marL="457200" marR="0" rtl="0" algn="l">
              <a:lnSpc>
                <a:spcPct val="140049"/>
              </a:lnSpc>
              <a:spcBef>
                <a:spcPts val="0"/>
              </a:spcBef>
              <a:spcAft>
                <a:spcPts val="0"/>
              </a:spcAft>
              <a:buClr>
                <a:schemeClr val="dk1"/>
              </a:buClr>
              <a:buSzPts val="2435"/>
              <a:buFont typeface="Arial"/>
              <a:buChar char="-"/>
            </a:pPr>
            <a:r>
              <a:rPr b="0" i="0" lang="en-US" sz="2435" u="none" cap="none" strike="noStrike">
                <a:solidFill>
                  <a:schemeClr val="dk1"/>
                </a:solidFill>
                <a:latin typeface="Arial"/>
                <a:ea typeface="Arial"/>
                <a:cs typeface="Arial"/>
                <a:sym typeface="Arial"/>
              </a:rPr>
              <a:t>Helps participants get to know each other</a:t>
            </a:r>
            <a:endParaRPr b="0" i="0" sz="2435" u="none" cap="none" strike="noStrike">
              <a:solidFill>
                <a:schemeClr val="dk1"/>
              </a:solidFill>
              <a:latin typeface="Arial"/>
              <a:ea typeface="Arial"/>
              <a:cs typeface="Arial"/>
              <a:sym typeface="Arial"/>
            </a:endParaRPr>
          </a:p>
          <a:p>
            <a:pPr indent="-383223" lvl="0" marL="457200" marR="0" rtl="0" algn="l">
              <a:lnSpc>
                <a:spcPct val="140049"/>
              </a:lnSpc>
              <a:spcBef>
                <a:spcPts val="0"/>
              </a:spcBef>
              <a:spcAft>
                <a:spcPts val="0"/>
              </a:spcAft>
              <a:buClr>
                <a:schemeClr val="dk1"/>
              </a:buClr>
              <a:buSzPts val="2435"/>
              <a:buFont typeface="Arial"/>
              <a:buChar char="-"/>
            </a:pPr>
            <a:r>
              <a:rPr b="0" i="0" lang="en-US" sz="2435" u="none" cap="none" strike="noStrike">
                <a:solidFill>
                  <a:schemeClr val="dk1"/>
                </a:solidFill>
                <a:latin typeface="Arial"/>
                <a:ea typeface="Arial"/>
                <a:cs typeface="Arial"/>
                <a:sym typeface="Arial"/>
              </a:rPr>
              <a:t>Creates a positive, welcoming environment</a:t>
            </a:r>
            <a:endParaRPr b="0" i="0" sz="2435" u="none" cap="none" strike="noStrike">
              <a:solidFill>
                <a:schemeClr val="dk1"/>
              </a:solidFill>
              <a:latin typeface="Arial"/>
              <a:ea typeface="Arial"/>
              <a:cs typeface="Arial"/>
              <a:sym typeface="Arial"/>
            </a:endParaRPr>
          </a:p>
          <a:p>
            <a:pPr indent="-383223" lvl="0" marL="457200" marR="0" rtl="0" algn="l">
              <a:lnSpc>
                <a:spcPct val="140049"/>
              </a:lnSpc>
              <a:spcBef>
                <a:spcPts val="0"/>
              </a:spcBef>
              <a:spcAft>
                <a:spcPts val="0"/>
              </a:spcAft>
              <a:buClr>
                <a:schemeClr val="dk1"/>
              </a:buClr>
              <a:buSzPts val="2435"/>
              <a:buFont typeface="Arial"/>
              <a:buChar char="-"/>
            </a:pPr>
            <a:r>
              <a:rPr b="0" i="0" lang="en-US" sz="2435" u="none" cap="none" strike="noStrike">
                <a:solidFill>
                  <a:schemeClr val="dk1"/>
                </a:solidFill>
                <a:latin typeface="Arial"/>
                <a:ea typeface="Arial"/>
                <a:cs typeface="Arial"/>
                <a:sym typeface="Arial"/>
              </a:rPr>
              <a:t>Makes sessions more engaging</a:t>
            </a:r>
            <a:endParaRPr b="0" i="0" sz="2435" u="none" cap="none" strike="noStrike">
              <a:solidFill>
                <a:schemeClr val="dk1"/>
              </a:solidFill>
              <a:latin typeface="Arial"/>
              <a:ea typeface="Arial"/>
              <a:cs typeface="Arial"/>
              <a:sym typeface="Arial"/>
            </a:endParaRPr>
          </a:p>
          <a:p>
            <a:pPr indent="-383223" lvl="0" marL="457200" marR="0" rtl="0" algn="l">
              <a:lnSpc>
                <a:spcPct val="140049"/>
              </a:lnSpc>
              <a:spcBef>
                <a:spcPts val="0"/>
              </a:spcBef>
              <a:spcAft>
                <a:spcPts val="0"/>
              </a:spcAft>
              <a:buClr>
                <a:schemeClr val="dk1"/>
              </a:buClr>
              <a:buSzPts val="2435"/>
              <a:buFont typeface="Arial"/>
              <a:buChar char="-"/>
            </a:pPr>
            <a:r>
              <a:rPr b="0" i="0" lang="en-US" sz="2435" u="none" cap="none" strike="noStrike">
                <a:solidFill>
                  <a:schemeClr val="dk1"/>
                </a:solidFill>
                <a:latin typeface="Arial"/>
                <a:ea typeface="Arial"/>
                <a:cs typeface="Arial"/>
                <a:sym typeface="Arial"/>
              </a:rPr>
              <a:t>Supports relationship building</a:t>
            </a:r>
            <a:endParaRPr b="0" i="0" sz="2435" u="none" cap="none" strike="noStrike">
              <a:solidFill>
                <a:schemeClr val="dk1"/>
              </a:solidFill>
              <a:latin typeface="Arial"/>
              <a:ea typeface="Arial"/>
              <a:cs typeface="Arial"/>
              <a:sym typeface="Arial"/>
            </a:endParaRPr>
          </a:p>
          <a:p>
            <a:pPr indent="-383223" lvl="0" marL="457200" marR="0" rtl="0" algn="l">
              <a:lnSpc>
                <a:spcPct val="140049"/>
              </a:lnSpc>
              <a:spcBef>
                <a:spcPts val="0"/>
              </a:spcBef>
              <a:spcAft>
                <a:spcPts val="0"/>
              </a:spcAft>
              <a:buClr>
                <a:schemeClr val="dk1"/>
              </a:buClr>
              <a:buSzPts val="2435"/>
              <a:buFont typeface="Arial"/>
              <a:buChar char="-"/>
            </a:pPr>
            <a:r>
              <a:rPr b="0" i="0" lang="en-US" sz="2435" u="none" cap="none" strike="noStrike">
                <a:solidFill>
                  <a:schemeClr val="dk1"/>
                </a:solidFill>
                <a:latin typeface="Arial"/>
                <a:ea typeface="Arial"/>
                <a:cs typeface="Arial"/>
                <a:sym typeface="Arial"/>
              </a:rPr>
              <a:t>Begins the formation of trust</a:t>
            </a:r>
            <a:endParaRPr b="0" i="0" sz="2435" u="none" cap="none" strike="noStrike">
              <a:solidFill>
                <a:schemeClr val="dk1"/>
              </a:solidFill>
              <a:latin typeface="Arial"/>
              <a:ea typeface="Arial"/>
              <a:cs typeface="Arial"/>
              <a:sym typeface="Arial"/>
            </a:endParaRPr>
          </a:p>
          <a:p>
            <a:pPr indent="0" lvl="0" marL="0" marR="0" rtl="0" algn="l">
              <a:lnSpc>
                <a:spcPct val="140049"/>
              </a:lnSpc>
              <a:spcBef>
                <a:spcPts val="0"/>
              </a:spcBef>
              <a:spcAft>
                <a:spcPts val="0"/>
              </a:spcAft>
              <a:buClr>
                <a:srgbClr val="000000"/>
              </a:buClr>
              <a:buSzPts val="2035"/>
              <a:buFont typeface="Arial"/>
              <a:buNone/>
            </a:pPr>
            <a:r>
              <a:t/>
            </a:r>
            <a:endParaRPr b="1" i="0" sz="2035" u="none" cap="none" strike="noStrike">
              <a:solidFill>
                <a:srgbClr val="5769D4"/>
              </a:solidFill>
              <a:latin typeface="Arial"/>
              <a:ea typeface="Arial"/>
              <a:cs typeface="Arial"/>
              <a:sym typeface="Arial"/>
            </a:endParaRPr>
          </a:p>
          <a:p>
            <a:pPr indent="0" lvl="0" marL="0" marR="0" rtl="0" algn="l">
              <a:lnSpc>
                <a:spcPct val="140049"/>
              </a:lnSpc>
              <a:spcBef>
                <a:spcPts val="0"/>
              </a:spcBef>
              <a:spcAft>
                <a:spcPts val="0"/>
              </a:spcAft>
              <a:buClr>
                <a:srgbClr val="000000"/>
              </a:buClr>
              <a:buSzPts val="2035"/>
              <a:buFont typeface="Arial"/>
              <a:buNone/>
            </a:pPr>
            <a:r>
              <a:t/>
            </a:r>
            <a:endParaRPr b="0" i="0" sz="2035" u="none" cap="none" strike="noStrike">
              <a:solidFill>
                <a:srgbClr val="000000"/>
              </a:solidFill>
              <a:latin typeface="Arial"/>
              <a:ea typeface="Arial"/>
              <a:cs typeface="Arial"/>
              <a:sym typeface="Arial"/>
            </a:endParaRPr>
          </a:p>
          <a:p>
            <a:pPr indent="0" lvl="0" marL="0" marR="0" rtl="0" algn="ctr">
              <a:lnSpc>
                <a:spcPct val="141032"/>
              </a:lnSpc>
              <a:spcBef>
                <a:spcPts val="0"/>
              </a:spcBef>
              <a:spcAft>
                <a:spcPts val="0"/>
              </a:spcAft>
              <a:buClr>
                <a:srgbClr val="000000"/>
              </a:buClr>
              <a:buSzPts val="2035"/>
              <a:buFont typeface="Arial"/>
              <a:buNone/>
            </a:pPr>
            <a:r>
              <a:t/>
            </a:r>
            <a:endParaRPr b="0" i="0" sz="2035" u="none" cap="none" strike="noStrike">
              <a:solidFill>
                <a:srgbClr val="000000"/>
              </a:solidFill>
              <a:latin typeface="Arial"/>
              <a:ea typeface="Arial"/>
              <a:cs typeface="Arial"/>
              <a:sym typeface="Arial"/>
            </a:endParaRPr>
          </a:p>
        </p:txBody>
      </p:sp>
      <p:grpSp>
        <p:nvGrpSpPr>
          <p:cNvPr id="726" name="Google Shape;726;g3e386a3ef61_0_866"/>
          <p:cNvGrpSpPr/>
          <p:nvPr/>
        </p:nvGrpSpPr>
        <p:grpSpPr>
          <a:xfrm rot="5400000">
            <a:off x="13031281" y="-1557290"/>
            <a:ext cx="337922" cy="7979775"/>
            <a:chOff x="0" y="-47625"/>
            <a:chExt cx="119839" cy="2829908"/>
          </a:xfrm>
        </p:grpSpPr>
        <p:sp>
          <p:nvSpPr>
            <p:cNvPr id="727" name="Google Shape;727;g3e386a3ef61_0_866"/>
            <p:cNvSpPr/>
            <p:nvPr/>
          </p:nvSpPr>
          <p:spPr>
            <a:xfrm>
              <a:off x="0" y="0"/>
              <a:ext cx="119839" cy="2782283"/>
            </a:xfrm>
            <a:custGeom>
              <a:rect b="b" l="l" r="r" t="t"/>
              <a:pathLst>
                <a:path extrusionOk="0" h="2782283" w="119839">
                  <a:moveTo>
                    <a:pt x="0" y="0"/>
                  </a:moveTo>
                  <a:lnTo>
                    <a:pt x="119839" y="0"/>
                  </a:lnTo>
                  <a:lnTo>
                    <a:pt x="119839" y="2782283"/>
                  </a:lnTo>
                  <a:lnTo>
                    <a:pt x="0" y="2782283"/>
                  </a:lnTo>
                  <a:close/>
                </a:path>
              </a:pathLst>
            </a:custGeom>
            <a:solidFill>
              <a:srgbClr val="5769D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8" name="Google Shape;728;g3e386a3ef61_0_866"/>
            <p:cNvSpPr txBox="1"/>
            <p:nvPr/>
          </p:nvSpPr>
          <p:spPr>
            <a:xfrm>
              <a:off x="0" y="-47625"/>
              <a:ext cx="119700" cy="2829900"/>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729" name="Google Shape;729;g3e386a3ef61_0_866"/>
          <p:cNvGrpSpPr/>
          <p:nvPr/>
        </p:nvGrpSpPr>
        <p:grpSpPr>
          <a:xfrm>
            <a:off x="1021600" y="2082796"/>
            <a:ext cx="7776495" cy="6781543"/>
            <a:chOff x="0" y="-47625"/>
            <a:chExt cx="1886400" cy="369653"/>
          </a:xfrm>
        </p:grpSpPr>
        <p:sp>
          <p:nvSpPr>
            <p:cNvPr id="730" name="Google Shape;730;g3e386a3ef61_0_866"/>
            <p:cNvSpPr/>
            <p:nvPr/>
          </p:nvSpPr>
          <p:spPr>
            <a:xfrm>
              <a:off x="0" y="0"/>
              <a:ext cx="1886363" cy="322028"/>
            </a:xfrm>
            <a:custGeom>
              <a:rect b="b" l="l" r="r" t="t"/>
              <a:pathLst>
                <a:path extrusionOk="0" h="322028" w="1886363">
                  <a:moveTo>
                    <a:pt x="0" y="0"/>
                  </a:moveTo>
                  <a:lnTo>
                    <a:pt x="1886363" y="0"/>
                  </a:lnTo>
                  <a:lnTo>
                    <a:pt x="1886363" y="322028"/>
                  </a:lnTo>
                  <a:lnTo>
                    <a:pt x="0" y="322028"/>
                  </a:lnTo>
                  <a:close/>
                </a:path>
              </a:pathLst>
            </a:custGeom>
            <a:solidFill>
              <a:srgbClr val="4CC9F0">
                <a:alpha val="49803"/>
              </a:srgbClr>
            </a:solidFill>
            <a:ln cap="sq" cmpd="sng" w="61575">
              <a:solidFill>
                <a:srgbClr val="5769D4">
                  <a:alpha val="49803"/>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1" name="Google Shape;731;g3e386a3ef61_0_866"/>
            <p:cNvSpPr txBox="1"/>
            <p:nvPr/>
          </p:nvSpPr>
          <p:spPr>
            <a:xfrm>
              <a:off x="0" y="-47625"/>
              <a:ext cx="1886400" cy="369600"/>
            </a:xfrm>
            <a:prstGeom prst="rect">
              <a:avLst/>
            </a:prstGeom>
            <a:noFill/>
            <a:ln>
              <a:noFill/>
            </a:ln>
          </p:spPr>
          <p:txBody>
            <a:bodyPr anchorCtr="0" anchor="ctr" bIns="82100" lIns="82100" spcFirstLastPara="1" rIns="82100" wrap="square" tIns="82100">
              <a:noAutofit/>
            </a:bodyPr>
            <a:lstStyle/>
            <a:p>
              <a:pPr indent="0" lvl="0" marL="0" marR="0" rtl="0" algn="l">
                <a:lnSpc>
                  <a:spcPct val="185166"/>
                </a:lnSpc>
                <a:spcBef>
                  <a:spcPts val="0"/>
                </a:spcBef>
                <a:spcAft>
                  <a:spcPts val="0"/>
                </a:spcAft>
                <a:buClr>
                  <a:srgbClr val="000000"/>
                </a:buClr>
                <a:buSzPts val="2909"/>
                <a:buFont typeface="Arial"/>
                <a:buNone/>
              </a:pPr>
              <a:r>
                <a:t/>
              </a:r>
              <a:endParaRPr b="0" i="0" sz="2909" u="none" cap="none" strike="noStrike">
                <a:solidFill>
                  <a:schemeClr val="dk1"/>
                </a:solidFill>
                <a:latin typeface="Calibri"/>
                <a:ea typeface="Calibri"/>
                <a:cs typeface="Calibri"/>
                <a:sym typeface="Calibri"/>
              </a:endParaRPr>
            </a:p>
          </p:txBody>
        </p:sp>
      </p:grpSp>
      <p:sp>
        <p:nvSpPr>
          <p:cNvPr id="732" name="Google Shape;732;g3e386a3ef61_0_866"/>
          <p:cNvSpPr txBox="1"/>
          <p:nvPr/>
        </p:nvSpPr>
        <p:spPr>
          <a:xfrm>
            <a:off x="1236875" y="3268875"/>
            <a:ext cx="7274100" cy="5197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t/>
            </a:r>
            <a:endParaRPr b="1" i="0" sz="3200" u="none" cap="none" strike="noStrike">
              <a:solidFill>
                <a:schemeClr val="dk2"/>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t/>
            </a:r>
            <a:endParaRPr b="1" i="0" sz="3200" u="none" cap="none" strike="noStrike">
              <a:solidFill>
                <a:schemeClr val="dk2"/>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chemeClr val="dk2"/>
                </a:solidFill>
                <a:latin typeface="Calibri"/>
                <a:ea typeface="Calibri"/>
                <a:cs typeface="Calibri"/>
                <a:sym typeface="Calibri"/>
              </a:rPr>
              <a:t>Definition - </a:t>
            </a:r>
            <a:endParaRPr b="1" i="0" sz="3200" u="none" cap="none" strike="noStrike">
              <a:solidFill>
                <a:schemeClr val="dk2"/>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t/>
            </a:r>
            <a:endParaRPr b="1" i="0" sz="3200" u="none" cap="none" strike="noStrike">
              <a:solidFill>
                <a:schemeClr val="dk2"/>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rPr b="0" i="0" lang="en-US" sz="3000" u="none" cap="none" strike="noStrike">
                <a:solidFill>
                  <a:schemeClr val="dk1"/>
                </a:solidFill>
                <a:latin typeface="Calibri"/>
                <a:ea typeface="Calibri"/>
                <a:cs typeface="Calibri"/>
                <a:sym typeface="Calibri"/>
              </a:rPr>
              <a:t>A fun activity that is used to encourage a group of participants to interact with each other on an equal footing. </a:t>
            </a:r>
            <a:endParaRPr b="0" i="0" sz="3000" u="none" cap="none" strike="noStrike">
              <a:solidFill>
                <a:schemeClr val="dk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6" name="Shape 736"/>
        <p:cNvGrpSpPr/>
        <p:nvPr/>
      </p:nvGrpSpPr>
      <p:grpSpPr>
        <a:xfrm>
          <a:off x="0" y="0"/>
          <a:ext cx="0" cy="0"/>
          <a:chOff x="0" y="0"/>
          <a:chExt cx="0" cy="0"/>
        </a:xfrm>
      </p:grpSpPr>
      <p:sp>
        <p:nvSpPr>
          <p:cNvPr id="737" name="Google Shape;737;g3e386a3ef61_0_883"/>
          <p:cNvSpPr/>
          <p:nvPr/>
        </p:nvSpPr>
        <p:spPr>
          <a:xfrm>
            <a:off x="163919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8" name="Google Shape;738;g3e386a3ef61_0_883"/>
          <p:cNvSpPr txBox="1"/>
          <p:nvPr/>
        </p:nvSpPr>
        <p:spPr>
          <a:xfrm>
            <a:off x="1417000" y="607700"/>
            <a:ext cx="15254700" cy="9162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5953"/>
              <a:buFont typeface="Arial"/>
              <a:buNone/>
            </a:pPr>
            <a:r>
              <a:rPr b="1" i="0" lang="en-US" sz="5953" u="none" cap="none" strike="noStrike">
                <a:solidFill>
                  <a:schemeClr val="dk1"/>
                </a:solidFill>
                <a:latin typeface="Arial"/>
                <a:ea typeface="Arial"/>
                <a:cs typeface="Arial"/>
                <a:sym typeface="Arial"/>
              </a:rPr>
              <a:t>Ice Breakers</a:t>
            </a:r>
            <a:endParaRPr b="1" i="0" sz="5953" u="none" cap="none" strike="noStrike">
              <a:solidFill>
                <a:srgbClr val="000000"/>
              </a:solidFill>
              <a:latin typeface="Arial"/>
              <a:ea typeface="Arial"/>
              <a:cs typeface="Arial"/>
              <a:sym typeface="Arial"/>
            </a:endParaRPr>
          </a:p>
        </p:txBody>
      </p:sp>
      <p:grpSp>
        <p:nvGrpSpPr>
          <p:cNvPr id="739" name="Google Shape;739;g3e386a3ef61_0_883"/>
          <p:cNvGrpSpPr/>
          <p:nvPr/>
        </p:nvGrpSpPr>
        <p:grpSpPr>
          <a:xfrm>
            <a:off x="638475" y="1732249"/>
            <a:ext cx="327365" cy="8349815"/>
            <a:chOff x="0" y="-47625"/>
            <a:chExt cx="80158" cy="2044569"/>
          </a:xfrm>
        </p:grpSpPr>
        <p:sp>
          <p:nvSpPr>
            <p:cNvPr id="740" name="Google Shape;740;g3e386a3ef61_0_883"/>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1" name="Google Shape;741;g3e386a3ef61_0_883"/>
            <p:cNvSpPr txBox="1"/>
            <p:nvPr/>
          </p:nvSpPr>
          <p:spPr>
            <a:xfrm>
              <a:off x="0" y="-47625"/>
              <a:ext cx="80100" cy="2044500"/>
            </a:xfrm>
            <a:prstGeom prst="rect">
              <a:avLst/>
            </a:prstGeom>
            <a:noFill/>
            <a:ln>
              <a:noFill/>
            </a:ln>
          </p:spPr>
          <p:txBody>
            <a:bodyPr anchorCtr="0" anchor="ctr" bIns="54625" lIns="54625" spcFirstLastPara="1" rIns="54625" wrap="square" tIns="54625">
              <a:noAutofit/>
            </a:bodyPr>
            <a:lstStyle/>
            <a:p>
              <a:pPr indent="0" lvl="0" marL="0" marR="0" rtl="0" algn="ctr">
                <a:lnSpc>
                  <a:spcPct val="185166"/>
                </a:lnSpc>
                <a:spcBef>
                  <a:spcPts val="0"/>
                </a:spcBef>
                <a:spcAft>
                  <a:spcPts val="0"/>
                </a:spcAft>
                <a:buClr>
                  <a:srgbClr val="000000"/>
                </a:buClr>
                <a:buSzPts val="1936"/>
                <a:buFont typeface="Arial"/>
                <a:buNone/>
              </a:pPr>
              <a:r>
                <a:t/>
              </a:r>
              <a:endParaRPr b="0" i="0" sz="1936" u="none" cap="none" strike="noStrike">
                <a:solidFill>
                  <a:schemeClr val="dk1"/>
                </a:solidFill>
                <a:latin typeface="Calibri"/>
                <a:ea typeface="Calibri"/>
                <a:cs typeface="Calibri"/>
                <a:sym typeface="Calibri"/>
              </a:endParaRPr>
            </a:p>
          </p:txBody>
        </p:sp>
      </p:grpSp>
      <p:grpSp>
        <p:nvGrpSpPr>
          <p:cNvPr id="742" name="Google Shape;742;g3e386a3ef61_0_883"/>
          <p:cNvGrpSpPr/>
          <p:nvPr/>
        </p:nvGrpSpPr>
        <p:grpSpPr>
          <a:xfrm>
            <a:off x="17415000" y="1732249"/>
            <a:ext cx="327365" cy="8349815"/>
            <a:chOff x="0" y="-47625"/>
            <a:chExt cx="80158" cy="2044569"/>
          </a:xfrm>
        </p:grpSpPr>
        <p:sp>
          <p:nvSpPr>
            <p:cNvPr id="743" name="Google Shape;743;g3e386a3ef61_0_883"/>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4" name="Google Shape;744;g3e386a3ef61_0_883"/>
            <p:cNvSpPr txBox="1"/>
            <p:nvPr/>
          </p:nvSpPr>
          <p:spPr>
            <a:xfrm>
              <a:off x="0" y="-47625"/>
              <a:ext cx="80100" cy="2044500"/>
            </a:xfrm>
            <a:prstGeom prst="rect">
              <a:avLst/>
            </a:prstGeom>
            <a:noFill/>
            <a:ln>
              <a:noFill/>
            </a:ln>
          </p:spPr>
          <p:txBody>
            <a:bodyPr anchorCtr="0" anchor="ctr" bIns="54625" lIns="54625" spcFirstLastPara="1" rIns="54625" wrap="square" tIns="54625">
              <a:noAutofit/>
            </a:bodyPr>
            <a:lstStyle/>
            <a:p>
              <a:pPr indent="0" lvl="0" marL="0" marR="0" rtl="0" algn="ctr">
                <a:lnSpc>
                  <a:spcPct val="185166"/>
                </a:lnSpc>
                <a:spcBef>
                  <a:spcPts val="0"/>
                </a:spcBef>
                <a:spcAft>
                  <a:spcPts val="0"/>
                </a:spcAft>
                <a:buClr>
                  <a:srgbClr val="000000"/>
                </a:buClr>
                <a:buSzPts val="1936"/>
                <a:buFont typeface="Arial"/>
                <a:buNone/>
              </a:pPr>
              <a:r>
                <a:t/>
              </a:r>
              <a:endParaRPr b="0" i="0" sz="1936" u="none" cap="none" strike="noStrike">
                <a:solidFill>
                  <a:schemeClr val="dk1"/>
                </a:solidFill>
                <a:latin typeface="Calibri"/>
                <a:ea typeface="Calibri"/>
                <a:cs typeface="Calibri"/>
                <a:sym typeface="Calibri"/>
              </a:endParaRPr>
            </a:p>
          </p:txBody>
        </p:sp>
      </p:grpSp>
      <p:grpSp>
        <p:nvGrpSpPr>
          <p:cNvPr id="745" name="Google Shape;745;g3e386a3ef61_0_883"/>
          <p:cNvGrpSpPr/>
          <p:nvPr/>
        </p:nvGrpSpPr>
        <p:grpSpPr>
          <a:xfrm>
            <a:off x="6036525" y="1894197"/>
            <a:ext cx="6214952" cy="1006533"/>
            <a:chOff x="-28419" y="-151315"/>
            <a:chExt cx="2070615" cy="680596"/>
          </a:xfrm>
        </p:grpSpPr>
        <p:sp>
          <p:nvSpPr>
            <p:cNvPr id="746" name="Google Shape;746;g3e386a3ef61_0_883"/>
            <p:cNvSpPr/>
            <p:nvPr/>
          </p:nvSpPr>
          <p:spPr>
            <a:xfrm>
              <a:off x="-28419" y="-130071"/>
              <a:ext cx="2056136" cy="659352"/>
            </a:xfrm>
            <a:custGeom>
              <a:rect b="b" l="l" r="r" t="t"/>
              <a:pathLst>
                <a:path extrusionOk="0" h="322028" w="1886363">
                  <a:moveTo>
                    <a:pt x="0" y="0"/>
                  </a:moveTo>
                  <a:lnTo>
                    <a:pt x="1886363" y="0"/>
                  </a:lnTo>
                  <a:lnTo>
                    <a:pt x="1886363" y="322028"/>
                  </a:lnTo>
                  <a:lnTo>
                    <a:pt x="0" y="322028"/>
                  </a:lnTo>
                  <a:close/>
                </a:path>
              </a:pathLst>
            </a:custGeom>
            <a:solidFill>
              <a:srgbClr val="4CC9F0">
                <a:alpha val="49803"/>
              </a:srgbClr>
            </a:solidFill>
            <a:ln cap="sq" cmpd="sng" w="41200">
              <a:solidFill>
                <a:srgbClr val="5769D4">
                  <a:alpha val="49803"/>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7" name="Google Shape;747;g3e386a3ef61_0_883"/>
            <p:cNvSpPr txBox="1"/>
            <p:nvPr/>
          </p:nvSpPr>
          <p:spPr>
            <a:xfrm>
              <a:off x="-14004" y="-151315"/>
              <a:ext cx="2056200" cy="659400"/>
            </a:xfrm>
            <a:prstGeom prst="rect">
              <a:avLst/>
            </a:prstGeom>
            <a:noFill/>
            <a:ln>
              <a:noFill/>
            </a:ln>
          </p:spPr>
          <p:txBody>
            <a:bodyPr anchorCtr="0" anchor="ctr" bIns="54950" lIns="54950" spcFirstLastPara="1" rIns="54950" wrap="square" tIns="54950">
              <a:noAutofit/>
            </a:bodyPr>
            <a:lstStyle/>
            <a:p>
              <a:pPr indent="0" lvl="0" marL="0" marR="0" rtl="0" algn="ctr">
                <a:lnSpc>
                  <a:spcPct val="185166"/>
                </a:lnSpc>
                <a:spcBef>
                  <a:spcPts val="0"/>
                </a:spcBef>
                <a:spcAft>
                  <a:spcPts val="0"/>
                </a:spcAft>
                <a:buClr>
                  <a:srgbClr val="000000"/>
                </a:buClr>
                <a:buSzPts val="3209"/>
                <a:buFont typeface="Arial"/>
                <a:buNone/>
              </a:pPr>
              <a:r>
                <a:rPr b="1" i="0" lang="en-US" sz="3210" u="none" cap="none" strike="noStrike">
                  <a:solidFill>
                    <a:schemeClr val="dk1"/>
                  </a:solidFill>
                  <a:latin typeface="Calibri"/>
                  <a:ea typeface="Calibri"/>
                  <a:cs typeface="Calibri"/>
                  <a:sym typeface="Calibri"/>
                </a:rPr>
                <a:t>How to make them effective</a:t>
              </a:r>
              <a:endParaRPr b="1" i="0" sz="3210" u="none" cap="none" strike="noStrike">
                <a:solidFill>
                  <a:schemeClr val="dk1"/>
                </a:solidFill>
                <a:latin typeface="Calibri"/>
                <a:ea typeface="Calibri"/>
                <a:cs typeface="Calibri"/>
                <a:sym typeface="Calibri"/>
              </a:endParaRPr>
            </a:p>
          </p:txBody>
        </p:sp>
      </p:grpSp>
      <p:pic>
        <p:nvPicPr>
          <p:cNvPr descr="a green check mark icon with a long shadow on a white background (Provided by Tenor)" id="748" name="Google Shape;748;g3e386a3ef61_0_883"/>
          <p:cNvPicPr preferRelativeResize="0"/>
          <p:nvPr/>
        </p:nvPicPr>
        <p:blipFill rotWithShape="1">
          <a:blip r:embed="rId4">
            <a:alphaModFix/>
          </a:blip>
          <a:srcRect b="0" l="0" r="0" t="0"/>
          <a:stretch/>
        </p:blipFill>
        <p:spPr>
          <a:xfrm>
            <a:off x="1298950" y="3178675"/>
            <a:ext cx="1268300" cy="1268300"/>
          </a:xfrm>
          <a:prstGeom prst="rect">
            <a:avLst/>
          </a:prstGeom>
          <a:noFill/>
          <a:ln>
            <a:noFill/>
          </a:ln>
        </p:spPr>
      </p:pic>
      <p:pic>
        <p:nvPicPr>
          <p:cNvPr descr="a green check mark icon with a long shadow on a white background (Provided by Tenor)" id="749" name="Google Shape;749;g3e386a3ef61_0_883"/>
          <p:cNvPicPr preferRelativeResize="0"/>
          <p:nvPr/>
        </p:nvPicPr>
        <p:blipFill rotWithShape="1">
          <a:blip r:embed="rId4">
            <a:alphaModFix/>
          </a:blip>
          <a:srcRect b="0" l="0" r="0" t="0"/>
          <a:stretch/>
        </p:blipFill>
        <p:spPr>
          <a:xfrm>
            <a:off x="1298950" y="4234713"/>
            <a:ext cx="1268300" cy="1268300"/>
          </a:xfrm>
          <a:prstGeom prst="rect">
            <a:avLst/>
          </a:prstGeom>
          <a:noFill/>
          <a:ln>
            <a:noFill/>
          </a:ln>
        </p:spPr>
      </p:pic>
      <p:pic>
        <p:nvPicPr>
          <p:cNvPr descr="a green check mark icon with a long shadow on a white background (Provided by Tenor)" id="750" name="Google Shape;750;g3e386a3ef61_0_883"/>
          <p:cNvPicPr preferRelativeResize="0"/>
          <p:nvPr/>
        </p:nvPicPr>
        <p:blipFill rotWithShape="1">
          <a:blip r:embed="rId4">
            <a:alphaModFix/>
          </a:blip>
          <a:srcRect b="0" l="0" r="0" t="0"/>
          <a:stretch/>
        </p:blipFill>
        <p:spPr>
          <a:xfrm>
            <a:off x="1298950" y="5156575"/>
            <a:ext cx="1268300" cy="1268300"/>
          </a:xfrm>
          <a:prstGeom prst="rect">
            <a:avLst/>
          </a:prstGeom>
          <a:noFill/>
          <a:ln>
            <a:noFill/>
          </a:ln>
        </p:spPr>
      </p:pic>
      <p:pic>
        <p:nvPicPr>
          <p:cNvPr descr="a green check mark icon with a long shadow on a white background (Provided by Tenor)" id="751" name="Google Shape;751;g3e386a3ef61_0_883"/>
          <p:cNvPicPr preferRelativeResize="0"/>
          <p:nvPr/>
        </p:nvPicPr>
        <p:blipFill rotWithShape="1">
          <a:blip r:embed="rId4">
            <a:alphaModFix/>
          </a:blip>
          <a:srcRect b="0" l="0" r="0" t="0"/>
          <a:stretch/>
        </p:blipFill>
        <p:spPr>
          <a:xfrm>
            <a:off x="1298950" y="6101750"/>
            <a:ext cx="1268300" cy="1268300"/>
          </a:xfrm>
          <a:prstGeom prst="rect">
            <a:avLst/>
          </a:prstGeom>
          <a:noFill/>
          <a:ln>
            <a:noFill/>
          </a:ln>
        </p:spPr>
      </p:pic>
      <p:pic>
        <p:nvPicPr>
          <p:cNvPr descr="a green check mark icon with a long shadow on a white background (Provided by Tenor)" id="752" name="Google Shape;752;g3e386a3ef61_0_883"/>
          <p:cNvPicPr preferRelativeResize="0"/>
          <p:nvPr/>
        </p:nvPicPr>
        <p:blipFill rotWithShape="1">
          <a:blip r:embed="rId4">
            <a:alphaModFix/>
          </a:blip>
          <a:srcRect b="0" l="0" r="0" t="0"/>
          <a:stretch/>
        </p:blipFill>
        <p:spPr>
          <a:xfrm>
            <a:off x="1298950" y="7153175"/>
            <a:ext cx="1268300" cy="1268300"/>
          </a:xfrm>
          <a:prstGeom prst="rect">
            <a:avLst/>
          </a:prstGeom>
          <a:noFill/>
          <a:ln>
            <a:noFill/>
          </a:ln>
        </p:spPr>
      </p:pic>
      <p:pic>
        <p:nvPicPr>
          <p:cNvPr descr="a green check mark icon with a long shadow on a white background (Provided by Tenor)" id="753" name="Google Shape;753;g3e386a3ef61_0_883"/>
          <p:cNvPicPr preferRelativeResize="0"/>
          <p:nvPr/>
        </p:nvPicPr>
        <p:blipFill rotWithShape="1">
          <a:blip r:embed="rId4">
            <a:alphaModFix/>
          </a:blip>
          <a:srcRect b="0" l="0" r="0" t="0"/>
          <a:stretch/>
        </p:blipFill>
        <p:spPr>
          <a:xfrm>
            <a:off x="1298950" y="8213825"/>
            <a:ext cx="1268300" cy="1268300"/>
          </a:xfrm>
          <a:prstGeom prst="rect">
            <a:avLst/>
          </a:prstGeom>
          <a:noFill/>
          <a:ln>
            <a:noFill/>
          </a:ln>
        </p:spPr>
      </p:pic>
      <p:sp>
        <p:nvSpPr>
          <p:cNvPr id="754" name="Google Shape;754;g3e386a3ef61_0_883"/>
          <p:cNvSpPr txBox="1"/>
          <p:nvPr/>
        </p:nvSpPr>
        <p:spPr>
          <a:xfrm>
            <a:off x="2503200" y="3569825"/>
            <a:ext cx="7465500" cy="486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Last no longer than 10 minutes</a:t>
            </a:r>
            <a:endParaRPr b="0" i="0" sz="3200" u="none" cap="none" strike="noStrike">
              <a:solidFill>
                <a:schemeClr val="dk1"/>
              </a:solidFill>
              <a:latin typeface="Calibri"/>
              <a:ea typeface="Calibri"/>
              <a:cs typeface="Calibri"/>
              <a:sym typeface="Calibri"/>
            </a:endParaRPr>
          </a:p>
        </p:txBody>
      </p:sp>
      <p:sp>
        <p:nvSpPr>
          <p:cNvPr id="755" name="Google Shape;755;g3e386a3ef61_0_883"/>
          <p:cNvSpPr txBox="1"/>
          <p:nvPr/>
        </p:nvSpPr>
        <p:spPr>
          <a:xfrm>
            <a:off x="2503200" y="4625863"/>
            <a:ext cx="7465500" cy="486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Includes all members</a:t>
            </a:r>
            <a:endParaRPr b="0" i="0" sz="3200" u="none" cap="none" strike="noStrike">
              <a:solidFill>
                <a:schemeClr val="dk1"/>
              </a:solidFill>
              <a:latin typeface="Calibri"/>
              <a:ea typeface="Calibri"/>
              <a:cs typeface="Calibri"/>
              <a:sym typeface="Calibri"/>
            </a:endParaRPr>
          </a:p>
        </p:txBody>
      </p:sp>
      <p:sp>
        <p:nvSpPr>
          <p:cNvPr id="756" name="Google Shape;756;g3e386a3ef61_0_883"/>
          <p:cNvSpPr txBox="1"/>
          <p:nvPr/>
        </p:nvSpPr>
        <p:spPr>
          <a:xfrm>
            <a:off x="2503200" y="5559375"/>
            <a:ext cx="7465500" cy="486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Appropriate for your group</a:t>
            </a:r>
            <a:endParaRPr b="0" i="0" sz="3200" u="none" cap="none" strike="noStrike">
              <a:solidFill>
                <a:schemeClr val="dk1"/>
              </a:solidFill>
              <a:latin typeface="Calibri"/>
              <a:ea typeface="Calibri"/>
              <a:cs typeface="Calibri"/>
              <a:sym typeface="Calibri"/>
            </a:endParaRPr>
          </a:p>
        </p:txBody>
      </p:sp>
      <p:sp>
        <p:nvSpPr>
          <p:cNvPr id="757" name="Google Shape;757;g3e386a3ef61_0_883"/>
          <p:cNvSpPr txBox="1"/>
          <p:nvPr/>
        </p:nvSpPr>
        <p:spPr>
          <a:xfrm>
            <a:off x="2503200" y="6419850"/>
            <a:ext cx="7465500" cy="486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Clear instructions and demonstrations</a:t>
            </a:r>
            <a:endParaRPr b="0" i="0" sz="3200" u="none" cap="none" strike="noStrike">
              <a:solidFill>
                <a:schemeClr val="dk1"/>
              </a:solidFill>
              <a:latin typeface="Calibri"/>
              <a:ea typeface="Calibri"/>
              <a:cs typeface="Calibri"/>
              <a:sym typeface="Calibri"/>
            </a:endParaRPr>
          </a:p>
        </p:txBody>
      </p:sp>
      <p:sp>
        <p:nvSpPr>
          <p:cNvPr id="758" name="Google Shape;758;g3e386a3ef61_0_883"/>
          <p:cNvSpPr txBox="1"/>
          <p:nvPr/>
        </p:nvSpPr>
        <p:spPr>
          <a:xfrm>
            <a:off x="2503200" y="7548938"/>
            <a:ext cx="7465500" cy="486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Adaptable to groups needs</a:t>
            </a:r>
            <a:endParaRPr b="0" i="0" sz="3200" u="none" cap="none" strike="noStrike">
              <a:solidFill>
                <a:schemeClr val="dk1"/>
              </a:solidFill>
              <a:latin typeface="Calibri"/>
              <a:ea typeface="Calibri"/>
              <a:cs typeface="Calibri"/>
              <a:sym typeface="Calibri"/>
            </a:endParaRPr>
          </a:p>
        </p:txBody>
      </p:sp>
      <p:sp>
        <p:nvSpPr>
          <p:cNvPr id="759" name="Google Shape;759;g3e386a3ef61_0_883"/>
          <p:cNvSpPr txBox="1"/>
          <p:nvPr/>
        </p:nvSpPr>
        <p:spPr>
          <a:xfrm>
            <a:off x="2567250" y="8604975"/>
            <a:ext cx="7465500" cy="486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Link it to the session topic where possible</a:t>
            </a:r>
            <a:endParaRPr b="0" i="0" sz="3200" u="none" cap="none" strike="noStrike">
              <a:solidFill>
                <a:schemeClr val="dk1"/>
              </a:solidFill>
              <a:latin typeface="Calibri"/>
              <a:ea typeface="Calibri"/>
              <a:cs typeface="Calibri"/>
              <a:sym typeface="Calibri"/>
            </a:endParaRPr>
          </a:p>
        </p:txBody>
      </p:sp>
      <p:pic>
        <p:nvPicPr>
          <p:cNvPr id="760" name="Google Shape;760;g3e386a3ef61_0_883"/>
          <p:cNvPicPr preferRelativeResize="0"/>
          <p:nvPr/>
        </p:nvPicPr>
        <p:blipFill rotWithShape="1">
          <a:blip r:embed="rId5">
            <a:alphaModFix/>
          </a:blip>
          <a:srcRect b="0" l="0" r="0" t="0"/>
          <a:stretch/>
        </p:blipFill>
        <p:spPr>
          <a:xfrm>
            <a:off x="9226865" y="3569825"/>
            <a:ext cx="7579260" cy="397912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4" name="Shape 764"/>
        <p:cNvGrpSpPr/>
        <p:nvPr/>
      </p:nvGrpSpPr>
      <p:grpSpPr>
        <a:xfrm>
          <a:off x="0" y="0"/>
          <a:ext cx="0" cy="0"/>
          <a:chOff x="0" y="0"/>
          <a:chExt cx="0" cy="0"/>
        </a:xfrm>
      </p:grpSpPr>
      <p:grpSp>
        <p:nvGrpSpPr>
          <p:cNvPr id="765" name="Google Shape;765;g3e386a3ef61_0_941"/>
          <p:cNvGrpSpPr/>
          <p:nvPr/>
        </p:nvGrpSpPr>
        <p:grpSpPr>
          <a:xfrm>
            <a:off x="0" y="-180827"/>
            <a:ext cx="18609362" cy="10468053"/>
            <a:chOff x="0" y="-47625"/>
            <a:chExt cx="4901199" cy="2757000"/>
          </a:xfrm>
        </p:grpSpPr>
        <p:sp>
          <p:nvSpPr>
            <p:cNvPr id="766" name="Google Shape;766;g3e386a3ef61_0_941"/>
            <p:cNvSpPr/>
            <p:nvPr/>
          </p:nvSpPr>
          <p:spPr>
            <a:xfrm>
              <a:off x="0" y="0"/>
              <a:ext cx="4901199" cy="2709333"/>
            </a:xfrm>
            <a:custGeom>
              <a:rect b="b" l="l" r="r" t="t"/>
              <a:pathLst>
                <a:path extrusionOk="0" h="2709333" w="4901199">
                  <a:moveTo>
                    <a:pt x="0" y="0"/>
                  </a:moveTo>
                  <a:lnTo>
                    <a:pt x="4901199" y="0"/>
                  </a:lnTo>
                  <a:lnTo>
                    <a:pt x="4901199" y="2709333"/>
                  </a:lnTo>
                  <a:lnTo>
                    <a:pt x="0" y="2709333"/>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7" name="Google Shape;767;g3e386a3ef61_0_941"/>
            <p:cNvSpPr txBox="1"/>
            <p:nvPr/>
          </p:nvSpPr>
          <p:spPr>
            <a:xfrm>
              <a:off x="0" y="-47625"/>
              <a:ext cx="4901100" cy="2757000"/>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768" name="Google Shape;768;g3e386a3ef61_0_941"/>
          <p:cNvGrpSpPr/>
          <p:nvPr/>
        </p:nvGrpSpPr>
        <p:grpSpPr>
          <a:xfrm>
            <a:off x="-2057400" y="3550718"/>
            <a:ext cx="16512449" cy="3884229"/>
            <a:chOff x="0" y="-47625"/>
            <a:chExt cx="4348929" cy="1023000"/>
          </a:xfrm>
        </p:grpSpPr>
        <p:sp>
          <p:nvSpPr>
            <p:cNvPr id="769" name="Google Shape;769;g3e386a3ef61_0_941"/>
            <p:cNvSpPr/>
            <p:nvPr/>
          </p:nvSpPr>
          <p:spPr>
            <a:xfrm>
              <a:off x="0" y="0"/>
              <a:ext cx="4348929" cy="975352"/>
            </a:xfrm>
            <a:custGeom>
              <a:rect b="b" l="l" r="r" t="t"/>
              <a:pathLst>
                <a:path extrusionOk="0" h="975352" w="4348929">
                  <a:moveTo>
                    <a:pt x="0" y="0"/>
                  </a:moveTo>
                  <a:lnTo>
                    <a:pt x="4348929" y="0"/>
                  </a:lnTo>
                  <a:lnTo>
                    <a:pt x="4348929" y="975352"/>
                  </a:lnTo>
                  <a:lnTo>
                    <a:pt x="0" y="975352"/>
                  </a:lnTo>
                  <a:close/>
                </a:path>
              </a:pathLst>
            </a:custGeom>
            <a:solidFill>
              <a:srgbClr val="559FE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0" name="Google Shape;770;g3e386a3ef61_0_941"/>
            <p:cNvSpPr txBox="1"/>
            <p:nvPr/>
          </p:nvSpPr>
          <p:spPr>
            <a:xfrm>
              <a:off x="0" y="-47625"/>
              <a:ext cx="4348800" cy="1023000"/>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771" name="Google Shape;771;g3e386a3ef61_0_941"/>
          <p:cNvSpPr/>
          <p:nvPr/>
        </p:nvSpPr>
        <p:spPr>
          <a:xfrm>
            <a:off x="16436613" y="206013"/>
            <a:ext cx="1645375" cy="1645375"/>
          </a:xfrm>
          <a:custGeom>
            <a:rect b="b" l="l" r="r" t="t"/>
            <a:pathLst>
              <a:path extrusionOk="0" h="1645375" w="1645375">
                <a:moveTo>
                  <a:pt x="0" y="0"/>
                </a:moveTo>
                <a:lnTo>
                  <a:pt x="1645374" y="0"/>
                </a:lnTo>
                <a:lnTo>
                  <a:pt x="1645374" y="1645374"/>
                </a:lnTo>
                <a:lnTo>
                  <a:pt x="0" y="1645374"/>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2" name="Google Shape;772;g3e386a3ef61_0_941"/>
          <p:cNvSpPr txBox="1"/>
          <p:nvPr/>
        </p:nvSpPr>
        <p:spPr>
          <a:xfrm>
            <a:off x="1361327" y="3589466"/>
            <a:ext cx="13944300" cy="42699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Clr>
                <a:srgbClr val="000000"/>
              </a:buClr>
              <a:buSzPts val="7300"/>
              <a:buFont typeface="Arial"/>
              <a:buNone/>
            </a:pPr>
            <a:r>
              <a:rPr b="1" i="0" lang="en-US" sz="7300" u="none" cap="none" strike="noStrike">
                <a:solidFill>
                  <a:srgbClr val="FFFFFF"/>
                </a:solidFill>
                <a:latin typeface="Arial"/>
                <a:ea typeface="Arial"/>
                <a:cs typeface="Arial"/>
                <a:sym typeface="Arial"/>
              </a:rPr>
              <a:t>Amplify: Regional voices in practice</a:t>
            </a:r>
            <a:endParaRPr b="0" i="0" sz="1400" u="none" cap="none" strike="noStrike">
              <a:solidFill>
                <a:srgbClr val="000000"/>
              </a:solidFill>
              <a:latin typeface="Arial"/>
              <a:ea typeface="Arial"/>
              <a:cs typeface="Arial"/>
              <a:sym typeface="Arial"/>
            </a:endParaRPr>
          </a:p>
          <a:p>
            <a:pPr indent="0" lvl="0" marL="0" marR="0" rtl="0" algn="l">
              <a:lnSpc>
                <a:spcPct val="174520"/>
              </a:lnSpc>
              <a:spcBef>
                <a:spcPts val="0"/>
              </a:spcBef>
              <a:spcAft>
                <a:spcPts val="0"/>
              </a:spcAft>
              <a:buClr>
                <a:srgbClr val="000000"/>
              </a:buClr>
              <a:buSzPts val="7300"/>
              <a:buFont typeface="Arial"/>
              <a:buNone/>
            </a:pPr>
            <a:r>
              <a:t/>
            </a:r>
            <a:endParaRPr b="1" i="0" sz="7300" u="none" cap="none" strike="noStrike">
              <a:solidFill>
                <a:srgbClr val="FFFFFF"/>
              </a:solidFill>
              <a:latin typeface="Arial"/>
              <a:ea typeface="Arial"/>
              <a:cs typeface="Arial"/>
              <a:sym typeface="Arial"/>
            </a:endParaRPr>
          </a:p>
        </p:txBody>
      </p:sp>
      <p:sp>
        <p:nvSpPr>
          <p:cNvPr id="773" name="Google Shape;773;g3e386a3ef61_0_941"/>
          <p:cNvSpPr txBox="1"/>
          <p:nvPr/>
        </p:nvSpPr>
        <p:spPr>
          <a:xfrm>
            <a:off x="1361327" y="6493873"/>
            <a:ext cx="8034600" cy="520500"/>
          </a:xfrm>
          <a:prstGeom prst="rect">
            <a:avLst/>
          </a:prstGeom>
          <a:noFill/>
          <a:ln>
            <a:noFill/>
          </a:ln>
        </p:spPr>
        <p:txBody>
          <a:bodyPr anchorCtr="0" anchor="t" bIns="0" lIns="0" spcFirstLastPara="1" rIns="0" wrap="square" tIns="0">
            <a:spAutoFit/>
          </a:bodyPr>
          <a:lstStyle/>
          <a:p>
            <a:pPr indent="0" lvl="0" marL="0" marR="0" rtl="0" algn="l">
              <a:lnSpc>
                <a:spcPct val="139988"/>
              </a:lnSpc>
              <a:spcBef>
                <a:spcPts val="0"/>
              </a:spcBef>
              <a:spcAft>
                <a:spcPts val="0"/>
              </a:spcAft>
              <a:buClr>
                <a:srgbClr val="000000"/>
              </a:buClr>
              <a:buSzPts val="3381"/>
              <a:buFont typeface="Arial"/>
              <a:buNone/>
            </a:pPr>
            <a:r>
              <a:rPr b="1" i="0" lang="en-US" sz="3381" u="none" cap="none" strike="noStrike">
                <a:solidFill>
                  <a:srgbClr val="5769D4"/>
                </a:solidFill>
                <a:latin typeface="Arial"/>
                <a:ea typeface="Arial"/>
                <a:cs typeface="Arial"/>
                <a:sym typeface="Arial"/>
              </a:rPr>
              <a:t>Ice breaker toolkit talk through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7" name="Shape 777"/>
        <p:cNvGrpSpPr/>
        <p:nvPr/>
      </p:nvGrpSpPr>
      <p:grpSpPr>
        <a:xfrm>
          <a:off x="0" y="0"/>
          <a:ext cx="0" cy="0"/>
          <a:chOff x="0" y="0"/>
          <a:chExt cx="0" cy="0"/>
        </a:xfrm>
      </p:grpSpPr>
      <p:sp>
        <p:nvSpPr>
          <p:cNvPr id="778" name="Google Shape;778;g3e386a3ef61_0_910"/>
          <p:cNvSpPr/>
          <p:nvPr/>
        </p:nvSpPr>
        <p:spPr>
          <a:xfrm>
            <a:off x="163919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9" name="Google Shape;779;g3e386a3ef61_0_910"/>
          <p:cNvSpPr txBox="1"/>
          <p:nvPr/>
        </p:nvSpPr>
        <p:spPr>
          <a:xfrm>
            <a:off x="1417000" y="607700"/>
            <a:ext cx="15254700" cy="9162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5953"/>
              <a:buFont typeface="Arial"/>
              <a:buNone/>
            </a:pPr>
            <a:r>
              <a:rPr b="1" i="0" lang="en-US" sz="5953" u="none" cap="none" strike="noStrike">
                <a:solidFill>
                  <a:schemeClr val="dk1"/>
                </a:solidFill>
                <a:latin typeface="Arial"/>
                <a:ea typeface="Arial"/>
                <a:cs typeface="Arial"/>
                <a:sym typeface="Arial"/>
              </a:rPr>
              <a:t>Ice Breakers</a:t>
            </a:r>
            <a:endParaRPr b="1" i="0" sz="5953" u="none" cap="none" strike="noStrike">
              <a:solidFill>
                <a:srgbClr val="000000"/>
              </a:solidFill>
              <a:latin typeface="Arial"/>
              <a:ea typeface="Arial"/>
              <a:cs typeface="Arial"/>
              <a:sym typeface="Arial"/>
            </a:endParaRPr>
          </a:p>
        </p:txBody>
      </p:sp>
      <p:grpSp>
        <p:nvGrpSpPr>
          <p:cNvPr id="780" name="Google Shape;780;g3e386a3ef61_0_910"/>
          <p:cNvGrpSpPr/>
          <p:nvPr/>
        </p:nvGrpSpPr>
        <p:grpSpPr>
          <a:xfrm>
            <a:off x="638475" y="1732249"/>
            <a:ext cx="327365" cy="8349815"/>
            <a:chOff x="0" y="-47625"/>
            <a:chExt cx="80158" cy="2044569"/>
          </a:xfrm>
        </p:grpSpPr>
        <p:sp>
          <p:nvSpPr>
            <p:cNvPr id="781" name="Google Shape;781;g3e386a3ef61_0_910"/>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2" name="Google Shape;782;g3e386a3ef61_0_910"/>
            <p:cNvSpPr txBox="1"/>
            <p:nvPr/>
          </p:nvSpPr>
          <p:spPr>
            <a:xfrm>
              <a:off x="0" y="-47625"/>
              <a:ext cx="80100" cy="2044500"/>
            </a:xfrm>
            <a:prstGeom prst="rect">
              <a:avLst/>
            </a:prstGeom>
            <a:noFill/>
            <a:ln>
              <a:noFill/>
            </a:ln>
          </p:spPr>
          <p:txBody>
            <a:bodyPr anchorCtr="0" anchor="ctr" bIns="54625" lIns="54625" spcFirstLastPara="1" rIns="54625" wrap="square" tIns="54625">
              <a:noAutofit/>
            </a:bodyPr>
            <a:lstStyle/>
            <a:p>
              <a:pPr indent="0" lvl="0" marL="0" marR="0" rtl="0" algn="ctr">
                <a:lnSpc>
                  <a:spcPct val="185166"/>
                </a:lnSpc>
                <a:spcBef>
                  <a:spcPts val="0"/>
                </a:spcBef>
                <a:spcAft>
                  <a:spcPts val="0"/>
                </a:spcAft>
                <a:buClr>
                  <a:srgbClr val="000000"/>
                </a:buClr>
                <a:buSzPts val="1936"/>
                <a:buFont typeface="Arial"/>
                <a:buNone/>
              </a:pPr>
              <a:r>
                <a:t/>
              </a:r>
              <a:endParaRPr b="0" i="0" sz="1936" u="none" cap="none" strike="noStrike">
                <a:solidFill>
                  <a:schemeClr val="dk1"/>
                </a:solidFill>
                <a:latin typeface="Calibri"/>
                <a:ea typeface="Calibri"/>
                <a:cs typeface="Calibri"/>
                <a:sym typeface="Calibri"/>
              </a:endParaRPr>
            </a:p>
          </p:txBody>
        </p:sp>
      </p:grpSp>
      <p:grpSp>
        <p:nvGrpSpPr>
          <p:cNvPr id="783" name="Google Shape;783;g3e386a3ef61_0_910"/>
          <p:cNvGrpSpPr/>
          <p:nvPr/>
        </p:nvGrpSpPr>
        <p:grpSpPr>
          <a:xfrm>
            <a:off x="17415000" y="1732249"/>
            <a:ext cx="327365" cy="8349815"/>
            <a:chOff x="0" y="-47625"/>
            <a:chExt cx="80158" cy="2044569"/>
          </a:xfrm>
        </p:grpSpPr>
        <p:sp>
          <p:nvSpPr>
            <p:cNvPr id="784" name="Google Shape;784;g3e386a3ef61_0_910"/>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5" name="Google Shape;785;g3e386a3ef61_0_910"/>
            <p:cNvSpPr txBox="1"/>
            <p:nvPr/>
          </p:nvSpPr>
          <p:spPr>
            <a:xfrm>
              <a:off x="0" y="-47625"/>
              <a:ext cx="80100" cy="2044500"/>
            </a:xfrm>
            <a:prstGeom prst="rect">
              <a:avLst/>
            </a:prstGeom>
            <a:noFill/>
            <a:ln>
              <a:noFill/>
            </a:ln>
          </p:spPr>
          <p:txBody>
            <a:bodyPr anchorCtr="0" anchor="ctr" bIns="54625" lIns="54625" spcFirstLastPara="1" rIns="54625" wrap="square" tIns="54625">
              <a:noAutofit/>
            </a:bodyPr>
            <a:lstStyle/>
            <a:p>
              <a:pPr indent="0" lvl="0" marL="0" marR="0" rtl="0" algn="ctr">
                <a:lnSpc>
                  <a:spcPct val="185166"/>
                </a:lnSpc>
                <a:spcBef>
                  <a:spcPts val="0"/>
                </a:spcBef>
                <a:spcAft>
                  <a:spcPts val="0"/>
                </a:spcAft>
                <a:buClr>
                  <a:srgbClr val="000000"/>
                </a:buClr>
                <a:buSzPts val="1936"/>
                <a:buFont typeface="Arial"/>
                <a:buNone/>
              </a:pPr>
              <a:r>
                <a:t/>
              </a:r>
              <a:endParaRPr b="0" i="0" sz="1936" u="none" cap="none" strike="noStrike">
                <a:solidFill>
                  <a:schemeClr val="dk1"/>
                </a:solidFill>
                <a:latin typeface="Calibri"/>
                <a:ea typeface="Calibri"/>
                <a:cs typeface="Calibri"/>
                <a:sym typeface="Calibri"/>
              </a:endParaRPr>
            </a:p>
          </p:txBody>
        </p:sp>
      </p:grpSp>
      <p:grpSp>
        <p:nvGrpSpPr>
          <p:cNvPr id="786" name="Google Shape;786;g3e386a3ef61_0_910"/>
          <p:cNvGrpSpPr/>
          <p:nvPr/>
        </p:nvGrpSpPr>
        <p:grpSpPr>
          <a:xfrm>
            <a:off x="6036525" y="1894197"/>
            <a:ext cx="6214952" cy="1006533"/>
            <a:chOff x="-28419" y="-151315"/>
            <a:chExt cx="2070615" cy="680596"/>
          </a:xfrm>
        </p:grpSpPr>
        <p:sp>
          <p:nvSpPr>
            <p:cNvPr id="787" name="Google Shape;787;g3e386a3ef61_0_910"/>
            <p:cNvSpPr/>
            <p:nvPr/>
          </p:nvSpPr>
          <p:spPr>
            <a:xfrm>
              <a:off x="-28419" y="-130071"/>
              <a:ext cx="2056136" cy="659352"/>
            </a:xfrm>
            <a:custGeom>
              <a:rect b="b" l="l" r="r" t="t"/>
              <a:pathLst>
                <a:path extrusionOk="0" h="322028" w="1886363">
                  <a:moveTo>
                    <a:pt x="0" y="0"/>
                  </a:moveTo>
                  <a:lnTo>
                    <a:pt x="1886363" y="0"/>
                  </a:lnTo>
                  <a:lnTo>
                    <a:pt x="1886363" y="322028"/>
                  </a:lnTo>
                  <a:lnTo>
                    <a:pt x="0" y="322028"/>
                  </a:lnTo>
                  <a:close/>
                </a:path>
              </a:pathLst>
            </a:custGeom>
            <a:solidFill>
              <a:srgbClr val="4CC9F0">
                <a:alpha val="49803"/>
              </a:srgbClr>
            </a:solidFill>
            <a:ln cap="sq" cmpd="sng" w="41200">
              <a:solidFill>
                <a:srgbClr val="5769D4">
                  <a:alpha val="49803"/>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8" name="Google Shape;788;g3e386a3ef61_0_910"/>
            <p:cNvSpPr txBox="1"/>
            <p:nvPr/>
          </p:nvSpPr>
          <p:spPr>
            <a:xfrm>
              <a:off x="-14004" y="-151315"/>
              <a:ext cx="2056200" cy="659400"/>
            </a:xfrm>
            <a:prstGeom prst="rect">
              <a:avLst/>
            </a:prstGeom>
            <a:noFill/>
            <a:ln>
              <a:noFill/>
            </a:ln>
          </p:spPr>
          <p:txBody>
            <a:bodyPr anchorCtr="0" anchor="ctr" bIns="54950" lIns="54950" spcFirstLastPara="1" rIns="54950" wrap="square" tIns="54950">
              <a:noAutofit/>
            </a:bodyPr>
            <a:lstStyle/>
            <a:p>
              <a:pPr indent="0" lvl="0" marL="0" marR="0" rtl="0" algn="ctr">
                <a:lnSpc>
                  <a:spcPct val="185166"/>
                </a:lnSpc>
                <a:spcBef>
                  <a:spcPts val="0"/>
                </a:spcBef>
                <a:spcAft>
                  <a:spcPts val="0"/>
                </a:spcAft>
                <a:buClr>
                  <a:srgbClr val="000000"/>
                </a:buClr>
                <a:buSzPts val="3209"/>
                <a:buFont typeface="Arial"/>
                <a:buNone/>
              </a:pPr>
              <a:r>
                <a:rPr b="1" i="0" lang="en-US" sz="3210" u="none" cap="none" strike="noStrike">
                  <a:solidFill>
                    <a:schemeClr val="dk1"/>
                  </a:solidFill>
                  <a:latin typeface="Calibri"/>
                  <a:ea typeface="Calibri"/>
                  <a:cs typeface="Calibri"/>
                  <a:sym typeface="Calibri"/>
                </a:rPr>
                <a:t>Toolkit</a:t>
              </a:r>
              <a:endParaRPr b="1" i="0" sz="3210" u="none" cap="none" strike="noStrike">
                <a:solidFill>
                  <a:schemeClr val="dk1"/>
                </a:solidFill>
                <a:latin typeface="Calibri"/>
                <a:ea typeface="Calibri"/>
                <a:cs typeface="Calibri"/>
                <a:sym typeface="Calibri"/>
              </a:endParaRPr>
            </a:p>
          </p:txBody>
        </p:sp>
      </p:grpSp>
      <p:sp>
        <p:nvSpPr>
          <p:cNvPr id="789" name="Google Shape;789;g3e386a3ef61_0_910"/>
          <p:cNvSpPr txBox="1"/>
          <p:nvPr/>
        </p:nvSpPr>
        <p:spPr>
          <a:xfrm>
            <a:off x="1501925" y="3386675"/>
            <a:ext cx="15254700" cy="1732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Scan here to receive a toolkit that we have created with examples of online and face to face icebreaker activities that you can use.</a:t>
            </a:r>
            <a:endParaRPr b="0" i="0" sz="3200" u="none" cap="none" strike="noStrike">
              <a:solidFill>
                <a:schemeClr val="dk1"/>
              </a:solidFill>
              <a:latin typeface="Calibri"/>
              <a:ea typeface="Calibri"/>
              <a:cs typeface="Calibri"/>
              <a:sym typeface="Calibri"/>
            </a:endParaRPr>
          </a:p>
        </p:txBody>
      </p:sp>
      <p:pic>
        <p:nvPicPr>
          <p:cNvPr id="790" name="Google Shape;790;g3e386a3ef61_0_910" title="FInal Amplify icebreaker toolkit.png"/>
          <p:cNvPicPr preferRelativeResize="0"/>
          <p:nvPr/>
        </p:nvPicPr>
        <p:blipFill rotWithShape="1">
          <a:blip r:embed="rId4">
            <a:alphaModFix/>
          </a:blip>
          <a:srcRect b="0" l="0" r="0" t="0"/>
          <a:stretch/>
        </p:blipFill>
        <p:spPr>
          <a:xfrm>
            <a:off x="6169300" y="4627400"/>
            <a:ext cx="5271475" cy="5271475"/>
          </a:xfrm>
          <a:prstGeom prst="rect">
            <a:avLst/>
          </a:prstGeom>
          <a:noFill/>
          <a:ln>
            <a:noFill/>
          </a:ln>
        </p:spPr>
      </p:pic>
      <p:cxnSp>
        <p:nvCxnSpPr>
          <p:cNvPr id="791" name="Google Shape;791;g3e386a3ef61_0_910"/>
          <p:cNvCxnSpPr/>
          <p:nvPr/>
        </p:nvCxnSpPr>
        <p:spPr>
          <a:xfrm>
            <a:off x="4302900" y="4710725"/>
            <a:ext cx="1623000" cy="1473000"/>
          </a:xfrm>
          <a:prstGeom prst="straightConnector1">
            <a:avLst/>
          </a:prstGeom>
          <a:noFill/>
          <a:ln cap="flat" cmpd="sng" w="76200">
            <a:solidFill>
              <a:schemeClr val="dk2"/>
            </a:solidFill>
            <a:prstDash val="solid"/>
            <a:round/>
            <a:headEnd len="med" w="med" type="none"/>
            <a:tailEnd len="med" w="med" type="triangle"/>
          </a:ln>
        </p:spPr>
      </p:cxn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5" name="Shape 795"/>
        <p:cNvGrpSpPr/>
        <p:nvPr/>
      </p:nvGrpSpPr>
      <p:grpSpPr>
        <a:xfrm>
          <a:off x="0" y="0"/>
          <a:ext cx="0" cy="0"/>
          <a:chOff x="0" y="0"/>
          <a:chExt cx="0" cy="0"/>
        </a:xfrm>
      </p:grpSpPr>
      <p:sp>
        <p:nvSpPr>
          <p:cNvPr id="796" name="Google Shape;796;g3e386a3ef61_0_1028"/>
          <p:cNvSpPr/>
          <p:nvPr/>
        </p:nvSpPr>
        <p:spPr>
          <a:xfrm>
            <a:off x="163919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7" name="Google Shape;797;g3e386a3ef61_0_1028"/>
          <p:cNvSpPr txBox="1"/>
          <p:nvPr/>
        </p:nvSpPr>
        <p:spPr>
          <a:xfrm>
            <a:off x="666150" y="607700"/>
            <a:ext cx="15254700" cy="9162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5953"/>
              <a:buFont typeface="Arial"/>
              <a:buNone/>
            </a:pPr>
            <a:r>
              <a:rPr b="1" i="0" lang="en-US" sz="5953" u="none" cap="none" strike="noStrike">
                <a:solidFill>
                  <a:schemeClr val="dk1"/>
                </a:solidFill>
                <a:latin typeface="Arial"/>
                <a:ea typeface="Arial"/>
                <a:cs typeface="Arial"/>
                <a:sym typeface="Arial"/>
              </a:rPr>
              <a:t>Trusted Adults</a:t>
            </a:r>
            <a:endParaRPr b="1" i="0" sz="5953" u="none" cap="none" strike="noStrike">
              <a:solidFill>
                <a:srgbClr val="000000"/>
              </a:solidFill>
              <a:latin typeface="Arial"/>
              <a:ea typeface="Arial"/>
              <a:cs typeface="Arial"/>
              <a:sym typeface="Arial"/>
            </a:endParaRPr>
          </a:p>
        </p:txBody>
      </p:sp>
      <p:grpSp>
        <p:nvGrpSpPr>
          <p:cNvPr id="798" name="Google Shape;798;g3e386a3ef61_0_1028"/>
          <p:cNvGrpSpPr/>
          <p:nvPr/>
        </p:nvGrpSpPr>
        <p:grpSpPr>
          <a:xfrm>
            <a:off x="638475" y="1732249"/>
            <a:ext cx="327365" cy="8349815"/>
            <a:chOff x="0" y="-47625"/>
            <a:chExt cx="80158" cy="2044569"/>
          </a:xfrm>
        </p:grpSpPr>
        <p:sp>
          <p:nvSpPr>
            <p:cNvPr id="799" name="Google Shape;799;g3e386a3ef61_0_1028"/>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0" name="Google Shape;800;g3e386a3ef61_0_1028"/>
            <p:cNvSpPr txBox="1"/>
            <p:nvPr/>
          </p:nvSpPr>
          <p:spPr>
            <a:xfrm>
              <a:off x="0" y="-47625"/>
              <a:ext cx="80100" cy="2044500"/>
            </a:xfrm>
            <a:prstGeom prst="rect">
              <a:avLst/>
            </a:prstGeom>
            <a:noFill/>
            <a:ln>
              <a:noFill/>
            </a:ln>
          </p:spPr>
          <p:txBody>
            <a:bodyPr anchorCtr="0" anchor="ctr" bIns="54625" lIns="54625" spcFirstLastPara="1" rIns="54625" wrap="square" tIns="54625">
              <a:noAutofit/>
            </a:bodyPr>
            <a:lstStyle/>
            <a:p>
              <a:pPr indent="0" lvl="0" marL="0" marR="0" rtl="0" algn="ctr">
                <a:lnSpc>
                  <a:spcPct val="185166"/>
                </a:lnSpc>
                <a:spcBef>
                  <a:spcPts val="0"/>
                </a:spcBef>
                <a:spcAft>
                  <a:spcPts val="0"/>
                </a:spcAft>
                <a:buClr>
                  <a:srgbClr val="000000"/>
                </a:buClr>
                <a:buSzPts val="1936"/>
                <a:buFont typeface="Arial"/>
                <a:buNone/>
              </a:pPr>
              <a:r>
                <a:t/>
              </a:r>
              <a:endParaRPr b="0" i="0" sz="1936" u="none" cap="none" strike="noStrike">
                <a:solidFill>
                  <a:schemeClr val="dk1"/>
                </a:solidFill>
                <a:latin typeface="Calibri"/>
                <a:ea typeface="Calibri"/>
                <a:cs typeface="Calibri"/>
                <a:sym typeface="Calibri"/>
              </a:endParaRPr>
            </a:p>
          </p:txBody>
        </p:sp>
      </p:grpSp>
      <p:grpSp>
        <p:nvGrpSpPr>
          <p:cNvPr id="801" name="Google Shape;801;g3e386a3ef61_0_1028"/>
          <p:cNvGrpSpPr/>
          <p:nvPr/>
        </p:nvGrpSpPr>
        <p:grpSpPr>
          <a:xfrm>
            <a:off x="17415000" y="1732249"/>
            <a:ext cx="327365" cy="8349815"/>
            <a:chOff x="0" y="-47625"/>
            <a:chExt cx="80158" cy="2044569"/>
          </a:xfrm>
        </p:grpSpPr>
        <p:sp>
          <p:nvSpPr>
            <p:cNvPr id="802" name="Google Shape;802;g3e386a3ef61_0_1028"/>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3" name="Google Shape;803;g3e386a3ef61_0_1028"/>
            <p:cNvSpPr txBox="1"/>
            <p:nvPr/>
          </p:nvSpPr>
          <p:spPr>
            <a:xfrm>
              <a:off x="0" y="-47625"/>
              <a:ext cx="80100" cy="2044500"/>
            </a:xfrm>
            <a:prstGeom prst="rect">
              <a:avLst/>
            </a:prstGeom>
            <a:noFill/>
            <a:ln>
              <a:noFill/>
            </a:ln>
          </p:spPr>
          <p:txBody>
            <a:bodyPr anchorCtr="0" anchor="ctr" bIns="54625" lIns="54625" spcFirstLastPara="1" rIns="54625" wrap="square" tIns="54625">
              <a:noAutofit/>
            </a:bodyPr>
            <a:lstStyle/>
            <a:p>
              <a:pPr indent="0" lvl="0" marL="0" marR="0" rtl="0" algn="ctr">
                <a:lnSpc>
                  <a:spcPct val="185166"/>
                </a:lnSpc>
                <a:spcBef>
                  <a:spcPts val="0"/>
                </a:spcBef>
                <a:spcAft>
                  <a:spcPts val="0"/>
                </a:spcAft>
                <a:buClr>
                  <a:srgbClr val="000000"/>
                </a:buClr>
                <a:buSzPts val="1936"/>
                <a:buFont typeface="Arial"/>
                <a:buNone/>
              </a:pPr>
              <a:r>
                <a:t/>
              </a:r>
              <a:endParaRPr b="0" i="0" sz="1936" u="none" cap="none" strike="noStrike">
                <a:solidFill>
                  <a:schemeClr val="dk1"/>
                </a:solidFill>
                <a:latin typeface="Calibri"/>
                <a:ea typeface="Calibri"/>
                <a:cs typeface="Calibri"/>
                <a:sym typeface="Calibri"/>
              </a:endParaRPr>
            </a:p>
          </p:txBody>
        </p:sp>
      </p:grpSp>
      <p:sp>
        <p:nvSpPr>
          <p:cNvPr id="804" name="Google Shape;804;g3e386a3ef61_0_1028"/>
          <p:cNvSpPr txBox="1"/>
          <p:nvPr/>
        </p:nvSpPr>
        <p:spPr>
          <a:xfrm>
            <a:off x="4846725" y="2715800"/>
            <a:ext cx="8687400" cy="3018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100"/>
              <a:buFont typeface="Arial"/>
              <a:buNone/>
            </a:pPr>
            <a:r>
              <a:rPr b="0" i="0" lang="en-US" sz="3100" u="none" cap="none" strike="noStrike">
                <a:solidFill>
                  <a:schemeClr val="dk1"/>
                </a:solidFill>
                <a:latin typeface="Calibri"/>
                <a:ea typeface="Calibri"/>
                <a:cs typeface="Calibri"/>
                <a:sym typeface="Calibri"/>
              </a:rPr>
              <a:t>“ A trusted adult is chosen by the young person as a safe figure that listens without judgement, agenda or expectation, but with the sole purpose of supporting and encouraging positivity within a young person's life”</a:t>
            </a:r>
            <a:endParaRPr b="0" i="0" sz="3100" u="none" cap="none" strike="noStrike">
              <a:solidFill>
                <a:schemeClr val="dk1"/>
              </a:solidFill>
              <a:latin typeface="Calibri"/>
              <a:ea typeface="Calibri"/>
              <a:cs typeface="Calibri"/>
              <a:sym typeface="Calibri"/>
            </a:endParaRPr>
          </a:p>
          <a:p>
            <a:pPr indent="-425450" lvl="0" marL="457200" marR="0" rtl="0" algn="l">
              <a:lnSpc>
                <a:spcPct val="100000"/>
              </a:lnSpc>
              <a:spcBef>
                <a:spcPts val="0"/>
              </a:spcBef>
              <a:spcAft>
                <a:spcPts val="0"/>
              </a:spcAft>
              <a:buClr>
                <a:schemeClr val="dk1"/>
              </a:buClr>
              <a:buSzPts val="3100"/>
              <a:buFont typeface="Calibri"/>
              <a:buChar char="-"/>
            </a:pPr>
            <a:r>
              <a:rPr b="0" i="0" lang="en-US" sz="3100" u="none" cap="none" strike="noStrike">
                <a:solidFill>
                  <a:schemeClr val="dk1"/>
                </a:solidFill>
                <a:latin typeface="Calibri"/>
                <a:ea typeface="Calibri"/>
                <a:cs typeface="Calibri"/>
                <a:sym typeface="Calibri"/>
              </a:rPr>
              <a:t>Young Minds 2022</a:t>
            </a:r>
            <a:endParaRPr b="0" i="0" sz="3100" u="none" cap="none" strike="noStrike">
              <a:solidFill>
                <a:schemeClr val="dk1"/>
              </a:solidFill>
              <a:latin typeface="Calibri"/>
              <a:ea typeface="Calibri"/>
              <a:cs typeface="Calibri"/>
              <a:sym typeface="Calibri"/>
            </a:endParaRPr>
          </a:p>
        </p:txBody>
      </p:sp>
      <p:pic>
        <p:nvPicPr>
          <p:cNvPr descr="Inspirational rock (Provided by Getty Images)" id="805" name="Google Shape;805;g3e386a3ef61_0_1028"/>
          <p:cNvPicPr preferRelativeResize="0"/>
          <p:nvPr/>
        </p:nvPicPr>
        <p:blipFill rotWithShape="1">
          <a:blip r:embed="rId4">
            <a:alphaModFix/>
          </a:blip>
          <a:srcRect b="0" l="0" r="0" t="0"/>
          <a:stretch/>
        </p:blipFill>
        <p:spPr>
          <a:xfrm>
            <a:off x="11932099" y="6547475"/>
            <a:ext cx="4780349" cy="3155774"/>
          </a:xfrm>
          <a:prstGeom prst="rect">
            <a:avLst/>
          </a:prstGeom>
          <a:noFill/>
          <a:ln>
            <a:noFill/>
          </a:ln>
        </p:spPr>
      </p:pic>
      <p:pic>
        <p:nvPicPr>
          <p:cNvPr descr="Close up three hands Diverse multiethnic Partner team together. Teamwork group of multiracial people meeting join hands together. Diversity people hand join empower partner team trust team solidarity (Provided by Getty Images)" id="806" name="Google Shape;806;g3e386a3ef61_0_1028"/>
          <p:cNvPicPr preferRelativeResize="0"/>
          <p:nvPr/>
        </p:nvPicPr>
        <p:blipFill rotWithShape="1">
          <a:blip r:embed="rId5">
            <a:alphaModFix/>
          </a:blip>
          <a:srcRect b="0" l="0" r="0" t="0"/>
          <a:stretch/>
        </p:blipFill>
        <p:spPr>
          <a:xfrm>
            <a:off x="1271468" y="6547475"/>
            <a:ext cx="5295437" cy="353460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6"/>
          <p:cNvSpPr/>
          <p:nvPr/>
        </p:nvSpPr>
        <p:spPr>
          <a:xfrm>
            <a:off x="165450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50" name="Google Shape;150;p6"/>
          <p:cNvGrpSpPr/>
          <p:nvPr/>
        </p:nvGrpSpPr>
        <p:grpSpPr>
          <a:xfrm>
            <a:off x="694813" y="2383703"/>
            <a:ext cx="5254836" cy="5765318"/>
            <a:chOff x="0" y="-47625"/>
            <a:chExt cx="1863535" cy="2044569"/>
          </a:xfrm>
        </p:grpSpPr>
        <p:sp>
          <p:nvSpPr>
            <p:cNvPr id="151" name="Google Shape;151;p6"/>
            <p:cNvSpPr/>
            <p:nvPr/>
          </p:nvSpPr>
          <p:spPr>
            <a:xfrm>
              <a:off x="0" y="0"/>
              <a:ext cx="1863535" cy="1996944"/>
            </a:xfrm>
            <a:custGeom>
              <a:rect b="b" l="l" r="r" t="t"/>
              <a:pathLst>
                <a:path extrusionOk="0" h="1996944" w="1863535">
                  <a:moveTo>
                    <a:pt x="0" y="0"/>
                  </a:moveTo>
                  <a:lnTo>
                    <a:pt x="1863535" y="0"/>
                  </a:lnTo>
                  <a:lnTo>
                    <a:pt x="1863535" y="1996944"/>
                  </a:lnTo>
                  <a:lnTo>
                    <a:pt x="0" y="1996944"/>
                  </a:lnTo>
                  <a:close/>
                </a:path>
              </a:pathLst>
            </a:custGeom>
            <a:solidFill>
              <a:srgbClr val="FFFFFF">
                <a:alpha val="50980"/>
              </a:srgbClr>
            </a:solidFill>
            <a:ln cap="sq" cmpd="sng" w="133350">
              <a:solidFill>
                <a:srgbClr val="FFFFFF">
                  <a:alpha val="50980"/>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 name="Google Shape;152;p6"/>
            <p:cNvSpPr txBox="1"/>
            <p:nvPr/>
          </p:nvSpPr>
          <p:spPr>
            <a:xfrm>
              <a:off x="0" y="-47625"/>
              <a:ext cx="1863534" cy="2044569"/>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53" name="Google Shape;153;p6"/>
          <p:cNvGrpSpPr/>
          <p:nvPr/>
        </p:nvGrpSpPr>
        <p:grpSpPr>
          <a:xfrm rot="5400000">
            <a:off x="2814891" y="150307"/>
            <a:ext cx="337705" cy="5389089"/>
            <a:chOff x="0" y="-47625"/>
            <a:chExt cx="119762" cy="1911160"/>
          </a:xfrm>
        </p:grpSpPr>
        <p:sp>
          <p:nvSpPr>
            <p:cNvPr id="154" name="Google Shape;154;p6"/>
            <p:cNvSpPr/>
            <p:nvPr/>
          </p:nvSpPr>
          <p:spPr>
            <a:xfrm>
              <a:off x="0" y="0"/>
              <a:ext cx="119762" cy="1863535"/>
            </a:xfrm>
            <a:custGeom>
              <a:rect b="b" l="l" r="r" t="t"/>
              <a:pathLst>
                <a:path extrusionOk="0" h="1863535" w="119762">
                  <a:moveTo>
                    <a:pt x="0" y="0"/>
                  </a:moveTo>
                  <a:lnTo>
                    <a:pt x="119762" y="0"/>
                  </a:lnTo>
                  <a:lnTo>
                    <a:pt x="119762" y="1863535"/>
                  </a:lnTo>
                  <a:lnTo>
                    <a:pt x="0" y="1863535"/>
                  </a:lnTo>
                  <a:close/>
                </a:path>
              </a:pathLst>
            </a:custGeom>
            <a:solidFill>
              <a:srgbClr val="5769D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 name="Google Shape;155;p6"/>
            <p:cNvSpPr txBox="1"/>
            <p:nvPr/>
          </p:nvSpPr>
          <p:spPr>
            <a:xfrm>
              <a:off x="0" y="-47625"/>
              <a:ext cx="119762" cy="1911159"/>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56" name="Google Shape;156;p6"/>
          <p:cNvGrpSpPr/>
          <p:nvPr/>
        </p:nvGrpSpPr>
        <p:grpSpPr>
          <a:xfrm rot="5400000">
            <a:off x="8621486" y="150304"/>
            <a:ext cx="337705" cy="5389089"/>
            <a:chOff x="0" y="-47625"/>
            <a:chExt cx="119762" cy="1911160"/>
          </a:xfrm>
        </p:grpSpPr>
        <p:sp>
          <p:nvSpPr>
            <p:cNvPr id="157" name="Google Shape;157;p6"/>
            <p:cNvSpPr/>
            <p:nvPr/>
          </p:nvSpPr>
          <p:spPr>
            <a:xfrm>
              <a:off x="0" y="0"/>
              <a:ext cx="119762" cy="1863535"/>
            </a:xfrm>
            <a:custGeom>
              <a:rect b="b" l="l" r="r" t="t"/>
              <a:pathLst>
                <a:path extrusionOk="0" h="1863535" w="119762">
                  <a:moveTo>
                    <a:pt x="0" y="0"/>
                  </a:moveTo>
                  <a:lnTo>
                    <a:pt x="119762" y="0"/>
                  </a:lnTo>
                  <a:lnTo>
                    <a:pt x="119762" y="1863535"/>
                  </a:lnTo>
                  <a:lnTo>
                    <a:pt x="0" y="1863535"/>
                  </a:lnTo>
                  <a:close/>
                </a:path>
              </a:pathLst>
            </a:custGeom>
            <a:solidFill>
              <a:srgbClr val="87BB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 name="Google Shape;158;p6"/>
            <p:cNvSpPr txBox="1"/>
            <p:nvPr/>
          </p:nvSpPr>
          <p:spPr>
            <a:xfrm>
              <a:off x="0" y="-47625"/>
              <a:ext cx="119762" cy="1911159"/>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59" name="Google Shape;159;p6"/>
          <p:cNvGrpSpPr/>
          <p:nvPr/>
        </p:nvGrpSpPr>
        <p:grpSpPr>
          <a:xfrm rot="5400000">
            <a:off x="14428057" y="150304"/>
            <a:ext cx="337705" cy="5389089"/>
            <a:chOff x="0" y="-47625"/>
            <a:chExt cx="119762" cy="1911160"/>
          </a:xfrm>
        </p:grpSpPr>
        <p:sp>
          <p:nvSpPr>
            <p:cNvPr id="160" name="Google Shape;160;p6"/>
            <p:cNvSpPr/>
            <p:nvPr/>
          </p:nvSpPr>
          <p:spPr>
            <a:xfrm>
              <a:off x="0" y="0"/>
              <a:ext cx="119762" cy="1863535"/>
            </a:xfrm>
            <a:custGeom>
              <a:rect b="b" l="l" r="r" t="t"/>
              <a:pathLst>
                <a:path extrusionOk="0" h="1863535" w="119762">
                  <a:moveTo>
                    <a:pt x="0" y="0"/>
                  </a:moveTo>
                  <a:lnTo>
                    <a:pt x="119762" y="0"/>
                  </a:lnTo>
                  <a:lnTo>
                    <a:pt x="119762" y="1863535"/>
                  </a:lnTo>
                  <a:lnTo>
                    <a:pt x="0" y="1863535"/>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 name="Google Shape;161;p6"/>
            <p:cNvSpPr txBox="1"/>
            <p:nvPr/>
          </p:nvSpPr>
          <p:spPr>
            <a:xfrm>
              <a:off x="0" y="-47625"/>
              <a:ext cx="119762" cy="1911159"/>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62" name="Google Shape;162;p6"/>
          <p:cNvSpPr txBox="1"/>
          <p:nvPr/>
        </p:nvSpPr>
        <p:spPr>
          <a:xfrm>
            <a:off x="694813" y="639506"/>
            <a:ext cx="15642900" cy="9162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5953"/>
              <a:buFont typeface="Arial"/>
              <a:buNone/>
            </a:pPr>
            <a:r>
              <a:rPr b="1" i="0" lang="en-US" sz="5953" u="none" cap="none" strike="noStrike">
                <a:solidFill>
                  <a:srgbClr val="000000"/>
                </a:solidFill>
                <a:latin typeface="Arial"/>
                <a:ea typeface="Arial"/>
                <a:cs typeface="Arial"/>
                <a:sym typeface="Arial"/>
              </a:rPr>
              <a:t>Examples of good youth voice</a:t>
            </a:r>
            <a:endParaRPr b="0" i="0" sz="1400" u="none" cap="none" strike="noStrike">
              <a:solidFill>
                <a:srgbClr val="000000"/>
              </a:solidFill>
              <a:latin typeface="Arial"/>
              <a:ea typeface="Arial"/>
              <a:cs typeface="Arial"/>
              <a:sym typeface="Arial"/>
            </a:endParaRPr>
          </a:p>
        </p:txBody>
      </p:sp>
      <p:sp>
        <p:nvSpPr>
          <p:cNvPr id="163" name="Google Shape;163;p6"/>
          <p:cNvSpPr txBox="1"/>
          <p:nvPr/>
        </p:nvSpPr>
        <p:spPr>
          <a:xfrm>
            <a:off x="481462" y="3446025"/>
            <a:ext cx="5004600" cy="414900"/>
          </a:xfrm>
          <a:prstGeom prst="rect">
            <a:avLst/>
          </a:prstGeom>
          <a:noFill/>
          <a:ln>
            <a:noFill/>
          </a:ln>
        </p:spPr>
        <p:txBody>
          <a:bodyPr anchorCtr="0" anchor="t" bIns="0" lIns="0" spcFirstLastPara="1" rIns="0" wrap="square" tIns="0">
            <a:spAutoFit/>
          </a:bodyPr>
          <a:lstStyle/>
          <a:p>
            <a:pPr indent="0" lvl="0" marL="0" marR="0" rtl="0" algn="ctr">
              <a:lnSpc>
                <a:spcPct val="140022"/>
              </a:lnSpc>
              <a:spcBef>
                <a:spcPts val="0"/>
              </a:spcBef>
              <a:spcAft>
                <a:spcPts val="0"/>
              </a:spcAft>
              <a:buClr>
                <a:srgbClr val="000000"/>
              </a:buClr>
              <a:buSzPts val="2696"/>
              <a:buFont typeface="Arial"/>
              <a:buNone/>
            </a:pPr>
            <a:r>
              <a:rPr b="1" i="0" lang="en-US" sz="2696" u="none" cap="none" strike="noStrike">
                <a:solidFill>
                  <a:srgbClr val="000000"/>
                </a:solidFill>
                <a:latin typeface="Arial"/>
                <a:ea typeface="Arial"/>
                <a:cs typeface="Arial"/>
                <a:sym typeface="Arial"/>
              </a:rPr>
              <a:t>Peer Action Collective </a:t>
            </a:r>
            <a:endParaRPr b="0" i="0" sz="1400" u="none" cap="none" strike="noStrike">
              <a:solidFill>
                <a:srgbClr val="000000"/>
              </a:solidFill>
              <a:latin typeface="Arial"/>
              <a:ea typeface="Arial"/>
              <a:cs typeface="Arial"/>
              <a:sym typeface="Arial"/>
            </a:endParaRPr>
          </a:p>
        </p:txBody>
      </p:sp>
      <p:sp>
        <p:nvSpPr>
          <p:cNvPr id="164" name="Google Shape;164;p6"/>
          <p:cNvSpPr txBox="1"/>
          <p:nvPr/>
        </p:nvSpPr>
        <p:spPr>
          <a:xfrm>
            <a:off x="559279" y="6666350"/>
            <a:ext cx="4848900" cy="22452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Clr>
                <a:srgbClr val="000000"/>
              </a:buClr>
              <a:buSzPts val="2210"/>
              <a:buFont typeface="Arial"/>
              <a:buNone/>
            </a:pPr>
            <a:r>
              <a:rPr b="0" i="0" lang="en-US" sz="2210" u="none" cap="none" strike="noStrike">
                <a:solidFill>
                  <a:srgbClr val="000000"/>
                </a:solidFill>
                <a:latin typeface="Arial"/>
                <a:ea typeface="Arial"/>
                <a:cs typeface="Arial"/>
                <a:sym typeface="Arial"/>
              </a:rPr>
              <a:t>Peer Research project which aims to understand what is needed to help young people live a life free from violence and put what is learnt into action.</a:t>
            </a:r>
            <a:endParaRPr b="0" i="0" sz="1400" u="none" cap="none" strike="noStrike">
              <a:solidFill>
                <a:srgbClr val="000000"/>
              </a:solidFill>
              <a:latin typeface="Arial"/>
              <a:ea typeface="Arial"/>
              <a:cs typeface="Arial"/>
              <a:sym typeface="Arial"/>
            </a:endParaRPr>
          </a:p>
        </p:txBody>
      </p:sp>
      <p:sp>
        <p:nvSpPr>
          <p:cNvPr id="165" name="Google Shape;165;p6"/>
          <p:cNvSpPr txBox="1"/>
          <p:nvPr/>
        </p:nvSpPr>
        <p:spPr>
          <a:xfrm>
            <a:off x="7111328" y="3510417"/>
            <a:ext cx="3425100" cy="414900"/>
          </a:xfrm>
          <a:prstGeom prst="rect">
            <a:avLst/>
          </a:prstGeom>
          <a:noFill/>
          <a:ln>
            <a:noFill/>
          </a:ln>
        </p:spPr>
        <p:txBody>
          <a:bodyPr anchorCtr="0" anchor="t" bIns="0" lIns="0" spcFirstLastPara="1" rIns="0" wrap="square" tIns="0">
            <a:spAutoFit/>
          </a:bodyPr>
          <a:lstStyle/>
          <a:p>
            <a:pPr indent="0" lvl="0" marL="0" marR="0" rtl="0" algn="ctr">
              <a:lnSpc>
                <a:spcPct val="140022"/>
              </a:lnSpc>
              <a:spcBef>
                <a:spcPts val="0"/>
              </a:spcBef>
              <a:spcAft>
                <a:spcPts val="0"/>
              </a:spcAft>
              <a:buClr>
                <a:srgbClr val="000000"/>
              </a:buClr>
              <a:buSzPts val="2696"/>
              <a:buFont typeface="Arial"/>
              <a:buNone/>
            </a:pPr>
            <a:r>
              <a:rPr b="1" i="0" lang="en-US" sz="2696" u="none" cap="none" strike="noStrike">
                <a:solidFill>
                  <a:srgbClr val="000000"/>
                </a:solidFill>
                <a:latin typeface="Arial"/>
                <a:ea typeface="Arial"/>
                <a:cs typeface="Arial"/>
                <a:sym typeface="Arial"/>
              </a:rPr>
              <a:t>The Key</a:t>
            </a:r>
            <a:endParaRPr b="0" i="0" sz="1400" u="none" cap="none" strike="noStrike">
              <a:solidFill>
                <a:srgbClr val="000000"/>
              </a:solidFill>
              <a:latin typeface="Arial"/>
              <a:ea typeface="Arial"/>
              <a:cs typeface="Arial"/>
              <a:sym typeface="Arial"/>
            </a:endParaRPr>
          </a:p>
        </p:txBody>
      </p:sp>
      <p:sp>
        <p:nvSpPr>
          <p:cNvPr id="166" name="Google Shape;166;p6"/>
          <p:cNvSpPr txBox="1"/>
          <p:nvPr/>
        </p:nvSpPr>
        <p:spPr>
          <a:xfrm>
            <a:off x="6360510" y="6666349"/>
            <a:ext cx="4848900" cy="12927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Clr>
                <a:srgbClr val="000000"/>
              </a:buClr>
              <a:buSzPts val="2210"/>
              <a:buFont typeface="Arial"/>
              <a:buNone/>
            </a:pPr>
            <a:r>
              <a:rPr b="0" i="0" lang="en-US" sz="2210" u="none" cap="none" strike="noStrike">
                <a:solidFill>
                  <a:srgbClr val="000000"/>
                </a:solidFill>
                <a:latin typeface="Arial"/>
                <a:ea typeface="Arial"/>
                <a:cs typeface="Arial"/>
                <a:sym typeface="Arial"/>
              </a:rPr>
              <a:t>The Key supports and funds young people to develop and create projects that are important to them.</a:t>
            </a:r>
            <a:endParaRPr b="0" i="0" sz="1400" u="none" cap="none" strike="noStrike">
              <a:solidFill>
                <a:srgbClr val="000000"/>
              </a:solidFill>
              <a:latin typeface="Arial"/>
              <a:ea typeface="Arial"/>
              <a:cs typeface="Arial"/>
              <a:sym typeface="Arial"/>
            </a:endParaRPr>
          </a:p>
        </p:txBody>
      </p:sp>
      <p:sp>
        <p:nvSpPr>
          <p:cNvPr id="167" name="Google Shape;167;p6"/>
          <p:cNvSpPr txBox="1"/>
          <p:nvPr/>
        </p:nvSpPr>
        <p:spPr>
          <a:xfrm>
            <a:off x="13096475" y="3446015"/>
            <a:ext cx="3000900" cy="414900"/>
          </a:xfrm>
          <a:prstGeom prst="rect">
            <a:avLst/>
          </a:prstGeom>
          <a:noFill/>
          <a:ln>
            <a:noFill/>
          </a:ln>
        </p:spPr>
        <p:txBody>
          <a:bodyPr anchorCtr="0" anchor="t" bIns="0" lIns="0" spcFirstLastPara="1" rIns="0" wrap="square" tIns="0">
            <a:spAutoFit/>
          </a:bodyPr>
          <a:lstStyle/>
          <a:p>
            <a:pPr indent="0" lvl="0" marL="0" marR="0" rtl="0" algn="ctr">
              <a:lnSpc>
                <a:spcPct val="140022"/>
              </a:lnSpc>
              <a:spcBef>
                <a:spcPts val="0"/>
              </a:spcBef>
              <a:spcAft>
                <a:spcPts val="0"/>
              </a:spcAft>
              <a:buClr>
                <a:srgbClr val="000000"/>
              </a:buClr>
              <a:buSzPts val="2696"/>
              <a:buFont typeface="Arial"/>
              <a:buNone/>
            </a:pPr>
            <a:r>
              <a:rPr b="1" i="0" lang="en-US" sz="2696" u="none" cap="none" strike="noStrike">
                <a:solidFill>
                  <a:srgbClr val="000000"/>
                </a:solidFill>
                <a:latin typeface="Arial"/>
                <a:ea typeface="Arial"/>
                <a:cs typeface="Arial"/>
                <a:sym typeface="Arial"/>
              </a:rPr>
              <a:t>All Child</a:t>
            </a:r>
            <a:endParaRPr b="0" i="0" sz="1400" u="none" cap="none" strike="noStrike">
              <a:solidFill>
                <a:srgbClr val="000000"/>
              </a:solidFill>
              <a:latin typeface="Arial"/>
              <a:ea typeface="Arial"/>
              <a:cs typeface="Arial"/>
              <a:sym typeface="Arial"/>
            </a:endParaRPr>
          </a:p>
        </p:txBody>
      </p:sp>
      <p:sp>
        <p:nvSpPr>
          <p:cNvPr id="168" name="Google Shape;168;p6"/>
          <p:cNvSpPr txBox="1"/>
          <p:nvPr/>
        </p:nvSpPr>
        <p:spPr>
          <a:xfrm>
            <a:off x="12293655" y="6666349"/>
            <a:ext cx="4848900" cy="17688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Clr>
                <a:srgbClr val="000000"/>
              </a:buClr>
              <a:buSzPts val="2210"/>
              <a:buFont typeface="Arial"/>
              <a:buNone/>
            </a:pPr>
            <a:r>
              <a:rPr b="0" i="0" lang="en-US" sz="2210" u="none" cap="none" strike="noStrike">
                <a:solidFill>
                  <a:srgbClr val="000000"/>
                </a:solidFill>
                <a:latin typeface="Arial"/>
                <a:ea typeface="Arial"/>
                <a:cs typeface="Arial"/>
                <a:sym typeface="Arial"/>
              </a:rPr>
              <a:t>Supports communities across the UK to help children and young people build the social, emotional and academic skills they need to flourish.</a:t>
            </a:r>
            <a:endParaRPr b="0" i="0" sz="1400" u="none" cap="none" strike="noStrike">
              <a:solidFill>
                <a:srgbClr val="000000"/>
              </a:solidFill>
              <a:latin typeface="Arial"/>
              <a:ea typeface="Arial"/>
              <a:cs typeface="Arial"/>
              <a:sym typeface="Arial"/>
            </a:endParaRPr>
          </a:p>
        </p:txBody>
      </p:sp>
      <p:pic>
        <p:nvPicPr>
          <p:cNvPr id="169" name="Google Shape;169;p6"/>
          <p:cNvPicPr preferRelativeResize="0"/>
          <p:nvPr/>
        </p:nvPicPr>
        <p:blipFill rotWithShape="1">
          <a:blip r:embed="rId4">
            <a:alphaModFix/>
          </a:blip>
          <a:srcRect b="0" l="0" r="0" t="0"/>
          <a:stretch/>
        </p:blipFill>
        <p:spPr>
          <a:xfrm>
            <a:off x="1850769" y="4293251"/>
            <a:ext cx="2265974" cy="1946202"/>
          </a:xfrm>
          <a:prstGeom prst="rect">
            <a:avLst/>
          </a:prstGeom>
          <a:noFill/>
          <a:ln>
            <a:noFill/>
          </a:ln>
        </p:spPr>
      </p:pic>
      <p:pic>
        <p:nvPicPr>
          <p:cNvPr id="170" name="Google Shape;170;p6"/>
          <p:cNvPicPr preferRelativeResize="0"/>
          <p:nvPr/>
        </p:nvPicPr>
        <p:blipFill rotWithShape="1">
          <a:blip r:embed="rId5">
            <a:alphaModFix/>
          </a:blip>
          <a:srcRect b="0" l="0" r="0" t="0"/>
          <a:stretch/>
        </p:blipFill>
        <p:spPr>
          <a:xfrm>
            <a:off x="7453028" y="4231569"/>
            <a:ext cx="2941950" cy="2007881"/>
          </a:xfrm>
          <a:prstGeom prst="rect">
            <a:avLst/>
          </a:prstGeom>
          <a:noFill/>
          <a:ln>
            <a:noFill/>
          </a:ln>
        </p:spPr>
      </p:pic>
      <p:pic>
        <p:nvPicPr>
          <p:cNvPr id="171" name="Google Shape;171;p6"/>
          <p:cNvPicPr preferRelativeResize="0"/>
          <p:nvPr/>
        </p:nvPicPr>
        <p:blipFill rotWithShape="1">
          <a:blip r:embed="rId6">
            <a:alphaModFix/>
          </a:blip>
          <a:srcRect b="0" l="0" r="0" t="0"/>
          <a:stretch/>
        </p:blipFill>
        <p:spPr>
          <a:xfrm>
            <a:off x="12450462" y="4573525"/>
            <a:ext cx="4292925" cy="132397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0" name="Shape 810"/>
        <p:cNvGrpSpPr/>
        <p:nvPr/>
      </p:nvGrpSpPr>
      <p:grpSpPr>
        <a:xfrm>
          <a:off x="0" y="0"/>
          <a:ext cx="0" cy="0"/>
          <a:chOff x="0" y="0"/>
          <a:chExt cx="0" cy="0"/>
        </a:xfrm>
      </p:grpSpPr>
      <p:sp>
        <p:nvSpPr>
          <p:cNvPr id="811" name="Google Shape;811;g3e386a3ef61_0_1046"/>
          <p:cNvSpPr/>
          <p:nvPr/>
        </p:nvSpPr>
        <p:spPr>
          <a:xfrm>
            <a:off x="163919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2" name="Google Shape;812;g3e386a3ef61_0_1046"/>
          <p:cNvSpPr txBox="1"/>
          <p:nvPr/>
        </p:nvSpPr>
        <p:spPr>
          <a:xfrm>
            <a:off x="666150" y="607700"/>
            <a:ext cx="15254700" cy="9162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5953"/>
              <a:buFont typeface="Arial"/>
              <a:buNone/>
            </a:pPr>
            <a:r>
              <a:rPr b="1" i="0" lang="en-US" sz="5953" u="none" cap="none" strike="noStrike">
                <a:solidFill>
                  <a:schemeClr val="dk1"/>
                </a:solidFill>
                <a:latin typeface="Arial"/>
                <a:ea typeface="Arial"/>
                <a:cs typeface="Arial"/>
                <a:sym typeface="Arial"/>
              </a:rPr>
              <a:t>Trusted Adults</a:t>
            </a:r>
            <a:endParaRPr b="1" i="0" sz="5953" u="none" cap="none" strike="noStrike">
              <a:solidFill>
                <a:srgbClr val="000000"/>
              </a:solidFill>
              <a:latin typeface="Arial"/>
              <a:ea typeface="Arial"/>
              <a:cs typeface="Arial"/>
              <a:sym typeface="Arial"/>
            </a:endParaRPr>
          </a:p>
        </p:txBody>
      </p:sp>
      <p:grpSp>
        <p:nvGrpSpPr>
          <p:cNvPr id="813" name="Google Shape;813;g3e386a3ef61_0_1046"/>
          <p:cNvGrpSpPr/>
          <p:nvPr/>
        </p:nvGrpSpPr>
        <p:grpSpPr>
          <a:xfrm>
            <a:off x="638475" y="1732249"/>
            <a:ext cx="327365" cy="8349815"/>
            <a:chOff x="0" y="-47625"/>
            <a:chExt cx="80158" cy="2044569"/>
          </a:xfrm>
        </p:grpSpPr>
        <p:sp>
          <p:nvSpPr>
            <p:cNvPr id="814" name="Google Shape;814;g3e386a3ef61_0_1046"/>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5" name="Google Shape;815;g3e386a3ef61_0_1046"/>
            <p:cNvSpPr txBox="1"/>
            <p:nvPr/>
          </p:nvSpPr>
          <p:spPr>
            <a:xfrm>
              <a:off x="0" y="-47625"/>
              <a:ext cx="80100" cy="2044500"/>
            </a:xfrm>
            <a:prstGeom prst="rect">
              <a:avLst/>
            </a:prstGeom>
            <a:noFill/>
            <a:ln>
              <a:noFill/>
            </a:ln>
          </p:spPr>
          <p:txBody>
            <a:bodyPr anchorCtr="0" anchor="ctr" bIns="54625" lIns="54625" spcFirstLastPara="1" rIns="54625" wrap="square" tIns="54625">
              <a:noAutofit/>
            </a:bodyPr>
            <a:lstStyle/>
            <a:p>
              <a:pPr indent="0" lvl="0" marL="0" marR="0" rtl="0" algn="ctr">
                <a:lnSpc>
                  <a:spcPct val="185166"/>
                </a:lnSpc>
                <a:spcBef>
                  <a:spcPts val="0"/>
                </a:spcBef>
                <a:spcAft>
                  <a:spcPts val="0"/>
                </a:spcAft>
                <a:buClr>
                  <a:srgbClr val="000000"/>
                </a:buClr>
                <a:buSzPts val="1936"/>
                <a:buFont typeface="Arial"/>
                <a:buNone/>
              </a:pPr>
              <a:r>
                <a:t/>
              </a:r>
              <a:endParaRPr b="0" i="0" sz="1936" u="none" cap="none" strike="noStrike">
                <a:solidFill>
                  <a:schemeClr val="dk1"/>
                </a:solidFill>
                <a:latin typeface="Calibri"/>
                <a:ea typeface="Calibri"/>
                <a:cs typeface="Calibri"/>
                <a:sym typeface="Calibri"/>
              </a:endParaRPr>
            </a:p>
          </p:txBody>
        </p:sp>
      </p:grpSp>
      <p:grpSp>
        <p:nvGrpSpPr>
          <p:cNvPr id="816" name="Google Shape;816;g3e386a3ef61_0_1046"/>
          <p:cNvGrpSpPr/>
          <p:nvPr/>
        </p:nvGrpSpPr>
        <p:grpSpPr>
          <a:xfrm>
            <a:off x="17415000" y="1732249"/>
            <a:ext cx="327365" cy="8349815"/>
            <a:chOff x="0" y="-47625"/>
            <a:chExt cx="80158" cy="2044569"/>
          </a:xfrm>
        </p:grpSpPr>
        <p:sp>
          <p:nvSpPr>
            <p:cNvPr id="817" name="Google Shape;817;g3e386a3ef61_0_1046"/>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8" name="Google Shape;818;g3e386a3ef61_0_1046"/>
            <p:cNvSpPr txBox="1"/>
            <p:nvPr/>
          </p:nvSpPr>
          <p:spPr>
            <a:xfrm>
              <a:off x="0" y="-47625"/>
              <a:ext cx="80100" cy="2044500"/>
            </a:xfrm>
            <a:prstGeom prst="rect">
              <a:avLst/>
            </a:prstGeom>
            <a:noFill/>
            <a:ln>
              <a:noFill/>
            </a:ln>
          </p:spPr>
          <p:txBody>
            <a:bodyPr anchorCtr="0" anchor="ctr" bIns="54625" lIns="54625" spcFirstLastPara="1" rIns="54625" wrap="square" tIns="54625">
              <a:noAutofit/>
            </a:bodyPr>
            <a:lstStyle/>
            <a:p>
              <a:pPr indent="0" lvl="0" marL="0" marR="0" rtl="0" algn="ctr">
                <a:lnSpc>
                  <a:spcPct val="185166"/>
                </a:lnSpc>
                <a:spcBef>
                  <a:spcPts val="0"/>
                </a:spcBef>
                <a:spcAft>
                  <a:spcPts val="0"/>
                </a:spcAft>
                <a:buClr>
                  <a:srgbClr val="000000"/>
                </a:buClr>
                <a:buSzPts val="1936"/>
                <a:buFont typeface="Arial"/>
                <a:buNone/>
              </a:pPr>
              <a:r>
                <a:t/>
              </a:r>
              <a:endParaRPr b="0" i="0" sz="1936" u="none" cap="none" strike="noStrike">
                <a:solidFill>
                  <a:schemeClr val="dk1"/>
                </a:solidFill>
                <a:latin typeface="Calibri"/>
                <a:ea typeface="Calibri"/>
                <a:cs typeface="Calibri"/>
                <a:sym typeface="Calibri"/>
              </a:endParaRPr>
            </a:p>
          </p:txBody>
        </p:sp>
      </p:grpSp>
      <p:sp>
        <p:nvSpPr>
          <p:cNvPr id="819" name="Google Shape;819;g3e386a3ef61_0_1046"/>
          <p:cNvSpPr/>
          <p:nvPr/>
        </p:nvSpPr>
        <p:spPr>
          <a:xfrm>
            <a:off x="6302125" y="4005100"/>
            <a:ext cx="5256684" cy="3106944"/>
          </a:xfrm>
          <a:prstGeom prst="cloud">
            <a:avLst/>
          </a:prstGeom>
          <a:solidFill>
            <a:srgbClr val="559FE4">
              <a:alpha val="49803"/>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Who could be a trusted adult?</a:t>
            </a:r>
            <a:endParaRPr b="1" i="0" sz="3600" u="none" cap="none" strike="noStrike">
              <a:solidFill>
                <a:srgbClr val="000000"/>
              </a:solidFill>
              <a:latin typeface="Calibri"/>
              <a:ea typeface="Calibri"/>
              <a:cs typeface="Calibri"/>
              <a:sym typeface="Calibri"/>
            </a:endParaRPr>
          </a:p>
        </p:txBody>
      </p:sp>
      <p:cxnSp>
        <p:nvCxnSpPr>
          <p:cNvPr id="820" name="Google Shape;820;g3e386a3ef61_0_1046"/>
          <p:cNvCxnSpPr/>
          <p:nvPr/>
        </p:nvCxnSpPr>
        <p:spPr>
          <a:xfrm flipH="1" rot="10800000">
            <a:off x="10410325" y="3180450"/>
            <a:ext cx="603600" cy="854100"/>
          </a:xfrm>
          <a:prstGeom prst="straightConnector1">
            <a:avLst/>
          </a:prstGeom>
          <a:noFill/>
          <a:ln cap="flat" cmpd="sng" w="28575">
            <a:solidFill>
              <a:schemeClr val="dk2"/>
            </a:solidFill>
            <a:prstDash val="solid"/>
            <a:round/>
            <a:headEnd len="sm" w="sm" type="none"/>
            <a:tailEnd len="med" w="med" type="triangle"/>
          </a:ln>
        </p:spPr>
      </p:cxnSp>
      <p:sp>
        <p:nvSpPr>
          <p:cNvPr id="821" name="Google Shape;821;g3e386a3ef61_0_1046"/>
          <p:cNvSpPr txBox="1"/>
          <p:nvPr/>
        </p:nvSpPr>
        <p:spPr>
          <a:xfrm>
            <a:off x="10896225" y="2679750"/>
            <a:ext cx="2886000" cy="500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Youth Workers</a:t>
            </a:r>
            <a:endParaRPr b="0" i="0" sz="3200" u="none" cap="none" strike="noStrike">
              <a:solidFill>
                <a:schemeClr val="dk1"/>
              </a:solidFill>
              <a:latin typeface="Calibri"/>
              <a:ea typeface="Calibri"/>
              <a:cs typeface="Calibri"/>
              <a:sym typeface="Calibri"/>
            </a:endParaRPr>
          </a:p>
        </p:txBody>
      </p:sp>
      <p:cxnSp>
        <p:nvCxnSpPr>
          <p:cNvPr id="822" name="Google Shape;822;g3e386a3ef61_0_1046"/>
          <p:cNvCxnSpPr/>
          <p:nvPr/>
        </p:nvCxnSpPr>
        <p:spPr>
          <a:xfrm flipH="1" rot="10800000">
            <a:off x="11446200" y="4682550"/>
            <a:ext cx="966600" cy="206100"/>
          </a:xfrm>
          <a:prstGeom prst="straightConnector1">
            <a:avLst/>
          </a:prstGeom>
          <a:noFill/>
          <a:ln cap="flat" cmpd="sng" w="28575">
            <a:solidFill>
              <a:schemeClr val="dk2"/>
            </a:solidFill>
            <a:prstDash val="solid"/>
            <a:round/>
            <a:headEnd len="sm" w="sm" type="none"/>
            <a:tailEnd len="med" w="med" type="triangle"/>
          </a:ln>
        </p:spPr>
      </p:cxnSp>
      <p:sp>
        <p:nvSpPr>
          <p:cNvPr id="823" name="Google Shape;823;g3e386a3ef61_0_1046"/>
          <p:cNvSpPr txBox="1"/>
          <p:nvPr/>
        </p:nvSpPr>
        <p:spPr>
          <a:xfrm>
            <a:off x="12565275" y="4336300"/>
            <a:ext cx="2886000" cy="500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Teachers</a:t>
            </a:r>
            <a:endParaRPr b="0" i="0" sz="3200" u="none" cap="none" strike="noStrike">
              <a:solidFill>
                <a:schemeClr val="dk1"/>
              </a:solidFill>
              <a:latin typeface="Calibri"/>
              <a:ea typeface="Calibri"/>
              <a:cs typeface="Calibri"/>
              <a:sym typeface="Calibri"/>
            </a:endParaRPr>
          </a:p>
        </p:txBody>
      </p:sp>
      <p:sp>
        <p:nvSpPr>
          <p:cNvPr id="824" name="Google Shape;824;g3e386a3ef61_0_1046"/>
          <p:cNvSpPr txBox="1"/>
          <p:nvPr/>
        </p:nvSpPr>
        <p:spPr>
          <a:xfrm>
            <a:off x="8226525" y="8178850"/>
            <a:ext cx="3023100" cy="500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Carers</a:t>
            </a:r>
            <a:endParaRPr b="0" i="0" sz="3200" u="none" cap="none" strike="noStrike">
              <a:solidFill>
                <a:schemeClr val="dk1"/>
              </a:solidFill>
              <a:latin typeface="Calibri"/>
              <a:ea typeface="Calibri"/>
              <a:cs typeface="Calibri"/>
              <a:sym typeface="Calibri"/>
            </a:endParaRPr>
          </a:p>
        </p:txBody>
      </p:sp>
      <p:sp>
        <p:nvSpPr>
          <p:cNvPr id="825" name="Google Shape;825;g3e386a3ef61_0_1046"/>
          <p:cNvSpPr txBox="1"/>
          <p:nvPr/>
        </p:nvSpPr>
        <p:spPr>
          <a:xfrm>
            <a:off x="10759125" y="7242700"/>
            <a:ext cx="3023100" cy="500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Parents</a:t>
            </a:r>
            <a:endParaRPr b="0" i="0" sz="3200" u="none" cap="none" strike="noStrike">
              <a:solidFill>
                <a:schemeClr val="dk1"/>
              </a:solidFill>
              <a:latin typeface="Calibri"/>
              <a:ea typeface="Calibri"/>
              <a:cs typeface="Calibri"/>
              <a:sym typeface="Calibri"/>
            </a:endParaRPr>
          </a:p>
        </p:txBody>
      </p:sp>
      <p:sp>
        <p:nvSpPr>
          <p:cNvPr id="826" name="Google Shape;826;g3e386a3ef61_0_1046"/>
          <p:cNvSpPr txBox="1"/>
          <p:nvPr/>
        </p:nvSpPr>
        <p:spPr>
          <a:xfrm>
            <a:off x="12644025" y="5952775"/>
            <a:ext cx="3023100" cy="500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Sports coach</a:t>
            </a:r>
            <a:endParaRPr b="0" i="0" sz="3200" u="none" cap="none" strike="noStrike">
              <a:solidFill>
                <a:schemeClr val="dk1"/>
              </a:solidFill>
              <a:latin typeface="Calibri"/>
              <a:ea typeface="Calibri"/>
              <a:cs typeface="Calibri"/>
              <a:sym typeface="Calibri"/>
            </a:endParaRPr>
          </a:p>
        </p:txBody>
      </p:sp>
      <p:sp>
        <p:nvSpPr>
          <p:cNvPr id="827" name="Google Shape;827;g3e386a3ef61_0_1046"/>
          <p:cNvSpPr txBox="1"/>
          <p:nvPr/>
        </p:nvSpPr>
        <p:spPr>
          <a:xfrm>
            <a:off x="3648000" y="3739900"/>
            <a:ext cx="3023100" cy="500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Pastoral staff</a:t>
            </a:r>
            <a:endParaRPr b="0" i="0" sz="3200" u="none" cap="none" strike="noStrike">
              <a:solidFill>
                <a:schemeClr val="dk1"/>
              </a:solidFill>
              <a:latin typeface="Calibri"/>
              <a:ea typeface="Calibri"/>
              <a:cs typeface="Calibri"/>
              <a:sym typeface="Calibri"/>
            </a:endParaRPr>
          </a:p>
        </p:txBody>
      </p:sp>
      <p:sp>
        <p:nvSpPr>
          <p:cNvPr id="828" name="Google Shape;828;g3e386a3ef61_0_1046"/>
          <p:cNvSpPr txBox="1"/>
          <p:nvPr/>
        </p:nvSpPr>
        <p:spPr>
          <a:xfrm>
            <a:off x="6866175" y="2812425"/>
            <a:ext cx="3023100" cy="500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Family Friends</a:t>
            </a:r>
            <a:endParaRPr b="0" i="0" sz="3200" u="none" cap="none" strike="noStrike">
              <a:solidFill>
                <a:schemeClr val="dk1"/>
              </a:solidFill>
              <a:latin typeface="Calibri"/>
              <a:ea typeface="Calibri"/>
              <a:cs typeface="Calibri"/>
              <a:sym typeface="Calibri"/>
            </a:endParaRPr>
          </a:p>
        </p:txBody>
      </p:sp>
      <p:sp>
        <p:nvSpPr>
          <p:cNvPr id="829" name="Google Shape;829;g3e386a3ef61_0_1046"/>
          <p:cNvSpPr txBox="1"/>
          <p:nvPr/>
        </p:nvSpPr>
        <p:spPr>
          <a:xfrm>
            <a:off x="5521988" y="7395100"/>
            <a:ext cx="3023100" cy="500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Doctors</a:t>
            </a:r>
            <a:endParaRPr b="0" i="0" sz="3200" u="none" cap="none" strike="noStrike">
              <a:solidFill>
                <a:schemeClr val="dk1"/>
              </a:solidFill>
              <a:latin typeface="Calibri"/>
              <a:ea typeface="Calibri"/>
              <a:cs typeface="Calibri"/>
              <a:sym typeface="Calibri"/>
            </a:endParaRPr>
          </a:p>
        </p:txBody>
      </p:sp>
      <p:sp>
        <p:nvSpPr>
          <p:cNvPr id="830" name="Google Shape;830;g3e386a3ef61_0_1046"/>
          <p:cNvSpPr txBox="1"/>
          <p:nvPr/>
        </p:nvSpPr>
        <p:spPr>
          <a:xfrm>
            <a:off x="13458300" y="7798600"/>
            <a:ext cx="3344100" cy="500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School councillors</a:t>
            </a:r>
            <a:endParaRPr b="0" i="0" sz="3200" u="none" cap="none" strike="noStrike">
              <a:solidFill>
                <a:schemeClr val="dk1"/>
              </a:solidFill>
              <a:latin typeface="Calibri"/>
              <a:ea typeface="Calibri"/>
              <a:cs typeface="Calibri"/>
              <a:sym typeface="Calibri"/>
            </a:endParaRPr>
          </a:p>
        </p:txBody>
      </p:sp>
      <p:sp>
        <p:nvSpPr>
          <p:cNvPr id="831" name="Google Shape;831;g3e386a3ef61_0_1046"/>
          <p:cNvSpPr txBox="1"/>
          <p:nvPr/>
        </p:nvSpPr>
        <p:spPr>
          <a:xfrm>
            <a:off x="3529225" y="5917600"/>
            <a:ext cx="3023100" cy="500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Therapists</a:t>
            </a:r>
            <a:endParaRPr b="0" i="0" sz="3200" u="none" cap="none" strike="noStrike">
              <a:solidFill>
                <a:schemeClr val="dk1"/>
              </a:solidFill>
              <a:latin typeface="Calibri"/>
              <a:ea typeface="Calibri"/>
              <a:cs typeface="Calibri"/>
              <a:sym typeface="Calibri"/>
            </a:endParaRPr>
          </a:p>
        </p:txBody>
      </p:sp>
      <p:sp>
        <p:nvSpPr>
          <p:cNvPr id="832" name="Google Shape;832;g3e386a3ef61_0_1046"/>
          <p:cNvSpPr txBox="1"/>
          <p:nvPr/>
        </p:nvSpPr>
        <p:spPr>
          <a:xfrm>
            <a:off x="14187175" y="3003775"/>
            <a:ext cx="3023100" cy="500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Family members</a:t>
            </a:r>
            <a:endParaRPr b="0" i="0" sz="3200" u="none" cap="none" strike="noStrike">
              <a:solidFill>
                <a:schemeClr val="dk1"/>
              </a:solidFill>
              <a:latin typeface="Calibri"/>
              <a:ea typeface="Calibri"/>
              <a:cs typeface="Calibri"/>
              <a:sym typeface="Calibri"/>
            </a:endParaRPr>
          </a:p>
        </p:txBody>
      </p:sp>
      <p:cxnSp>
        <p:nvCxnSpPr>
          <p:cNvPr id="833" name="Google Shape;833;g3e386a3ef61_0_1046"/>
          <p:cNvCxnSpPr/>
          <p:nvPr/>
        </p:nvCxnSpPr>
        <p:spPr>
          <a:xfrm>
            <a:off x="11446200" y="5895075"/>
            <a:ext cx="1025700" cy="274500"/>
          </a:xfrm>
          <a:prstGeom prst="straightConnector1">
            <a:avLst/>
          </a:prstGeom>
          <a:noFill/>
          <a:ln cap="flat" cmpd="sng" w="28575">
            <a:solidFill>
              <a:schemeClr val="dk2"/>
            </a:solidFill>
            <a:prstDash val="solid"/>
            <a:round/>
            <a:headEnd len="sm" w="sm" type="none"/>
            <a:tailEnd len="med" w="med" type="triangle"/>
          </a:ln>
        </p:spPr>
      </p:cxnSp>
      <p:cxnSp>
        <p:nvCxnSpPr>
          <p:cNvPr id="834" name="Google Shape;834;g3e386a3ef61_0_1046"/>
          <p:cNvCxnSpPr/>
          <p:nvPr/>
        </p:nvCxnSpPr>
        <p:spPr>
          <a:xfrm>
            <a:off x="10592200" y="6596850"/>
            <a:ext cx="981300" cy="721200"/>
          </a:xfrm>
          <a:prstGeom prst="straightConnector1">
            <a:avLst/>
          </a:prstGeom>
          <a:noFill/>
          <a:ln cap="flat" cmpd="sng" w="28575">
            <a:solidFill>
              <a:schemeClr val="dk2"/>
            </a:solidFill>
            <a:prstDash val="solid"/>
            <a:round/>
            <a:headEnd len="sm" w="sm" type="none"/>
            <a:tailEnd len="med" w="med" type="triangle"/>
          </a:ln>
        </p:spPr>
      </p:cxnSp>
      <p:cxnSp>
        <p:nvCxnSpPr>
          <p:cNvPr id="835" name="Google Shape;835;g3e386a3ef61_0_1046"/>
          <p:cNvCxnSpPr>
            <a:stCxn id="819" idx="1"/>
          </p:cNvCxnSpPr>
          <p:nvPr/>
        </p:nvCxnSpPr>
        <p:spPr>
          <a:xfrm flipH="1">
            <a:off x="8908267" y="7108736"/>
            <a:ext cx="22200" cy="1107600"/>
          </a:xfrm>
          <a:prstGeom prst="straightConnector1">
            <a:avLst/>
          </a:prstGeom>
          <a:noFill/>
          <a:ln cap="flat" cmpd="sng" w="28575">
            <a:solidFill>
              <a:schemeClr val="dk2"/>
            </a:solidFill>
            <a:prstDash val="solid"/>
            <a:round/>
            <a:headEnd len="sm" w="sm" type="none"/>
            <a:tailEnd len="med" w="med" type="triangle"/>
          </a:ln>
        </p:spPr>
      </p:cxnSp>
      <p:cxnSp>
        <p:nvCxnSpPr>
          <p:cNvPr id="836" name="Google Shape;836;g3e386a3ef61_0_1046"/>
          <p:cNvCxnSpPr/>
          <p:nvPr/>
        </p:nvCxnSpPr>
        <p:spPr>
          <a:xfrm rot="10800000">
            <a:off x="8319375" y="3313125"/>
            <a:ext cx="116700" cy="801000"/>
          </a:xfrm>
          <a:prstGeom prst="straightConnector1">
            <a:avLst/>
          </a:prstGeom>
          <a:noFill/>
          <a:ln cap="flat" cmpd="sng" w="28575">
            <a:solidFill>
              <a:schemeClr val="dk2"/>
            </a:solidFill>
            <a:prstDash val="solid"/>
            <a:round/>
            <a:headEnd len="sm" w="sm" type="none"/>
            <a:tailEnd len="med" w="med" type="triangle"/>
          </a:ln>
        </p:spPr>
      </p:cxnSp>
      <p:cxnSp>
        <p:nvCxnSpPr>
          <p:cNvPr id="837" name="Google Shape;837;g3e386a3ef61_0_1046"/>
          <p:cNvCxnSpPr/>
          <p:nvPr/>
        </p:nvCxnSpPr>
        <p:spPr>
          <a:xfrm flipH="1">
            <a:off x="6552325" y="6801900"/>
            <a:ext cx="752400" cy="589800"/>
          </a:xfrm>
          <a:prstGeom prst="straightConnector1">
            <a:avLst/>
          </a:prstGeom>
          <a:noFill/>
          <a:ln cap="flat" cmpd="sng" w="28575">
            <a:solidFill>
              <a:schemeClr val="dk2"/>
            </a:solidFill>
            <a:prstDash val="solid"/>
            <a:round/>
            <a:headEnd len="sm" w="sm" type="none"/>
            <a:tailEnd len="med" w="med" type="triangle"/>
          </a:ln>
        </p:spPr>
      </p:cxnSp>
      <p:cxnSp>
        <p:nvCxnSpPr>
          <p:cNvPr id="838" name="Google Shape;838;g3e386a3ef61_0_1046"/>
          <p:cNvCxnSpPr/>
          <p:nvPr/>
        </p:nvCxnSpPr>
        <p:spPr>
          <a:xfrm rot="10800000">
            <a:off x="5875250" y="4240600"/>
            <a:ext cx="903300" cy="700200"/>
          </a:xfrm>
          <a:prstGeom prst="straightConnector1">
            <a:avLst/>
          </a:prstGeom>
          <a:noFill/>
          <a:ln cap="flat" cmpd="sng" w="28575">
            <a:solidFill>
              <a:schemeClr val="dk2"/>
            </a:solidFill>
            <a:prstDash val="solid"/>
            <a:round/>
            <a:headEnd len="sm" w="sm" type="none"/>
            <a:tailEnd len="med" w="med" type="triangle"/>
          </a:ln>
        </p:spPr>
      </p:cxnSp>
      <p:cxnSp>
        <p:nvCxnSpPr>
          <p:cNvPr id="839" name="Google Shape;839;g3e386a3ef61_0_1046"/>
          <p:cNvCxnSpPr/>
          <p:nvPr/>
        </p:nvCxnSpPr>
        <p:spPr>
          <a:xfrm flipH="1">
            <a:off x="5242000" y="5719750"/>
            <a:ext cx="1139100" cy="420300"/>
          </a:xfrm>
          <a:prstGeom prst="straightConnector1">
            <a:avLst/>
          </a:prstGeom>
          <a:noFill/>
          <a:ln cap="flat" cmpd="sng" w="28575">
            <a:solidFill>
              <a:schemeClr val="dk2"/>
            </a:solidFill>
            <a:prstDash val="solid"/>
            <a:round/>
            <a:headEnd len="sm" w="sm" type="none"/>
            <a:tailEnd len="med" w="med" type="triangle"/>
          </a:ln>
        </p:spPr>
      </p:cxnSp>
      <p:cxnSp>
        <p:nvCxnSpPr>
          <p:cNvPr id="840" name="Google Shape;840;g3e386a3ef61_0_1046"/>
          <p:cNvCxnSpPr/>
          <p:nvPr/>
        </p:nvCxnSpPr>
        <p:spPr>
          <a:xfrm flipH="1" rot="10800000">
            <a:off x="12928225" y="3637000"/>
            <a:ext cx="1354800" cy="368100"/>
          </a:xfrm>
          <a:prstGeom prst="straightConnector1">
            <a:avLst/>
          </a:prstGeom>
          <a:noFill/>
          <a:ln cap="flat" cmpd="sng" w="28575">
            <a:solidFill>
              <a:schemeClr val="dk2"/>
            </a:solidFill>
            <a:prstDash val="solid"/>
            <a:round/>
            <a:headEnd len="sm" w="sm" type="none"/>
            <a:tailEnd len="med" w="med" type="triangle"/>
          </a:ln>
        </p:spPr>
      </p:cxnSp>
      <p:cxnSp>
        <p:nvCxnSpPr>
          <p:cNvPr id="841" name="Google Shape;841;g3e386a3ef61_0_1046"/>
          <p:cNvCxnSpPr/>
          <p:nvPr/>
        </p:nvCxnSpPr>
        <p:spPr>
          <a:xfrm>
            <a:off x="12602138" y="7187488"/>
            <a:ext cx="1141200" cy="611100"/>
          </a:xfrm>
          <a:prstGeom prst="straightConnector1">
            <a:avLst/>
          </a:prstGeom>
          <a:noFill/>
          <a:ln cap="flat" cmpd="sng" w="28575">
            <a:solidFill>
              <a:schemeClr val="dk2"/>
            </a:solidFill>
            <a:prstDash val="solid"/>
            <a:round/>
            <a:headEnd len="sm" w="sm" type="none"/>
            <a:tailEnd len="med" w="med" type="triangle"/>
          </a:ln>
        </p:spPr>
      </p:cxnSp>
      <p:cxnSp>
        <p:nvCxnSpPr>
          <p:cNvPr id="842" name="Google Shape;842;g3e386a3ef61_0_1046"/>
          <p:cNvCxnSpPr/>
          <p:nvPr/>
        </p:nvCxnSpPr>
        <p:spPr>
          <a:xfrm>
            <a:off x="10046625" y="7895800"/>
            <a:ext cx="712500" cy="998100"/>
          </a:xfrm>
          <a:prstGeom prst="straightConnector1">
            <a:avLst/>
          </a:prstGeom>
          <a:noFill/>
          <a:ln cap="flat" cmpd="sng" w="28575">
            <a:solidFill>
              <a:schemeClr val="dk2"/>
            </a:solidFill>
            <a:prstDash val="solid"/>
            <a:round/>
            <a:headEnd len="sm" w="sm" type="none"/>
            <a:tailEnd len="med" w="med" type="triangle"/>
          </a:ln>
        </p:spPr>
      </p:cxnSp>
      <p:cxnSp>
        <p:nvCxnSpPr>
          <p:cNvPr id="843" name="Google Shape;843;g3e386a3ef61_0_1046"/>
          <p:cNvCxnSpPr/>
          <p:nvPr/>
        </p:nvCxnSpPr>
        <p:spPr>
          <a:xfrm flipH="1">
            <a:off x="6405325" y="7804025"/>
            <a:ext cx="1106400" cy="1236900"/>
          </a:xfrm>
          <a:prstGeom prst="straightConnector1">
            <a:avLst/>
          </a:prstGeom>
          <a:noFill/>
          <a:ln cap="flat" cmpd="sng" w="28575">
            <a:solidFill>
              <a:schemeClr val="dk2"/>
            </a:solidFill>
            <a:prstDash val="solid"/>
            <a:round/>
            <a:headEnd len="sm" w="sm" type="none"/>
            <a:tailEnd len="med" w="med" type="triangle"/>
          </a:ln>
        </p:spPr>
      </p:cxnSp>
      <p:sp>
        <p:nvSpPr>
          <p:cNvPr id="844" name="Google Shape;844;g3e386a3ef61_0_1046"/>
          <p:cNvSpPr txBox="1"/>
          <p:nvPr/>
        </p:nvSpPr>
        <p:spPr>
          <a:xfrm>
            <a:off x="5772750" y="8872600"/>
            <a:ext cx="3023100" cy="500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Police</a:t>
            </a:r>
            <a:endParaRPr b="0" i="0" sz="3200" u="none" cap="none" strike="noStrike">
              <a:solidFill>
                <a:schemeClr val="dk1"/>
              </a:solidFill>
              <a:latin typeface="Calibri"/>
              <a:ea typeface="Calibri"/>
              <a:cs typeface="Calibri"/>
              <a:sym typeface="Calibri"/>
            </a:endParaRPr>
          </a:p>
        </p:txBody>
      </p:sp>
      <p:sp>
        <p:nvSpPr>
          <p:cNvPr id="845" name="Google Shape;845;g3e386a3ef61_0_1046"/>
          <p:cNvSpPr txBox="1"/>
          <p:nvPr/>
        </p:nvSpPr>
        <p:spPr>
          <a:xfrm>
            <a:off x="9773325" y="8816525"/>
            <a:ext cx="3023100" cy="500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People in their place of worship</a:t>
            </a:r>
            <a:endParaRPr b="0" i="0" sz="3200" u="none" cap="none" strike="noStrike">
              <a:solidFill>
                <a:schemeClr val="dk1"/>
              </a:solidFill>
              <a:latin typeface="Calibri"/>
              <a:ea typeface="Calibri"/>
              <a:cs typeface="Calibri"/>
              <a:sym typeface="Calibri"/>
            </a:endParaRPr>
          </a:p>
        </p:txBody>
      </p:sp>
      <p:sp>
        <p:nvSpPr>
          <p:cNvPr id="846" name="Google Shape;846;g3e386a3ef61_0_1046"/>
          <p:cNvSpPr txBox="1"/>
          <p:nvPr/>
        </p:nvSpPr>
        <p:spPr>
          <a:xfrm>
            <a:off x="3178225" y="2517600"/>
            <a:ext cx="1825800" cy="500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Mentors</a:t>
            </a:r>
            <a:endParaRPr b="0" i="0" sz="3200" u="none" cap="none" strike="noStrike">
              <a:solidFill>
                <a:schemeClr val="dk1"/>
              </a:solidFill>
              <a:latin typeface="Calibri"/>
              <a:ea typeface="Calibri"/>
              <a:cs typeface="Calibri"/>
              <a:sym typeface="Calibri"/>
            </a:endParaRPr>
          </a:p>
        </p:txBody>
      </p:sp>
      <p:sp>
        <p:nvSpPr>
          <p:cNvPr id="847" name="Google Shape;847;g3e386a3ef61_0_1046"/>
          <p:cNvSpPr txBox="1"/>
          <p:nvPr/>
        </p:nvSpPr>
        <p:spPr>
          <a:xfrm>
            <a:off x="2387488" y="4729825"/>
            <a:ext cx="3023100" cy="500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Nurse</a:t>
            </a:r>
            <a:endParaRPr b="0" i="0" sz="3200" u="none" cap="none" strike="noStrike">
              <a:solidFill>
                <a:schemeClr val="dk1"/>
              </a:solidFill>
              <a:latin typeface="Calibri"/>
              <a:ea typeface="Calibri"/>
              <a:cs typeface="Calibri"/>
              <a:sym typeface="Calibri"/>
            </a:endParaRPr>
          </a:p>
        </p:txBody>
      </p:sp>
      <p:sp>
        <p:nvSpPr>
          <p:cNvPr id="848" name="Google Shape;848;g3e386a3ef61_0_1046"/>
          <p:cNvSpPr txBox="1"/>
          <p:nvPr/>
        </p:nvSpPr>
        <p:spPr>
          <a:xfrm>
            <a:off x="2579575" y="8172125"/>
            <a:ext cx="3023100" cy="500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Neighbours</a:t>
            </a:r>
            <a:endParaRPr b="0" i="0" sz="3200" u="none" cap="none" strike="noStrike">
              <a:solidFill>
                <a:schemeClr val="dk1"/>
              </a:solidFill>
              <a:latin typeface="Calibri"/>
              <a:ea typeface="Calibri"/>
              <a:cs typeface="Calibri"/>
              <a:sym typeface="Calibri"/>
            </a:endParaRPr>
          </a:p>
        </p:txBody>
      </p:sp>
      <p:cxnSp>
        <p:nvCxnSpPr>
          <p:cNvPr id="849" name="Google Shape;849;g3e386a3ef61_0_1046"/>
          <p:cNvCxnSpPr/>
          <p:nvPr/>
        </p:nvCxnSpPr>
        <p:spPr>
          <a:xfrm flipH="1">
            <a:off x="4231225" y="6874600"/>
            <a:ext cx="1106400" cy="1236900"/>
          </a:xfrm>
          <a:prstGeom prst="straightConnector1">
            <a:avLst/>
          </a:prstGeom>
          <a:noFill/>
          <a:ln cap="flat" cmpd="sng" w="28575">
            <a:solidFill>
              <a:schemeClr val="dk2"/>
            </a:solidFill>
            <a:prstDash val="solid"/>
            <a:round/>
            <a:headEnd len="sm" w="sm" type="none"/>
            <a:tailEnd len="med" w="med" type="triangle"/>
          </a:ln>
        </p:spPr>
      </p:cxnSp>
      <p:cxnSp>
        <p:nvCxnSpPr>
          <p:cNvPr id="850" name="Google Shape;850;g3e386a3ef61_0_1046"/>
          <p:cNvCxnSpPr/>
          <p:nvPr/>
        </p:nvCxnSpPr>
        <p:spPr>
          <a:xfrm flipH="1">
            <a:off x="3710675" y="4962200"/>
            <a:ext cx="1825800" cy="59100"/>
          </a:xfrm>
          <a:prstGeom prst="straightConnector1">
            <a:avLst/>
          </a:prstGeom>
          <a:noFill/>
          <a:ln cap="flat" cmpd="sng" w="28575">
            <a:solidFill>
              <a:schemeClr val="dk2"/>
            </a:solidFill>
            <a:prstDash val="solid"/>
            <a:round/>
            <a:headEnd len="sm" w="sm" type="none"/>
            <a:tailEnd len="med" w="med" type="triangle"/>
          </a:ln>
        </p:spPr>
      </p:cxnSp>
      <p:cxnSp>
        <p:nvCxnSpPr>
          <p:cNvPr id="851" name="Google Shape;851;g3e386a3ef61_0_1046"/>
          <p:cNvCxnSpPr/>
          <p:nvPr/>
        </p:nvCxnSpPr>
        <p:spPr>
          <a:xfrm rot="10800000">
            <a:off x="4835025" y="2988650"/>
            <a:ext cx="1706100" cy="508800"/>
          </a:xfrm>
          <a:prstGeom prst="straightConnector1">
            <a:avLst/>
          </a:prstGeom>
          <a:noFill/>
          <a:ln cap="flat" cmpd="sng" w="28575">
            <a:solidFill>
              <a:schemeClr val="dk2"/>
            </a:solidFill>
            <a:prstDash val="solid"/>
            <a:round/>
            <a:headEnd len="sm" w="sm" type="none"/>
            <a:tailEnd len="med" w="med" type="triangle"/>
          </a:ln>
        </p:spPr>
      </p:cxn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5" name="Shape 855"/>
        <p:cNvGrpSpPr/>
        <p:nvPr/>
      </p:nvGrpSpPr>
      <p:grpSpPr>
        <a:xfrm>
          <a:off x="0" y="0"/>
          <a:ext cx="0" cy="0"/>
          <a:chOff x="0" y="0"/>
          <a:chExt cx="0" cy="0"/>
        </a:xfrm>
      </p:grpSpPr>
      <p:sp>
        <p:nvSpPr>
          <p:cNvPr id="856" name="Google Shape;856;g3e386a3ef61_0_1093"/>
          <p:cNvSpPr/>
          <p:nvPr/>
        </p:nvSpPr>
        <p:spPr>
          <a:xfrm>
            <a:off x="163919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7" name="Google Shape;857;g3e386a3ef61_0_1093"/>
          <p:cNvSpPr txBox="1"/>
          <p:nvPr/>
        </p:nvSpPr>
        <p:spPr>
          <a:xfrm>
            <a:off x="1417000" y="607700"/>
            <a:ext cx="15254700" cy="9162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5953"/>
              <a:buFont typeface="Arial"/>
              <a:buNone/>
            </a:pPr>
            <a:r>
              <a:rPr b="1" i="0" lang="en-US" sz="5953" u="none" cap="none" strike="noStrike">
                <a:solidFill>
                  <a:schemeClr val="dk1"/>
                </a:solidFill>
                <a:latin typeface="Arial"/>
                <a:ea typeface="Arial"/>
                <a:cs typeface="Arial"/>
                <a:sym typeface="Arial"/>
              </a:rPr>
              <a:t>Trusted Adults</a:t>
            </a:r>
            <a:endParaRPr b="1" i="0" sz="5953" u="none" cap="none" strike="noStrike">
              <a:solidFill>
                <a:srgbClr val="000000"/>
              </a:solidFill>
              <a:latin typeface="Arial"/>
              <a:ea typeface="Arial"/>
              <a:cs typeface="Arial"/>
              <a:sym typeface="Arial"/>
            </a:endParaRPr>
          </a:p>
        </p:txBody>
      </p:sp>
      <p:grpSp>
        <p:nvGrpSpPr>
          <p:cNvPr id="858" name="Google Shape;858;g3e386a3ef61_0_1093"/>
          <p:cNvGrpSpPr/>
          <p:nvPr/>
        </p:nvGrpSpPr>
        <p:grpSpPr>
          <a:xfrm>
            <a:off x="638475" y="1732249"/>
            <a:ext cx="327365" cy="8349815"/>
            <a:chOff x="0" y="-47625"/>
            <a:chExt cx="80158" cy="2044569"/>
          </a:xfrm>
        </p:grpSpPr>
        <p:sp>
          <p:nvSpPr>
            <p:cNvPr id="859" name="Google Shape;859;g3e386a3ef61_0_1093"/>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0" name="Google Shape;860;g3e386a3ef61_0_1093"/>
            <p:cNvSpPr txBox="1"/>
            <p:nvPr/>
          </p:nvSpPr>
          <p:spPr>
            <a:xfrm>
              <a:off x="0" y="-47625"/>
              <a:ext cx="80100" cy="2044500"/>
            </a:xfrm>
            <a:prstGeom prst="rect">
              <a:avLst/>
            </a:prstGeom>
            <a:noFill/>
            <a:ln>
              <a:noFill/>
            </a:ln>
          </p:spPr>
          <p:txBody>
            <a:bodyPr anchorCtr="0" anchor="ctr" bIns="54625" lIns="54625" spcFirstLastPara="1" rIns="54625" wrap="square" tIns="54625">
              <a:noAutofit/>
            </a:bodyPr>
            <a:lstStyle/>
            <a:p>
              <a:pPr indent="0" lvl="0" marL="0" marR="0" rtl="0" algn="ctr">
                <a:lnSpc>
                  <a:spcPct val="185166"/>
                </a:lnSpc>
                <a:spcBef>
                  <a:spcPts val="0"/>
                </a:spcBef>
                <a:spcAft>
                  <a:spcPts val="0"/>
                </a:spcAft>
                <a:buClr>
                  <a:srgbClr val="000000"/>
                </a:buClr>
                <a:buSzPts val="1936"/>
                <a:buFont typeface="Arial"/>
                <a:buNone/>
              </a:pPr>
              <a:r>
                <a:t/>
              </a:r>
              <a:endParaRPr b="0" i="0" sz="1936" u="none" cap="none" strike="noStrike">
                <a:solidFill>
                  <a:schemeClr val="dk1"/>
                </a:solidFill>
                <a:latin typeface="Calibri"/>
                <a:ea typeface="Calibri"/>
                <a:cs typeface="Calibri"/>
                <a:sym typeface="Calibri"/>
              </a:endParaRPr>
            </a:p>
          </p:txBody>
        </p:sp>
      </p:grpSp>
      <p:grpSp>
        <p:nvGrpSpPr>
          <p:cNvPr id="861" name="Google Shape;861;g3e386a3ef61_0_1093"/>
          <p:cNvGrpSpPr/>
          <p:nvPr/>
        </p:nvGrpSpPr>
        <p:grpSpPr>
          <a:xfrm>
            <a:off x="17415000" y="1732249"/>
            <a:ext cx="327365" cy="8349815"/>
            <a:chOff x="0" y="-47625"/>
            <a:chExt cx="80158" cy="2044569"/>
          </a:xfrm>
        </p:grpSpPr>
        <p:sp>
          <p:nvSpPr>
            <p:cNvPr id="862" name="Google Shape;862;g3e386a3ef61_0_1093"/>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3" name="Google Shape;863;g3e386a3ef61_0_1093"/>
            <p:cNvSpPr txBox="1"/>
            <p:nvPr/>
          </p:nvSpPr>
          <p:spPr>
            <a:xfrm>
              <a:off x="0" y="-47625"/>
              <a:ext cx="80100" cy="2044500"/>
            </a:xfrm>
            <a:prstGeom prst="rect">
              <a:avLst/>
            </a:prstGeom>
            <a:noFill/>
            <a:ln>
              <a:noFill/>
            </a:ln>
          </p:spPr>
          <p:txBody>
            <a:bodyPr anchorCtr="0" anchor="ctr" bIns="54625" lIns="54625" spcFirstLastPara="1" rIns="54625" wrap="square" tIns="54625">
              <a:noAutofit/>
            </a:bodyPr>
            <a:lstStyle/>
            <a:p>
              <a:pPr indent="0" lvl="0" marL="0" marR="0" rtl="0" algn="ctr">
                <a:lnSpc>
                  <a:spcPct val="185166"/>
                </a:lnSpc>
                <a:spcBef>
                  <a:spcPts val="0"/>
                </a:spcBef>
                <a:spcAft>
                  <a:spcPts val="0"/>
                </a:spcAft>
                <a:buClr>
                  <a:srgbClr val="000000"/>
                </a:buClr>
                <a:buSzPts val="1936"/>
                <a:buFont typeface="Arial"/>
                <a:buNone/>
              </a:pPr>
              <a:r>
                <a:t/>
              </a:r>
              <a:endParaRPr b="0" i="0" sz="1936" u="none" cap="none" strike="noStrike">
                <a:solidFill>
                  <a:schemeClr val="dk1"/>
                </a:solidFill>
                <a:latin typeface="Calibri"/>
                <a:ea typeface="Calibri"/>
                <a:cs typeface="Calibri"/>
                <a:sym typeface="Calibri"/>
              </a:endParaRPr>
            </a:p>
          </p:txBody>
        </p:sp>
      </p:grpSp>
      <p:grpSp>
        <p:nvGrpSpPr>
          <p:cNvPr id="864" name="Google Shape;864;g3e386a3ef61_0_1093"/>
          <p:cNvGrpSpPr/>
          <p:nvPr/>
        </p:nvGrpSpPr>
        <p:grpSpPr>
          <a:xfrm>
            <a:off x="6036525" y="1894197"/>
            <a:ext cx="6214952" cy="1006533"/>
            <a:chOff x="-28419" y="-151315"/>
            <a:chExt cx="2070615" cy="680596"/>
          </a:xfrm>
        </p:grpSpPr>
        <p:sp>
          <p:nvSpPr>
            <p:cNvPr id="865" name="Google Shape;865;g3e386a3ef61_0_1093"/>
            <p:cNvSpPr/>
            <p:nvPr/>
          </p:nvSpPr>
          <p:spPr>
            <a:xfrm>
              <a:off x="-28419" y="-130071"/>
              <a:ext cx="2056136" cy="659352"/>
            </a:xfrm>
            <a:custGeom>
              <a:rect b="b" l="l" r="r" t="t"/>
              <a:pathLst>
                <a:path extrusionOk="0" h="322028" w="1886363">
                  <a:moveTo>
                    <a:pt x="0" y="0"/>
                  </a:moveTo>
                  <a:lnTo>
                    <a:pt x="1886363" y="0"/>
                  </a:lnTo>
                  <a:lnTo>
                    <a:pt x="1886363" y="322028"/>
                  </a:lnTo>
                  <a:lnTo>
                    <a:pt x="0" y="322028"/>
                  </a:lnTo>
                  <a:close/>
                </a:path>
              </a:pathLst>
            </a:custGeom>
            <a:solidFill>
              <a:srgbClr val="4CC9F0">
                <a:alpha val="49803"/>
              </a:srgbClr>
            </a:solidFill>
            <a:ln cap="sq" cmpd="sng" w="41200">
              <a:solidFill>
                <a:srgbClr val="5769D4">
                  <a:alpha val="49803"/>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6" name="Google Shape;866;g3e386a3ef61_0_1093"/>
            <p:cNvSpPr txBox="1"/>
            <p:nvPr/>
          </p:nvSpPr>
          <p:spPr>
            <a:xfrm>
              <a:off x="-14004" y="-151315"/>
              <a:ext cx="2056200" cy="659400"/>
            </a:xfrm>
            <a:prstGeom prst="rect">
              <a:avLst/>
            </a:prstGeom>
            <a:noFill/>
            <a:ln>
              <a:noFill/>
            </a:ln>
          </p:spPr>
          <p:txBody>
            <a:bodyPr anchorCtr="0" anchor="ctr" bIns="54950" lIns="54950" spcFirstLastPara="1" rIns="54950" wrap="square" tIns="54950">
              <a:noAutofit/>
            </a:bodyPr>
            <a:lstStyle/>
            <a:p>
              <a:pPr indent="0" lvl="0" marL="0" marR="0" rtl="0" algn="ctr">
                <a:lnSpc>
                  <a:spcPct val="185166"/>
                </a:lnSpc>
                <a:spcBef>
                  <a:spcPts val="0"/>
                </a:spcBef>
                <a:spcAft>
                  <a:spcPts val="0"/>
                </a:spcAft>
                <a:buClr>
                  <a:srgbClr val="000000"/>
                </a:buClr>
                <a:buSzPts val="3209"/>
                <a:buFont typeface="Arial"/>
                <a:buNone/>
              </a:pPr>
              <a:r>
                <a:rPr b="1" i="0" lang="en-US" sz="3210" u="none" cap="none" strike="noStrike">
                  <a:solidFill>
                    <a:schemeClr val="dk1"/>
                  </a:solidFill>
                  <a:latin typeface="Calibri"/>
                  <a:ea typeface="Calibri"/>
                  <a:cs typeface="Calibri"/>
                  <a:sym typeface="Calibri"/>
                </a:rPr>
                <a:t>How do I become one?</a:t>
              </a:r>
              <a:endParaRPr b="1" i="0" sz="3210" u="none" cap="none" strike="noStrike">
                <a:solidFill>
                  <a:schemeClr val="dk1"/>
                </a:solidFill>
                <a:latin typeface="Calibri"/>
                <a:ea typeface="Calibri"/>
                <a:cs typeface="Calibri"/>
                <a:sym typeface="Calibri"/>
              </a:endParaRPr>
            </a:p>
          </p:txBody>
        </p:sp>
      </p:grpSp>
      <p:sp>
        <p:nvSpPr>
          <p:cNvPr id="867" name="Google Shape;867;g3e386a3ef61_0_1093"/>
          <p:cNvSpPr txBox="1"/>
          <p:nvPr/>
        </p:nvSpPr>
        <p:spPr>
          <a:xfrm>
            <a:off x="1629338" y="3386675"/>
            <a:ext cx="15127200" cy="5978100"/>
          </a:xfrm>
          <a:prstGeom prst="rect">
            <a:avLst/>
          </a:prstGeom>
          <a:noFill/>
          <a:ln>
            <a:noFill/>
          </a:ln>
        </p:spPr>
        <p:txBody>
          <a:bodyPr anchorCtr="0" anchor="t" bIns="91425" lIns="91425" spcFirstLastPara="1" rIns="91425" wrap="square" tIns="91425">
            <a:noAutofit/>
          </a:bodyPr>
          <a:lstStyle/>
          <a:p>
            <a:pPr indent="-419100" lvl="0" marL="457200" marR="0" rtl="0" algn="l">
              <a:lnSpc>
                <a:spcPct val="100000"/>
              </a:lnSpc>
              <a:spcBef>
                <a:spcPts val="0"/>
              </a:spcBef>
              <a:spcAft>
                <a:spcPts val="0"/>
              </a:spcAft>
              <a:buClr>
                <a:schemeClr val="dk1"/>
              </a:buClr>
              <a:buSzPts val="3000"/>
              <a:buFont typeface="Calibri"/>
              <a:buChar char="➢"/>
            </a:pPr>
            <a:r>
              <a:rPr b="0" i="0" lang="en-US" sz="3000" u="none" cap="none" strike="noStrike">
                <a:solidFill>
                  <a:schemeClr val="dk1"/>
                </a:solidFill>
                <a:latin typeface="Calibri"/>
                <a:ea typeface="Calibri"/>
                <a:cs typeface="Calibri"/>
                <a:sym typeface="Calibri"/>
              </a:rPr>
              <a:t>Build trust over time through actions, not just words</a:t>
            </a:r>
            <a:endParaRPr b="0" i="0" sz="3000" u="none" cap="none" strike="noStrike">
              <a:solidFill>
                <a:schemeClr val="dk1"/>
              </a:solidFill>
              <a:latin typeface="Calibri"/>
              <a:ea typeface="Calibri"/>
              <a:cs typeface="Calibri"/>
              <a:sym typeface="Calibri"/>
            </a:endParaRPr>
          </a:p>
          <a:p>
            <a:pPr indent="-419100" lvl="0" marL="457200" marR="0" rtl="0" algn="l">
              <a:lnSpc>
                <a:spcPct val="100000"/>
              </a:lnSpc>
              <a:spcBef>
                <a:spcPts val="0"/>
              </a:spcBef>
              <a:spcAft>
                <a:spcPts val="0"/>
              </a:spcAft>
              <a:buClr>
                <a:schemeClr val="dk1"/>
              </a:buClr>
              <a:buSzPts val="3000"/>
              <a:buFont typeface="Calibri"/>
              <a:buChar char="➢"/>
            </a:pPr>
            <a:r>
              <a:rPr b="0" i="0" lang="en-US" sz="3000" u="none" cap="none" strike="noStrike">
                <a:solidFill>
                  <a:schemeClr val="dk1"/>
                </a:solidFill>
                <a:latin typeface="Calibri"/>
                <a:ea typeface="Calibri"/>
                <a:cs typeface="Calibri"/>
                <a:sym typeface="Calibri"/>
              </a:rPr>
              <a:t>Be consistent and reliable</a:t>
            </a:r>
            <a:endParaRPr b="0" i="0" sz="3000" u="none" cap="none" strike="noStrike">
              <a:solidFill>
                <a:schemeClr val="dk1"/>
              </a:solidFill>
              <a:latin typeface="Calibri"/>
              <a:ea typeface="Calibri"/>
              <a:cs typeface="Calibri"/>
              <a:sym typeface="Calibri"/>
            </a:endParaRPr>
          </a:p>
          <a:p>
            <a:pPr indent="-419100" lvl="0" marL="457200" marR="0" rtl="0" algn="l">
              <a:lnSpc>
                <a:spcPct val="100000"/>
              </a:lnSpc>
              <a:spcBef>
                <a:spcPts val="0"/>
              </a:spcBef>
              <a:spcAft>
                <a:spcPts val="0"/>
              </a:spcAft>
              <a:buClr>
                <a:schemeClr val="dk1"/>
              </a:buClr>
              <a:buSzPts val="3000"/>
              <a:buFont typeface="Calibri"/>
              <a:buChar char="➢"/>
            </a:pPr>
            <a:r>
              <a:rPr b="0" i="0" lang="en-US" sz="3000" u="none" cap="none" strike="noStrike">
                <a:solidFill>
                  <a:schemeClr val="dk1"/>
                </a:solidFill>
                <a:latin typeface="Calibri"/>
                <a:ea typeface="Calibri"/>
                <a:cs typeface="Calibri"/>
                <a:sym typeface="Calibri"/>
              </a:rPr>
              <a:t>Listen without judging or interrupting</a:t>
            </a:r>
            <a:endParaRPr b="0" i="0" sz="3000" u="none" cap="none" strike="noStrike">
              <a:solidFill>
                <a:schemeClr val="dk1"/>
              </a:solidFill>
              <a:latin typeface="Calibri"/>
              <a:ea typeface="Calibri"/>
              <a:cs typeface="Calibri"/>
              <a:sym typeface="Calibri"/>
            </a:endParaRPr>
          </a:p>
          <a:p>
            <a:pPr indent="-419100" lvl="0" marL="457200" marR="0" rtl="0" algn="l">
              <a:lnSpc>
                <a:spcPct val="100000"/>
              </a:lnSpc>
              <a:spcBef>
                <a:spcPts val="0"/>
              </a:spcBef>
              <a:spcAft>
                <a:spcPts val="0"/>
              </a:spcAft>
              <a:buClr>
                <a:schemeClr val="dk1"/>
              </a:buClr>
              <a:buSzPts val="3000"/>
              <a:buFont typeface="Calibri"/>
              <a:buChar char="➢"/>
            </a:pPr>
            <a:r>
              <a:rPr b="0" i="0" lang="en-US" sz="3000" u="none" cap="none" strike="noStrike">
                <a:solidFill>
                  <a:schemeClr val="dk1"/>
                </a:solidFill>
                <a:latin typeface="Calibri"/>
                <a:ea typeface="Calibri"/>
                <a:cs typeface="Calibri"/>
                <a:sym typeface="Calibri"/>
              </a:rPr>
              <a:t>Follow through with what you say</a:t>
            </a:r>
            <a:endParaRPr b="0" i="0" sz="3000" u="none" cap="none" strike="noStrike">
              <a:solidFill>
                <a:schemeClr val="dk1"/>
              </a:solidFill>
              <a:latin typeface="Calibri"/>
              <a:ea typeface="Calibri"/>
              <a:cs typeface="Calibri"/>
              <a:sym typeface="Calibri"/>
            </a:endParaRPr>
          </a:p>
          <a:p>
            <a:pPr indent="-419100" lvl="0" marL="457200" marR="0" rtl="0" algn="l">
              <a:lnSpc>
                <a:spcPct val="100000"/>
              </a:lnSpc>
              <a:spcBef>
                <a:spcPts val="0"/>
              </a:spcBef>
              <a:spcAft>
                <a:spcPts val="0"/>
              </a:spcAft>
              <a:buClr>
                <a:schemeClr val="dk1"/>
              </a:buClr>
              <a:buSzPts val="3000"/>
              <a:buFont typeface="Calibri"/>
              <a:buChar char="➢"/>
            </a:pPr>
            <a:r>
              <a:rPr b="0" i="0" lang="en-US" sz="3000" u="none" cap="none" strike="noStrike">
                <a:solidFill>
                  <a:schemeClr val="dk1"/>
                </a:solidFill>
                <a:latin typeface="Calibri"/>
                <a:ea typeface="Calibri"/>
                <a:cs typeface="Calibri"/>
                <a:sym typeface="Calibri"/>
              </a:rPr>
              <a:t>Be honest and clear</a:t>
            </a:r>
            <a:endParaRPr b="0" i="0" sz="3000" u="none" cap="none" strike="noStrike">
              <a:solidFill>
                <a:schemeClr val="dk1"/>
              </a:solidFill>
              <a:latin typeface="Calibri"/>
              <a:ea typeface="Calibri"/>
              <a:cs typeface="Calibri"/>
              <a:sym typeface="Calibri"/>
            </a:endParaRPr>
          </a:p>
          <a:p>
            <a:pPr indent="-419100" lvl="0" marL="457200" marR="0" rtl="0" algn="l">
              <a:lnSpc>
                <a:spcPct val="100000"/>
              </a:lnSpc>
              <a:spcBef>
                <a:spcPts val="0"/>
              </a:spcBef>
              <a:spcAft>
                <a:spcPts val="0"/>
              </a:spcAft>
              <a:buClr>
                <a:schemeClr val="dk1"/>
              </a:buClr>
              <a:buSzPts val="3000"/>
              <a:buFont typeface="Calibri"/>
              <a:buChar char="➢"/>
            </a:pPr>
            <a:r>
              <a:rPr b="0" i="0" lang="en-US" sz="3000" u="none" cap="none" strike="noStrike">
                <a:solidFill>
                  <a:schemeClr val="dk1"/>
                </a:solidFill>
                <a:latin typeface="Calibri"/>
                <a:ea typeface="Calibri"/>
                <a:cs typeface="Calibri"/>
                <a:sym typeface="Calibri"/>
              </a:rPr>
              <a:t>Explain safeguarding limits and stick to them</a:t>
            </a:r>
            <a:endParaRPr b="0" i="0" sz="3000" u="none" cap="none" strike="noStrike">
              <a:solidFill>
                <a:schemeClr val="dk1"/>
              </a:solidFill>
              <a:latin typeface="Calibri"/>
              <a:ea typeface="Calibri"/>
              <a:cs typeface="Calibri"/>
              <a:sym typeface="Calibri"/>
            </a:endParaRPr>
          </a:p>
          <a:p>
            <a:pPr indent="-419100" lvl="0" marL="457200" marR="0" rtl="0" algn="l">
              <a:lnSpc>
                <a:spcPct val="100000"/>
              </a:lnSpc>
              <a:spcBef>
                <a:spcPts val="0"/>
              </a:spcBef>
              <a:spcAft>
                <a:spcPts val="0"/>
              </a:spcAft>
              <a:buClr>
                <a:schemeClr val="dk1"/>
              </a:buClr>
              <a:buSzPts val="3000"/>
              <a:buFont typeface="Calibri"/>
              <a:buChar char="➢"/>
            </a:pPr>
            <a:r>
              <a:rPr b="0" i="0" lang="en-US" sz="3000" u="none" cap="none" strike="noStrike">
                <a:solidFill>
                  <a:schemeClr val="dk1"/>
                </a:solidFill>
                <a:latin typeface="Calibri"/>
                <a:ea typeface="Calibri"/>
                <a:cs typeface="Calibri"/>
                <a:sym typeface="Calibri"/>
              </a:rPr>
              <a:t>Show empathy and understanding</a:t>
            </a:r>
            <a:endParaRPr b="0" i="0" sz="3000" u="none" cap="none" strike="noStrike">
              <a:solidFill>
                <a:schemeClr val="dk1"/>
              </a:solidFill>
              <a:latin typeface="Calibri"/>
              <a:ea typeface="Calibri"/>
              <a:cs typeface="Calibri"/>
              <a:sym typeface="Calibri"/>
            </a:endParaRPr>
          </a:p>
          <a:p>
            <a:pPr indent="-419100" lvl="0" marL="457200" marR="0" rtl="0" algn="l">
              <a:lnSpc>
                <a:spcPct val="100000"/>
              </a:lnSpc>
              <a:spcBef>
                <a:spcPts val="0"/>
              </a:spcBef>
              <a:spcAft>
                <a:spcPts val="0"/>
              </a:spcAft>
              <a:buClr>
                <a:schemeClr val="dk1"/>
              </a:buClr>
              <a:buSzPts val="3000"/>
              <a:buFont typeface="Calibri"/>
              <a:buChar char="➢"/>
            </a:pPr>
            <a:r>
              <a:rPr b="0" i="0" lang="en-US" sz="3000" u="none" cap="none" strike="noStrike">
                <a:solidFill>
                  <a:schemeClr val="dk1"/>
                </a:solidFill>
                <a:latin typeface="Calibri"/>
                <a:ea typeface="Calibri"/>
                <a:cs typeface="Calibri"/>
                <a:sym typeface="Calibri"/>
              </a:rPr>
              <a:t>Stay calm and approachable</a:t>
            </a:r>
            <a:endParaRPr b="0" i="0" sz="3000" u="none" cap="none" strike="noStrike">
              <a:solidFill>
                <a:schemeClr val="dk1"/>
              </a:solidFill>
              <a:latin typeface="Calibri"/>
              <a:ea typeface="Calibri"/>
              <a:cs typeface="Calibri"/>
              <a:sym typeface="Calibri"/>
            </a:endParaRPr>
          </a:p>
          <a:p>
            <a:pPr indent="-419100" lvl="0" marL="457200" marR="0" rtl="0" algn="l">
              <a:lnSpc>
                <a:spcPct val="100000"/>
              </a:lnSpc>
              <a:spcBef>
                <a:spcPts val="0"/>
              </a:spcBef>
              <a:spcAft>
                <a:spcPts val="0"/>
              </a:spcAft>
              <a:buClr>
                <a:schemeClr val="dk1"/>
              </a:buClr>
              <a:buSzPts val="3000"/>
              <a:buFont typeface="Calibri"/>
              <a:buChar char="➢"/>
            </a:pPr>
            <a:r>
              <a:rPr b="0" i="0" lang="en-US" sz="3000" u="none" cap="none" strike="noStrike">
                <a:solidFill>
                  <a:schemeClr val="dk1"/>
                </a:solidFill>
                <a:latin typeface="Calibri"/>
                <a:ea typeface="Calibri"/>
                <a:cs typeface="Calibri"/>
                <a:sym typeface="Calibri"/>
              </a:rPr>
              <a:t>Respect them</a:t>
            </a:r>
            <a:endParaRPr b="0" i="0" sz="3000" u="none" cap="none" strike="noStrike">
              <a:solidFill>
                <a:schemeClr val="dk1"/>
              </a:solidFill>
              <a:latin typeface="Calibri"/>
              <a:ea typeface="Calibri"/>
              <a:cs typeface="Calibri"/>
              <a:sym typeface="Calibri"/>
            </a:endParaRPr>
          </a:p>
          <a:p>
            <a:pPr indent="-419100" lvl="0" marL="457200" marR="0" rtl="0" algn="l">
              <a:lnSpc>
                <a:spcPct val="100000"/>
              </a:lnSpc>
              <a:spcBef>
                <a:spcPts val="0"/>
              </a:spcBef>
              <a:spcAft>
                <a:spcPts val="0"/>
              </a:spcAft>
              <a:buClr>
                <a:schemeClr val="dk1"/>
              </a:buClr>
              <a:buSzPts val="3000"/>
              <a:buFont typeface="Calibri"/>
              <a:buChar char="➢"/>
            </a:pPr>
            <a:r>
              <a:rPr b="0" i="0" lang="en-US" sz="3000" u="none" cap="none" strike="noStrike">
                <a:solidFill>
                  <a:schemeClr val="dk1"/>
                </a:solidFill>
                <a:latin typeface="Calibri"/>
                <a:ea typeface="Calibri"/>
                <a:cs typeface="Calibri"/>
                <a:sym typeface="Calibri"/>
              </a:rPr>
              <a:t>Be patient</a:t>
            </a:r>
            <a:endParaRPr b="0" i="0" sz="3000" u="none" cap="none" strike="noStrike">
              <a:solidFill>
                <a:schemeClr val="dk1"/>
              </a:solidFill>
              <a:latin typeface="Calibri"/>
              <a:ea typeface="Calibri"/>
              <a:cs typeface="Calibri"/>
              <a:sym typeface="Calibri"/>
            </a:endParaRPr>
          </a:p>
          <a:p>
            <a:pPr indent="-419100" lvl="0" marL="457200" marR="0" rtl="0" algn="l">
              <a:lnSpc>
                <a:spcPct val="100000"/>
              </a:lnSpc>
              <a:spcBef>
                <a:spcPts val="0"/>
              </a:spcBef>
              <a:spcAft>
                <a:spcPts val="0"/>
              </a:spcAft>
              <a:buClr>
                <a:schemeClr val="dk1"/>
              </a:buClr>
              <a:buSzPts val="3000"/>
              <a:buFont typeface="Calibri"/>
              <a:buChar char="➢"/>
            </a:pPr>
            <a:r>
              <a:rPr b="0" i="0" lang="en-US" sz="3000" u="none" cap="none" strike="noStrike">
                <a:solidFill>
                  <a:schemeClr val="dk1"/>
                </a:solidFill>
                <a:latin typeface="Calibri"/>
                <a:ea typeface="Calibri"/>
                <a:cs typeface="Calibri"/>
                <a:sym typeface="Calibri"/>
              </a:rPr>
              <a:t>Support them</a:t>
            </a:r>
            <a:endParaRPr b="0" i="0" sz="3000" u="none" cap="none" strike="noStrike">
              <a:solidFill>
                <a:schemeClr val="dk1"/>
              </a:solidFill>
              <a:latin typeface="Calibri"/>
              <a:ea typeface="Calibri"/>
              <a:cs typeface="Calibri"/>
              <a:sym typeface="Calibri"/>
            </a:endParaRPr>
          </a:p>
          <a:p>
            <a:pPr indent="-419100" lvl="0" marL="457200" marR="0" rtl="0" algn="l">
              <a:lnSpc>
                <a:spcPct val="100000"/>
              </a:lnSpc>
              <a:spcBef>
                <a:spcPts val="0"/>
              </a:spcBef>
              <a:spcAft>
                <a:spcPts val="0"/>
              </a:spcAft>
              <a:buClr>
                <a:schemeClr val="dk1"/>
              </a:buClr>
              <a:buSzPts val="3000"/>
              <a:buFont typeface="Calibri"/>
              <a:buChar char="➢"/>
            </a:pPr>
            <a:r>
              <a:rPr b="0" i="0" lang="en-US" sz="3000" u="none" cap="none" strike="noStrike">
                <a:solidFill>
                  <a:schemeClr val="dk1"/>
                </a:solidFill>
                <a:latin typeface="Calibri"/>
                <a:ea typeface="Calibri"/>
                <a:cs typeface="Calibri"/>
                <a:sym typeface="Calibri"/>
              </a:rPr>
              <a:t>Be positive and encouraging</a:t>
            </a:r>
            <a:endParaRPr b="0" i="0" sz="3000" u="none" cap="none" strike="noStrike">
              <a:solidFill>
                <a:schemeClr val="dk1"/>
              </a:solidFill>
              <a:latin typeface="Calibri"/>
              <a:ea typeface="Calibri"/>
              <a:cs typeface="Calibri"/>
              <a:sym typeface="Calibri"/>
            </a:endParaRPr>
          </a:p>
          <a:p>
            <a:pPr indent="-419100" lvl="0" marL="457200" marR="0" rtl="0" algn="l">
              <a:lnSpc>
                <a:spcPct val="100000"/>
              </a:lnSpc>
              <a:spcBef>
                <a:spcPts val="0"/>
              </a:spcBef>
              <a:spcAft>
                <a:spcPts val="0"/>
              </a:spcAft>
              <a:buClr>
                <a:schemeClr val="dk1"/>
              </a:buClr>
              <a:buSzPts val="3000"/>
              <a:buFont typeface="Calibri"/>
              <a:buChar char="➢"/>
            </a:pPr>
            <a:r>
              <a:rPr b="0" i="0" lang="en-US" sz="3000" u="none" cap="none" strike="noStrike">
                <a:solidFill>
                  <a:schemeClr val="dk1"/>
                </a:solidFill>
                <a:latin typeface="Calibri"/>
                <a:ea typeface="Calibri"/>
                <a:cs typeface="Calibri"/>
                <a:sym typeface="Calibri"/>
              </a:rPr>
              <a:t>Take them seriously</a:t>
            </a:r>
            <a:endParaRPr b="0" i="0" sz="3000" u="none" cap="none" strike="noStrike">
              <a:solidFill>
                <a:schemeClr val="dk1"/>
              </a:solidFill>
              <a:latin typeface="Calibri"/>
              <a:ea typeface="Calibri"/>
              <a:cs typeface="Calibri"/>
              <a:sym typeface="Calibri"/>
            </a:endParaRPr>
          </a:p>
          <a:p>
            <a:pPr indent="-419100" lvl="0" marL="457200" marR="0" rtl="0" algn="l">
              <a:lnSpc>
                <a:spcPct val="100000"/>
              </a:lnSpc>
              <a:spcBef>
                <a:spcPts val="0"/>
              </a:spcBef>
              <a:spcAft>
                <a:spcPts val="0"/>
              </a:spcAft>
              <a:buClr>
                <a:schemeClr val="dk1"/>
              </a:buClr>
              <a:buSzPts val="3000"/>
              <a:buFont typeface="Calibri"/>
              <a:buChar char="➢"/>
            </a:pPr>
            <a:r>
              <a:rPr b="0" i="0" lang="en-US" sz="3000" u="none" cap="none" strike="noStrike">
                <a:solidFill>
                  <a:schemeClr val="dk1"/>
                </a:solidFill>
                <a:latin typeface="Calibri"/>
                <a:ea typeface="Calibri"/>
                <a:cs typeface="Calibri"/>
                <a:sym typeface="Calibri"/>
              </a:rPr>
              <a:t>Value their experiences</a:t>
            </a:r>
            <a:endParaRPr b="0" i="0" sz="3000" u="none" cap="none" strike="noStrike">
              <a:solidFill>
                <a:schemeClr val="dk1"/>
              </a:solidFill>
              <a:latin typeface="Calibri"/>
              <a:ea typeface="Calibri"/>
              <a:cs typeface="Calibri"/>
              <a:sym typeface="Calibri"/>
            </a:endParaRPr>
          </a:p>
        </p:txBody>
      </p:sp>
      <p:pic>
        <p:nvPicPr>
          <p:cNvPr descr="Man and child holding hands (Provided by Getty Images)" id="868" name="Google Shape;868;g3e386a3ef61_0_1093"/>
          <p:cNvPicPr preferRelativeResize="0"/>
          <p:nvPr/>
        </p:nvPicPr>
        <p:blipFill rotWithShape="1">
          <a:blip r:embed="rId4">
            <a:alphaModFix/>
          </a:blip>
          <a:srcRect b="0" l="0" r="0" t="0"/>
          <a:stretch/>
        </p:blipFill>
        <p:spPr>
          <a:xfrm>
            <a:off x="9502400" y="4903300"/>
            <a:ext cx="7386772" cy="4912499"/>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2" name="Shape 872"/>
        <p:cNvGrpSpPr/>
        <p:nvPr/>
      </p:nvGrpSpPr>
      <p:grpSpPr>
        <a:xfrm>
          <a:off x="0" y="0"/>
          <a:ext cx="0" cy="0"/>
          <a:chOff x="0" y="0"/>
          <a:chExt cx="0" cy="0"/>
        </a:xfrm>
      </p:grpSpPr>
      <p:sp>
        <p:nvSpPr>
          <p:cNvPr id="873" name="Google Shape;873;g3e386a3ef61_0_1111"/>
          <p:cNvSpPr/>
          <p:nvPr/>
        </p:nvSpPr>
        <p:spPr>
          <a:xfrm>
            <a:off x="163919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4" name="Google Shape;874;g3e386a3ef61_0_1111"/>
          <p:cNvSpPr txBox="1"/>
          <p:nvPr/>
        </p:nvSpPr>
        <p:spPr>
          <a:xfrm>
            <a:off x="1417000" y="607700"/>
            <a:ext cx="15254700" cy="9162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5953"/>
              <a:buFont typeface="Arial"/>
              <a:buNone/>
            </a:pPr>
            <a:r>
              <a:rPr b="1" i="0" lang="en-US" sz="5953" u="none" cap="none" strike="noStrike">
                <a:solidFill>
                  <a:schemeClr val="dk1"/>
                </a:solidFill>
                <a:latin typeface="Arial"/>
                <a:ea typeface="Arial"/>
                <a:cs typeface="Arial"/>
                <a:sym typeface="Arial"/>
              </a:rPr>
              <a:t>From Consultation to Co-Production</a:t>
            </a:r>
            <a:endParaRPr b="1" i="0" sz="5953" u="none" cap="none" strike="noStrike">
              <a:solidFill>
                <a:srgbClr val="000000"/>
              </a:solidFill>
              <a:latin typeface="Arial"/>
              <a:ea typeface="Arial"/>
              <a:cs typeface="Arial"/>
              <a:sym typeface="Arial"/>
            </a:endParaRPr>
          </a:p>
        </p:txBody>
      </p:sp>
      <p:grpSp>
        <p:nvGrpSpPr>
          <p:cNvPr id="875" name="Google Shape;875;g3e386a3ef61_0_1111"/>
          <p:cNvGrpSpPr/>
          <p:nvPr/>
        </p:nvGrpSpPr>
        <p:grpSpPr>
          <a:xfrm>
            <a:off x="638475" y="1732249"/>
            <a:ext cx="327365" cy="8349815"/>
            <a:chOff x="0" y="-47625"/>
            <a:chExt cx="80158" cy="2044569"/>
          </a:xfrm>
        </p:grpSpPr>
        <p:sp>
          <p:nvSpPr>
            <p:cNvPr id="876" name="Google Shape;876;g3e386a3ef61_0_1111"/>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7" name="Google Shape;877;g3e386a3ef61_0_1111"/>
            <p:cNvSpPr txBox="1"/>
            <p:nvPr/>
          </p:nvSpPr>
          <p:spPr>
            <a:xfrm>
              <a:off x="0" y="-47625"/>
              <a:ext cx="80100" cy="2044500"/>
            </a:xfrm>
            <a:prstGeom prst="rect">
              <a:avLst/>
            </a:prstGeom>
            <a:noFill/>
            <a:ln>
              <a:noFill/>
            </a:ln>
          </p:spPr>
          <p:txBody>
            <a:bodyPr anchorCtr="0" anchor="ctr" bIns="54625" lIns="54625" spcFirstLastPara="1" rIns="54625" wrap="square" tIns="54625">
              <a:noAutofit/>
            </a:bodyPr>
            <a:lstStyle/>
            <a:p>
              <a:pPr indent="0" lvl="0" marL="0" marR="0" rtl="0" algn="ctr">
                <a:lnSpc>
                  <a:spcPct val="185166"/>
                </a:lnSpc>
                <a:spcBef>
                  <a:spcPts val="0"/>
                </a:spcBef>
                <a:spcAft>
                  <a:spcPts val="0"/>
                </a:spcAft>
                <a:buClr>
                  <a:srgbClr val="000000"/>
                </a:buClr>
                <a:buSzPts val="1936"/>
                <a:buFont typeface="Arial"/>
                <a:buNone/>
              </a:pPr>
              <a:r>
                <a:t/>
              </a:r>
              <a:endParaRPr b="0" i="0" sz="1936" u="none" cap="none" strike="noStrike">
                <a:solidFill>
                  <a:schemeClr val="dk1"/>
                </a:solidFill>
                <a:latin typeface="Calibri"/>
                <a:ea typeface="Calibri"/>
                <a:cs typeface="Calibri"/>
                <a:sym typeface="Calibri"/>
              </a:endParaRPr>
            </a:p>
          </p:txBody>
        </p:sp>
      </p:grpSp>
      <p:grpSp>
        <p:nvGrpSpPr>
          <p:cNvPr id="878" name="Google Shape;878;g3e386a3ef61_0_1111"/>
          <p:cNvGrpSpPr/>
          <p:nvPr/>
        </p:nvGrpSpPr>
        <p:grpSpPr>
          <a:xfrm>
            <a:off x="17415000" y="1732249"/>
            <a:ext cx="327365" cy="8349815"/>
            <a:chOff x="0" y="-47625"/>
            <a:chExt cx="80158" cy="2044569"/>
          </a:xfrm>
        </p:grpSpPr>
        <p:sp>
          <p:nvSpPr>
            <p:cNvPr id="879" name="Google Shape;879;g3e386a3ef61_0_1111"/>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0" name="Google Shape;880;g3e386a3ef61_0_1111"/>
            <p:cNvSpPr txBox="1"/>
            <p:nvPr/>
          </p:nvSpPr>
          <p:spPr>
            <a:xfrm>
              <a:off x="0" y="-47625"/>
              <a:ext cx="80100" cy="2044500"/>
            </a:xfrm>
            <a:prstGeom prst="rect">
              <a:avLst/>
            </a:prstGeom>
            <a:noFill/>
            <a:ln>
              <a:noFill/>
            </a:ln>
          </p:spPr>
          <p:txBody>
            <a:bodyPr anchorCtr="0" anchor="ctr" bIns="54625" lIns="54625" spcFirstLastPara="1" rIns="54625" wrap="square" tIns="54625">
              <a:noAutofit/>
            </a:bodyPr>
            <a:lstStyle/>
            <a:p>
              <a:pPr indent="0" lvl="0" marL="0" marR="0" rtl="0" algn="ctr">
                <a:lnSpc>
                  <a:spcPct val="185166"/>
                </a:lnSpc>
                <a:spcBef>
                  <a:spcPts val="0"/>
                </a:spcBef>
                <a:spcAft>
                  <a:spcPts val="0"/>
                </a:spcAft>
                <a:buClr>
                  <a:srgbClr val="000000"/>
                </a:buClr>
                <a:buSzPts val="1936"/>
                <a:buFont typeface="Arial"/>
                <a:buNone/>
              </a:pPr>
              <a:r>
                <a:t/>
              </a:r>
              <a:endParaRPr b="0" i="0" sz="1936" u="none" cap="none" strike="noStrike">
                <a:solidFill>
                  <a:schemeClr val="dk1"/>
                </a:solidFill>
                <a:latin typeface="Calibri"/>
                <a:ea typeface="Calibri"/>
                <a:cs typeface="Calibri"/>
                <a:sym typeface="Calibri"/>
              </a:endParaRPr>
            </a:p>
          </p:txBody>
        </p:sp>
      </p:grpSp>
      <p:pic>
        <p:nvPicPr>
          <p:cNvPr id="881" name="Google Shape;881;g3e386a3ef61_0_1111"/>
          <p:cNvPicPr preferRelativeResize="0"/>
          <p:nvPr/>
        </p:nvPicPr>
        <p:blipFill rotWithShape="1">
          <a:blip r:embed="rId4">
            <a:alphaModFix/>
          </a:blip>
          <a:srcRect b="0" l="0" r="0" t="0"/>
          <a:stretch/>
        </p:blipFill>
        <p:spPr>
          <a:xfrm>
            <a:off x="1607200" y="2014813"/>
            <a:ext cx="15340849" cy="7784699"/>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5" name="Shape 885"/>
        <p:cNvGrpSpPr/>
        <p:nvPr/>
      </p:nvGrpSpPr>
      <p:grpSpPr>
        <a:xfrm>
          <a:off x="0" y="0"/>
          <a:ext cx="0" cy="0"/>
          <a:chOff x="0" y="0"/>
          <a:chExt cx="0" cy="0"/>
        </a:xfrm>
      </p:grpSpPr>
      <p:sp>
        <p:nvSpPr>
          <p:cNvPr id="886" name="Google Shape;886;g3e386a3ef61_0_1128"/>
          <p:cNvSpPr/>
          <p:nvPr/>
        </p:nvSpPr>
        <p:spPr>
          <a:xfrm>
            <a:off x="163919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7" name="Google Shape;887;g3e386a3ef61_0_1128"/>
          <p:cNvSpPr txBox="1"/>
          <p:nvPr/>
        </p:nvSpPr>
        <p:spPr>
          <a:xfrm>
            <a:off x="1417000" y="607700"/>
            <a:ext cx="15254700" cy="9162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5953"/>
              <a:buFont typeface="Arial"/>
              <a:buNone/>
            </a:pPr>
            <a:r>
              <a:rPr b="1" i="0" lang="en-US" sz="5953" u="none" cap="none" strike="noStrike">
                <a:solidFill>
                  <a:schemeClr val="dk1"/>
                </a:solidFill>
                <a:latin typeface="Arial"/>
                <a:ea typeface="Arial"/>
                <a:cs typeface="Arial"/>
                <a:sym typeface="Arial"/>
              </a:rPr>
              <a:t>Co-Production in Practice</a:t>
            </a:r>
            <a:endParaRPr b="1" i="0" sz="5953" u="none" cap="none" strike="noStrike">
              <a:solidFill>
                <a:srgbClr val="000000"/>
              </a:solidFill>
              <a:latin typeface="Arial"/>
              <a:ea typeface="Arial"/>
              <a:cs typeface="Arial"/>
              <a:sym typeface="Arial"/>
            </a:endParaRPr>
          </a:p>
        </p:txBody>
      </p:sp>
      <p:grpSp>
        <p:nvGrpSpPr>
          <p:cNvPr id="888" name="Google Shape;888;g3e386a3ef61_0_1128"/>
          <p:cNvGrpSpPr/>
          <p:nvPr/>
        </p:nvGrpSpPr>
        <p:grpSpPr>
          <a:xfrm>
            <a:off x="638475" y="1732249"/>
            <a:ext cx="327365" cy="8349815"/>
            <a:chOff x="0" y="-47625"/>
            <a:chExt cx="80158" cy="2044569"/>
          </a:xfrm>
        </p:grpSpPr>
        <p:sp>
          <p:nvSpPr>
            <p:cNvPr id="889" name="Google Shape;889;g3e386a3ef61_0_1128"/>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0" name="Google Shape;890;g3e386a3ef61_0_1128"/>
            <p:cNvSpPr txBox="1"/>
            <p:nvPr/>
          </p:nvSpPr>
          <p:spPr>
            <a:xfrm>
              <a:off x="0" y="-47625"/>
              <a:ext cx="80100" cy="2044500"/>
            </a:xfrm>
            <a:prstGeom prst="rect">
              <a:avLst/>
            </a:prstGeom>
            <a:noFill/>
            <a:ln>
              <a:noFill/>
            </a:ln>
          </p:spPr>
          <p:txBody>
            <a:bodyPr anchorCtr="0" anchor="ctr" bIns="54625" lIns="54625" spcFirstLastPara="1" rIns="54625" wrap="square" tIns="54625">
              <a:noAutofit/>
            </a:bodyPr>
            <a:lstStyle/>
            <a:p>
              <a:pPr indent="0" lvl="0" marL="0" marR="0" rtl="0" algn="ctr">
                <a:lnSpc>
                  <a:spcPct val="185166"/>
                </a:lnSpc>
                <a:spcBef>
                  <a:spcPts val="0"/>
                </a:spcBef>
                <a:spcAft>
                  <a:spcPts val="0"/>
                </a:spcAft>
                <a:buClr>
                  <a:srgbClr val="000000"/>
                </a:buClr>
                <a:buSzPts val="1936"/>
                <a:buFont typeface="Arial"/>
                <a:buNone/>
              </a:pPr>
              <a:r>
                <a:t/>
              </a:r>
              <a:endParaRPr b="0" i="0" sz="1936" u="none" cap="none" strike="noStrike">
                <a:solidFill>
                  <a:schemeClr val="dk1"/>
                </a:solidFill>
                <a:latin typeface="Calibri"/>
                <a:ea typeface="Calibri"/>
                <a:cs typeface="Calibri"/>
                <a:sym typeface="Calibri"/>
              </a:endParaRPr>
            </a:p>
          </p:txBody>
        </p:sp>
      </p:grpSp>
      <p:grpSp>
        <p:nvGrpSpPr>
          <p:cNvPr id="891" name="Google Shape;891;g3e386a3ef61_0_1128"/>
          <p:cNvGrpSpPr/>
          <p:nvPr/>
        </p:nvGrpSpPr>
        <p:grpSpPr>
          <a:xfrm>
            <a:off x="17415000" y="1732249"/>
            <a:ext cx="327365" cy="8349815"/>
            <a:chOff x="0" y="-47625"/>
            <a:chExt cx="80158" cy="2044569"/>
          </a:xfrm>
        </p:grpSpPr>
        <p:sp>
          <p:nvSpPr>
            <p:cNvPr id="892" name="Google Shape;892;g3e386a3ef61_0_1128"/>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3" name="Google Shape;893;g3e386a3ef61_0_1128"/>
            <p:cNvSpPr txBox="1"/>
            <p:nvPr/>
          </p:nvSpPr>
          <p:spPr>
            <a:xfrm>
              <a:off x="0" y="-47625"/>
              <a:ext cx="80100" cy="2044500"/>
            </a:xfrm>
            <a:prstGeom prst="rect">
              <a:avLst/>
            </a:prstGeom>
            <a:noFill/>
            <a:ln>
              <a:noFill/>
            </a:ln>
          </p:spPr>
          <p:txBody>
            <a:bodyPr anchorCtr="0" anchor="ctr" bIns="54625" lIns="54625" spcFirstLastPara="1" rIns="54625" wrap="square" tIns="54625">
              <a:noAutofit/>
            </a:bodyPr>
            <a:lstStyle/>
            <a:p>
              <a:pPr indent="0" lvl="0" marL="0" marR="0" rtl="0" algn="ctr">
                <a:lnSpc>
                  <a:spcPct val="185166"/>
                </a:lnSpc>
                <a:spcBef>
                  <a:spcPts val="0"/>
                </a:spcBef>
                <a:spcAft>
                  <a:spcPts val="0"/>
                </a:spcAft>
                <a:buClr>
                  <a:srgbClr val="000000"/>
                </a:buClr>
                <a:buSzPts val="1936"/>
                <a:buFont typeface="Arial"/>
                <a:buNone/>
              </a:pPr>
              <a:r>
                <a:t/>
              </a:r>
              <a:endParaRPr b="0" i="0" sz="1936" u="none" cap="none" strike="noStrike">
                <a:solidFill>
                  <a:schemeClr val="dk1"/>
                </a:solidFill>
                <a:latin typeface="Calibri"/>
                <a:ea typeface="Calibri"/>
                <a:cs typeface="Calibri"/>
                <a:sym typeface="Calibri"/>
              </a:endParaRPr>
            </a:p>
          </p:txBody>
        </p:sp>
      </p:grpSp>
      <p:grpSp>
        <p:nvGrpSpPr>
          <p:cNvPr id="894" name="Google Shape;894;g3e386a3ef61_0_1128"/>
          <p:cNvGrpSpPr/>
          <p:nvPr/>
        </p:nvGrpSpPr>
        <p:grpSpPr>
          <a:xfrm>
            <a:off x="6036525" y="1894197"/>
            <a:ext cx="6214952" cy="1006533"/>
            <a:chOff x="-28419" y="-151315"/>
            <a:chExt cx="2070615" cy="680596"/>
          </a:xfrm>
        </p:grpSpPr>
        <p:sp>
          <p:nvSpPr>
            <p:cNvPr id="895" name="Google Shape;895;g3e386a3ef61_0_1128"/>
            <p:cNvSpPr/>
            <p:nvPr/>
          </p:nvSpPr>
          <p:spPr>
            <a:xfrm>
              <a:off x="-28419" y="-130071"/>
              <a:ext cx="2056136" cy="659352"/>
            </a:xfrm>
            <a:custGeom>
              <a:rect b="b" l="l" r="r" t="t"/>
              <a:pathLst>
                <a:path extrusionOk="0" h="322028" w="1886363">
                  <a:moveTo>
                    <a:pt x="0" y="0"/>
                  </a:moveTo>
                  <a:lnTo>
                    <a:pt x="1886363" y="0"/>
                  </a:lnTo>
                  <a:lnTo>
                    <a:pt x="1886363" y="322028"/>
                  </a:lnTo>
                  <a:lnTo>
                    <a:pt x="0" y="322028"/>
                  </a:lnTo>
                  <a:close/>
                </a:path>
              </a:pathLst>
            </a:custGeom>
            <a:solidFill>
              <a:srgbClr val="4CC9F0">
                <a:alpha val="49803"/>
              </a:srgbClr>
            </a:solidFill>
            <a:ln cap="sq" cmpd="sng" w="41200">
              <a:solidFill>
                <a:srgbClr val="5769D4">
                  <a:alpha val="49803"/>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6" name="Google Shape;896;g3e386a3ef61_0_1128"/>
            <p:cNvSpPr txBox="1"/>
            <p:nvPr/>
          </p:nvSpPr>
          <p:spPr>
            <a:xfrm>
              <a:off x="-14004" y="-151315"/>
              <a:ext cx="2056200" cy="659400"/>
            </a:xfrm>
            <a:prstGeom prst="rect">
              <a:avLst/>
            </a:prstGeom>
            <a:noFill/>
            <a:ln>
              <a:noFill/>
            </a:ln>
          </p:spPr>
          <p:txBody>
            <a:bodyPr anchorCtr="0" anchor="ctr" bIns="54950" lIns="54950" spcFirstLastPara="1" rIns="54950" wrap="square" tIns="54950">
              <a:noAutofit/>
            </a:bodyPr>
            <a:lstStyle/>
            <a:p>
              <a:pPr indent="0" lvl="0" marL="0" marR="0" rtl="0" algn="ctr">
                <a:lnSpc>
                  <a:spcPct val="185166"/>
                </a:lnSpc>
                <a:spcBef>
                  <a:spcPts val="0"/>
                </a:spcBef>
                <a:spcAft>
                  <a:spcPts val="0"/>
                </a:spcAft>
                <a:buClr>
                  <a:srgbClr val="000000"/>
                </a:buClr>
                <a:buSzPts val="3209"/>
                <a:buFont typeface="Arial"/>
                <a:buNone/>
              </a:pPr>
              <a:r>
                <a:rPr b="1" i="0" lang="en-US" sz="3210" u="none" cap="none" strike="noStrike">
                  <a:solidFill>
                    <a:schemeClr val="dk1"/>
                  </a:solidFill>
                  <a:latin typeface="Calibri"/>
                  <a:ea typeface="Calibri"/>
                  <a:cs typeface="Calibri"/>
                  <a:sym typeface="Calibri"/>
                </a:rPr>
                <a:t>Peer Action Collective (PAC)</a:t>
              </a:r>
              <a:endParaRPr b="1" i="0" sz="3210" u="none" cap="none" strike="noStrike">
                <a:solidFill>
                  <a:schemeClr val="dk1"/>
                </a:solidFill>
                <a:latin typeface="Calibri"/>
                <a:ea typeface="Calibri"/>
                <a:cs typeface="Calibri"/>
                <a:sym typeface="Calibri"/>
              </a:endParaRPr>
            </a:p>
          </p:txBody>
        </p:sp>
      </p:grpSp>
      <p:sp>
        <p:nvSpPr>
          <p:cNvPr id="897" name="Google Shape;897;g3e386a3ef61_0_1128"/>
          <p:cNvSpPr txBox="1"/>
          <p:nvPr/>
        </p:nvSpPr>
        <p:spPr>
          <a:xfrm>
            <a:off x="4017179" y="3219250"/>
            <a:ext cx="10719900" cy="5978100"/>
          </a:xfrm>
          <a:prstGeom prst="rect">
            <a:avLst/>
          </a:prstGeom>
          <a:noFill/>
          <a:ln>
            <a:noFill/>
          </a:ln>
        </p:spPr>
        <p:txBody>
          <a:bodyPr anchorCtr="0" anchor="t" bIns="91425" lIns="91425" spcFirstLastPara="1" rIns="91425" wrap="square" tIns="91425">
            <a:noAutofit/>
          </a:bodyPr>
          <a:lstStyle/>
          <a:p>
            <a:pPr indent="-419100" lvl="0" marL="457200" marR="0" rtl="0" algn="l">
              <a:lnSpc>
                <a:spcPct val="100000"/>
              </a:lnSpc>
              <a:spcBef>
                <a:spcPts val="0"/>
              </a:spcBef>
              <a:spcAft>
                <a:spcPts val="0"/>
              </a:spcAft>
              <a:buClr>
                <a:schemeClr val="dk1"/>
              </a:buClr>
              <a:buSzPts val="3000"/>
              <a:buFont typeface="Calibri"/>
              <a:buChar char="➢"/>
            </a:pPr>
            <a:r>
              <a:rPr b="0" i="0" lang="en-US" sz="3000" u="none" cap="none" strike="noStrike">
                <a:solidFill>
                  <a:schemeClr val="dk1"/>
                </a:solidFill>
                <a:latin typeface="Calibri"/>
                <a:ea typeface="Calibri"/>
                <a:cs typeface="Calibri"/>
                <a:sym typeface="Calibri"/>
              </a:rPr>
              <a:t>Young people were hired as Peer Researchers to design and conduct research based on serious youth violence</a:t>
            </a:r>
            <a:endParaRPr b="0" i="0" sz="3000" u="none" cap="none" strike="noStrike">
              <a:solidFill>
                <a:schemeClr val="dk1"/>
              </a:solidFill>
              <a:latin typeface="Calibri"/>
              <a:ea typeface="Calibri"/>
              <a:cs typeface="Calibri"/>
              <a:sym typeface="Calibri"/>
            </a:endParaRPr>
          </a:p>
          <a:p>
            <a:pPr indent="-419100" lvl="0" marL="457200" marR="0" rtl="0" algn="l">
              <a:lnSpc>
                <a:spcPct val="100000"/>
              </a:lnSpc>
              <a:spcBef>
                <a:spcPts val="0"/>
              </a:spcBef>
              <a:spcAft>
                <a:spcPts val="0"/>
              </a:spcAft>
              <a:buClr>
                <a:schemeClr val="dk1"/>
              </a:buClr>
              <a:buSzPts val="3000"/>
              <a:buFont typeface="Calibri"/>
              <a:buChar char="➢"/>
            </a:pPr>
            <a:r>
              <a:rPr b="0" i="0" lang="en-US" sz="3000" u="none" cap="none" strike="noStrike">
                <a:solidFill>
                  <a:schemeClr val="dk1"/>
                </a:solidFill>
                <a:latin typeface="Calibri"/>
                <a:ea typeface="Calibri"/>
                <a:cs typeface="Calibri"/>
                <a:sym typeface="Calibri"/>
              </a:rPr>
              <a:t>Research was conducted with activities with young people</a:t>
            </a:r>
            <a:endParaRPr b="0" i="0" sz="3000" u="none" cap="none" strike="noStrike">
              <a:solidFill>
                <a:schemeClr val="dk1"/>
              </a:solidFill>
              <a:latin typeface="Calibri"/>
              <a:ea typeface="Calibri"/>
              <a:cs typeface="Calibri"/>
              <a:sym typeface="Calibri"/>
            </a:endParaRPr>
          </a:p>
          <a:p>
            <a:pPr indent="-419100" lvl="0" marL="457200" marR="0" rtl="0" algn="l">
              <a:lnSpc>
                <a:spcPct val="100000"/>
              </a:lnSpc>
              <a:spcBef>
                <a:spcPts val="0"/>
              </a:spcBef>
              <a:spcAft>
                <a:spcPts val="0"/>
              </a:spcAft>
              <a:buClr>
                <a:schemeClr val="dk1"/>
              </a:buClr>
              <a:buSzPts val="3000"/>
              <a:buFont typeface="Calibri"/>
              <a:buChar char="➢"/>
            </a:pPr>
            <a:r>
              <a:rPr b="0" i="0" lang="en-US" sz="3000" u="none" cap="none" strike="noStrike">
                <a:solidFill>
                  <a:schemeClr val="dk1"/>
                </a:solidFill>
                <a:latin typeface="Calibri"/>
                <a:ea typeface="Calibri"/>
                <a:cs typeface="Calibri"/>
                <a:sym typeface="Calibri"/>
              </a:rPr>
              <a:t>Participants reviewed our research findings and picked up on things that we missed</a:t>
            </a:r>
            <a:endParaRPr b="0" i="0" sz="3000" u="none" cap="none" strike="noStrike">
              <a:solidFill>
                <a:schemeClr val="dk1"/>
              </a:solidFill>
              <a:latin typeface="Calibri"/>
              <a:ea typeface="Calibri"/>
              <a:cs typeface="Calibri"/>
              <a:sym typeface="Calibri"/>
            </a:endParaRPr>
          </a:p>
          <a:p>
            <a:pPr indent="-419100" lvl="0" marL="457200" marR="0" rtl="0" algn="l">
              <a:lnSpc>
                <a:spcPct val="100000"/>
              </a:lnSpc>
              <a:spcBef>
                <a:spcPts val="0"/>
              </a:spcBef>
              <a:spcAft>
                <a:spcPts val="0"/>
              </a:spcAft>
              <a:buClr>
                <a:schemeClr val="dk1"/>
              </a:buClr>
              <a:buSzPts val="3000"/>
              <a:buFont typeface="Calibri"/>
              <a:buChar char="➢"/>
            </a:pPr>
            <a:r>
              <a:rPr b="0" i="0" lang="en-US" sz="3000" u="none" cap="none" strike="noStrike">
                <a:solidFill>
                  <a:schemeClr val="dk1"/>
                </a:solidFill>
                <a:latin typeface="Calibri"/>
                <a:ea typeface="Calibri"/>
                <a:cs typeface="Calibri"/>
                <a:sym typeface="Calibri"/>
              </a:rPr>
              <a:t>Participants and other young people (changemakers) designed our social action outputs based off the findings</a:t>
            </a:r>
            <a:endParaRPr b="0" i="0" sz="3000" u="none" cap="none" strike="noStrike">
              <a:solidFill>
                <a:schemeClr val="dk1"/>
              </a:solidFill>
              <a:latin typeface="Calibri"/>
              <a:ea typeface="Calibri"/>
              <a:cs typeface="Calibri"/>
              <a:sym typeface="Calibri"/>
            </a:endParaRPr>
          </a:p>
          <a:p>
            <a:pPr indent="-419100" lvl="0" marL="457200" marR="0" rtl="0" algn="l">
              <a:lnSpc>
                <a:spcPct val="100000"/>
              </a:lnSpc>
              <a:spcBef>
                <a:spcPts val="0"/>
              </a:spcBef>
              <a:spcAft>
                <a:spcPts val="0"/>
              </a:spcAft>
              <a:buClr>
                <a:schemeClr val="dk1"/>
              </a:buClr>
              <a:buSzPts val="3000"/>
              <a:buFont typeface="Calibri"/>
              <a:buChar char="➢"/>
            </a:pPr>
            <a:r>
              <a:rPr b="0" i="0" lang="en-US" sz="3000" u="none" cap="none" strike="noStrike">
                <a:solidFill>
                  <a:schemeClr val="dk1"/>
                </a:solidFill>
                <a:latin typeface="Calibri"/>
                <a:ea typeface="Calibri"/>
                <a:cs typeface="Calibri"/>
                <a:sym typeface="Calibri"/>
              </a:rPr>
              <a:t>The changemakers reviewed the social action outputs with young people who weren’t previously involved</a:t>
            </a:r>
            <a:endParaRPr b="0" i="0" sz="3000" u="none" cap="none" strike="noStrike">
              <a:solidFill>
                <a:schemeClr val="dk1"/>
              </a:solidFill>
              <a:latin typeface="Calibri"/>
              <a:ea typeface="Calibri"/>
              <a:cs typeface="Calibri"/>
              <a:sym typeface="Calibri"/>
            </a:endParaRPr>
          </a:p>
          <a:p>
            <a:pPr indent="-419100" lvl="0" marL="457200" marR="0" rtl="0" algn="l">
              <a:lnSpc>
                <a:spcPct val="100000"/>
              </a:lnSpc>
              <a:spcBef>
                <a:spcPts val="0"/>
              </a:spcBef>
              <a:spcAft>
                <a:spcPts val="0"/>
              </a:spcAft>
              <a:buClr>
                <a:schemeClr val="dk1"/>
              </a:buClr>
              <a:buSzPts val="3000"/>
              <a:buFont typeface="Calibri"/>
              <a:buChar char="➢"/>
            </a:pPr>
            <a:r>
              <a:rPr b="0" i="0" lang="en-US" sz="3000" u="none" cap="none" strike="noStrike">
                <a:solidFill>
                  <a:schemeClr val="dk1"/>
                </a:solidFill>
                <a:latin typeface="Calibri"/>
                <a:ea typeface="Calibri"/>
                <a:cs typeface="Calibri"/>
                <a:sym typeface="Calibri"/>
              </a:rPr>
              <a:t>Changemakers were invited to our final showcase event, had    the chance to speak to stakeholders about the outputs and    were awarded for their hard work. </a:t>
            </a:r>
            <a:endParaRPr b="0" i="0" sz="3000" u="none" cap="none" strike="noStrike">
              <a:solidFill>
                <a:schemeClr val="dk1"/>
              </a:solidFill>
              <a:latin typeface="Calibri"/>
              <a:ea typeface="Calibri"/>
              <a:cs typeface="Calibri"/>
              <a:sym typeface="Calibri"/>
            </a:endParaRPr>
          </a:p>
        </p:txBody>
      </p:sp>
      <p:pic>
        <p:nvPicPr>
          <p:cNvPr id="898" name="Google Shape;898;g3e386a3ef61_0_1128"/>
          <p:cNvPicPr preferRelativeResize="0"/>
          <p:nvPr/>
        </p:nvPicPr>
        <p:blipFill rotWithShape="1">
          <a:blip r:embed="rId4">
            <a:alphaModFix/>
          </a:blip>
          <a:srcRect b="0" l="0" r="0" t="0"/>
          <a:stretch/>
        </p:blipFill>
        <p:spPr>
          <a:xfrm>
            <a:off x="965849" y="705626"/>
            <a:ext cx="2555802" cy="2195100"/>
          </a:xfrm>
          <a:prstGeom prst="rect">
            <a:avLst/>
          </a:prstGeom>
          <a:noFill/>
          <a:ln>
            <a:noFill/>
          </a:ln>
        </p:spPr>
      </p:pic>
      <p:pic>
        <p:nvPicPr>
          <p:cNvPr id="899" name="Google Shape;899;g3e386a3ef61_0_1128"/>
          <p:cNvPicPr preferRelativeResize="0"/>
          <p:nvPr/>
        </p:nvPicPr>
        <p:blipFill rotWithShape="1">
          <a:blip r:embed="rId5">
            <a:alphaModFix/>
          </a:blip>
          <a:srcRect b="0" l="0" r="0" t="0"/>
          <a:stretch/>
        </p:blipFill>
        <p:spPr>
          <a:xfrm>
            <a:off x="15011600" y="1798479"/>
            <a:ext cx="2403401" cy="3374094"/>
          </a:xfrm>
          <a:prstGeom prst="rect">
            <a:avLst/>
          </a:prstGeom>
          <a:solidFill>
            <a:srgbClr val="FFBAA8"/>
          </a:solidFill>
          <a:ln>
            <a:noFill/>
          </a:ln>
        </p:spPr>
      </p:pic>
      <p:pic>
        <p:nvPicPr>
          <p:cNvPr id="900" name="Google Shape;900;g3e386a3ef61_0_1128"/>
          <p:cNvPicPr preferRelativeResize="0"/>
          <p:nvPr/>
        </p:nvPicPr>
        <p:blipFill rotWithShape="1">
          <a:blip r:embed="rId6">
            <a:alphaModFix/>
          </a:blip>
          <a:srcRect b="0" l="0" r="0" t="0"/>
          <a:stretch/>
        </p:blipFill>
        <p:spPr>
          <a:xfrm>
            <a:off x="999625" y="3219250"/>
            <a:ext cx="2727349" cy="3662849"/>
          </a:xfrm>
          <a:prstGeom prst="rect">
            <a:avLst/>
          </a:prstGeom>
          <a:noFill/>
          <a:ln>
            <a:noFill/>
          </a:ln>
        </p:spPr>
      </p:pic>
      <p:pic>
        <p:nvPicPr>
          <p:cNvPr id="901" name="Google Shape;901;g3e386a3ef61_0_1128"/>
          <p:cNvPicPr preferRelativeResize="0"/>
          <p:nvPr/>
        </p:nvPicPr>
        <p:blipFill rotWithShape="1">
          <a:blip r:embed="rId7">
            <a:alphaModFix/>
          </a:blip>
          <a:srcRect b="0" l="0" r="0" t="0"/>
          <a:stretch/>
        </p:blipFill>
        <p:spPr>
          <a:xfrm>
            <a:off x="1118251" y="6779828"/>
            <a:ext cx="2403400" cy="3354772"/>
          </a:xfrm>
          <a:prstGeom prst="rect">
            <a:avLst/>
          </a:prstGeom>
          <a:noFill/>
          <a:ln>
            <a:noFill/>
          </a:ln>
        </p:spPr>
      </p:pic>
      <p:pic>
        <p:nvPicPr>
          <p:cNvPr id="902" name="Google Shape;902;g3e386a3ef61_0_1128"/>
          <p:cNvPicPr preferRelativeResize="0"/>
          <p:nvPr/>
        </p:nvPicPr>
        <p:blipFill rotWithShape="1">
          <a:blip r:embed="rId8">
            <a:alphaModFix/>
          </a:blip>
          <a:srcRect b="0" l="0" r="0" t="0"/>
          <a:stretch/>
        </p:blipFill>
        <p:spPr>
          <a:xfrm>
            <a:off x="14687650" y="8589450"/>
            <a:ext cx="2727351" cy="1697549"/>
          </a:xfrm>
          <a:prstGeom prst="rect">
            <a:avLst/>
          </a:prstGeom>
          <a:noFill/>
          <a:ln>
            <a:noFill/>
          </a:ln>
        </p:spPr>
      </p:pic>
      <p:pic>
        <p:nvPicPr>
          <p:cNvPr id="903" name="Google Shape;903;g3e386a3ef61_0_1128"/>
          <p:cNvPicPr preferRelativeResize="0"/>
          <p:nvPr/>
        </p:nvPicPr>
        <p:blipFill rotWithShape="1">
          <a:blip r:embed="rId9">
            <a:alphaModFix/>
          </a:blip>
          <a:srcRect b="0" l="0" r="0" t="0"/>
          <a:stretch/>
        </p:blipFill>
        <p:spPr>
          <a:xfrm>
            <a:off x="14758066" y="6882100"/>
            <a:ext cx="2656933" cy="1697549"/>
          </a:xfrm>
          <a:prstGeom prst="rect">
            <a:avLst/>
          </a:prstGeom>
          <a:noFill/>
          <a:ln>
            <a:noFill/>
          </a:ln>
        </p:spPr>
      </p:pic>
      <p:pic>
        <p:nvPicPr>
          <p:cNvPr id="904" name="Google Shape;904;g3e386a3ef61_0_1128"/>
          <p:cNvPicPr preferRelativeResize="0"/>
          <p:nvPr/>
        </p:nvPicPr>
        <p:blipFill rotWithShape="1">
          <a:blip r:embed="rId10">
            <a:alphaModFix/>
          </a:blip>
          <a:srcRect b="0" l="0" r="0" t="0"/>
          <a:stretch/>
        </p:blipFill>
        <p:spPr>
          <a:xfrm>
            <a:off x="14758075" y="5182382"/>
            <a:ext cx="2656926" cy="1689917"/>
          </a:xfrm>
          <a:prstGeom prst="rect">
            <a:avLst/>
          </a:prstGeom>
          <a:noFill/>
          <a:ln>
            <a:noFill/>
          </a:ln>
        </p:spPr>
      </p:pic>
      <p:pic>
        <p:nvPicPr>
          <p:cNvPr id="905" name="Google Shape;905;g3e386a3ef61_0_1128"/>
          <p:cNvPicPr preferRelativeResize="0"/>
          <p:nvPr/>
        </p:nvPicPr>
        <p:blipFill rotWithShape="1">
          <a:blip r:embed="rId11">
            <a:alphaModFix/>
          </a:blip>
          <a:srcRect b="0" l="0" r="0" t="0"/>
          <a:stretch/>
        </p:blipFill>
        <p:spPr>
          <a:xfrm>
            <a:off x="11977447" y="8589450"/>
            <a:ext cx="2710204" cy="169755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9" name="Shape 909"/>
        <p:cNvGrpSpPr/>
        <p:nvPr/>
      </p:nvGrpSpPr>
      <p:grpSpPr>
        <a:xfrm>
          <a:off x="0" y="0"/>
          <a:ext cx="0" cy="0"/>
          <a:chOff x="0" y="0"/>
          <a:chExt cx="0" cy="0"/>
        </a:xfrm>
      </p:grpSpPr>
      <p:sp>
        <p:nvSpPr>
          <p:cNvPr id="910" name="Google Shape;910;g3e386a3ef61_0_1152"/>
          <p:cNvSpPr/>
          <p:nvPr/>
        </p:nvSpPr>
        <p:spPr>
          <a:xfrm>
            <a:off x="163919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1" name="Google Shape;911;g3e386a3ef61_0_1152"/>
          <p:cNvSpPr txBox="1"/>
          <p:nvPr/>
        </p:nvSpPr>
        <p:spPr>
          <a:xfrm>
            <a:off x="1417000" y="607700"/>
            <a:ext cx="15254700" cy="9162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5953"/>
              <a:buFont typeface="Arial"/>
              <a:buNone/>
            </a:pPr>
            <a:r>
              <a:rPr b="1" i="0" lang="en-US" sz="5953" u="none" cap="none" strike="noStrike">
                <a:solidFill>
                  <a:schemeClr val="dk1"/>
                </a:solidFill>
                <a:latin typeface="Arial"/>
                <a:ea typeface="Arial"/>
                <a:cs typeface="Arial"/>
                <a:sym typeface="Arial"/>
              </a:rPr>
              <a:t>Co-Production</a:t>
            </a:r>
            <a:endParaRPr b="1" i="0" sz="5953" u="none" cap="none" strike="noStrike">
              <a:solidFill>
                <a:srgbClr val="000000"/>
              </a:solidFill>
              <a:latin typeface="Arial"/>
              <a:ea typeface="Arial"/>
              <a:cs typeface="Arial"/>
              <a:sym typeface="Arial"/>
            </a:endParaRPr>
          </a:p>
        </p:txBody>
      </p:sp>
      <p:grpSp>
        <p:nvGrpSpPr>
          <p:cNvPr id="912" name="Google Shape;912;g3e386a3ef61_0_1152"/>
          <p:cNvGrpSpPr/>
          <p:nvPr/>
        </p:nvGrpSpPr>
        <p:grpSpPr>
          <a:xfrm>
            <a:off x="638475" y="1732249"/>
            <a:ext cx="327365" cy="8349815"/>
            <a:chOff x="0" y="-47625"/>
            <a:chExt cx="80158" cy="2044569"/>
          </a:xfrm>
        </p:grpSpPr>
        <p:sp>
          <p:nvSpPr>
            <p:cNvPr id="913" name="Google Shape;913;g3e386a3ef61_0_1152"/>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4" name="Google Shape;914;g3e386a3ef61_0_1152"/>
            <p:cNvSpPr txBox="1"/>
            <p:nvPr/>
          </p:nvSpPr>
          <p:spPr>
            <a:xfrm>
              <a:off x="0" y="-47625"/>
              <a:ext cx="80100" cy="2044500"/>
            </a:xfrm>
            <a:prstGeom prst="rect">
              <a:avLst/>
            </a:prstGeom>
            <a:noFill/>
            <a:ln>
              <a:noFill/>
            </a:ln>
          </p:spPr>
          <p:txBody>
            <a:bodyPr anchorCtr="0" anchor="ctr" bIns="54625" lIns="54625" spcFirstLastPara="1" rIns="54625" wrap="square" tIns="54625">
              <a:noAutofit/>
            </a:bodyPr>
            <a:lstStyle/>
            <a:p>
              <a:pPr indent="0" lvl="0" marL="0" marR="0" rtl="0" algn="ctr">
                <a:lnSpc>
                  <a:spcPct val="185166"/>
                </a:lnSpc>
                <a:spcBef>
                  <a:spcPts val="0"/>
                </a:spcBef>
                <a:spcAft>
                  <a:spcPts val="0"/>
                </a:spcAft>
                <a:buClr>
                  <a:srgbClr val="000000"/>
                </a:buClr>
                <a:buSzPts val="1936"/>
                <a:buFont typeface="Arial"/>
                <a:buNone/>
              </a:pPr>
              <a:r>
                <a:t/>
              </a:r>
              <a:endParaRPr b="0" i="0" sz="1936" u="none" cap="none" strike="noStrike">
                <a:solidFill>
                  <a:schemeClr val="dk1"/>
                </a:solidFill>
                <a:latin typeface="Calibri"/>
                <a:ea typeface="Calibri"/>
                <a:cs typeface="Calibri"/>
                <a:sym typeface="Calibri"/>
              </a:endParaRPr>
            </a:p>
          </p:txBody>
        </p:sp>
      </p:grpSp>
      <p:grpSp>
        <p:nvGrpSpPr>
          <p:cNvPr id="915" name="Google Shape;915;g3e386a3ef61_0_1152"/>
          <p:cNvGrpSpPr/>
          <p:nvPr/>
        </p:nvGrpSpPr>
        <p:grpSpPr>
          <a:xfrm>
            <a:off x="17415000" y="1732249"/>
            <a:ext cx="327365" cy="8349815"/>
            <a:chOff x="0" y="-47625"/>
            <a:chExt cx="80158" cy="2044569"/>
          </a:xfrm>
        </p:grpSpPr>
        <p:sp>
          <p:nvSpPr>
            <p:cNvPr id="916" name="Google Shape;916;g3e386a3ef61_0_1152"/>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7" name="Google Shape;917;g3e386a3ef61_0_1152"/>
            <p:cNvSpPr txBox="1"/>
            <p:nvPr/>
          </p:nvSpPr>
          <p:spPr>
            <a:xfrm>
              <a:off x="0" y="-47625"/>
              <a:ext cx="80100" cy="2044500"/>
            </a:xfrm>
            <a:prstGeom prst="rect">
              <a:avLst/>
            </a:prstGeom>
            <a:noFill/>
            <a:ln>
              <a:noFill/>
            </a:ln>
          </p:spPr>
          <p:txBody>
            <a:bodyPr anchorCtr="0" anchor="ctr" bIns="54625" lIns="54625" spcFirstLastPara="1" rIns="54625" wrap="square" tIns="54625">
              <a:noAutofit/>
            </a:bodyPr>
            <a:lstStyle/>
            <a:p>
              <a:pPr indent="0" lvl="0" marL="0" marR="0" rtl="0" algn="ctr">
                <a:lnSpc>
                  <a:spcPct val="185166"/>
                </a:lnSpc>
                <a:spcBef>
                  <a:spcPts val="0"/>
                </a:spcBef>
                <a:spcAft>
                  <a:spcPts val="0"/>
                </a:spcAft>
                <a:buClr>
                  <a:srgbClr val="000000"/>
                </a:buClr>
                <a:buSzPts val="1936"/>
                <a:buFont typeface="Arial"/>
                <a:buNone/>
              </a:pPr>
              <a:r>
                <a:t/>
              </a:r>
              <a:endParaRPr b="0" i="0" sz="1936" u="none" cap="none" strike="noStrike">
                <a:solidFill>
                  <a:schemeClr val="dk1"/>
                </a:solidFill>
                <a:latin typeface="Calibri"/>
                <a:ea typeface="Calibri"/>
                <a:cs typeface="Calibri"/>
                <a:sym typeface="Calibri"/>
              </a:endParaRPr>
            </a:p>
          </p:txBody>
        </p:sp>
      </p:grpSp>
      <p:grpSp>
        <p:nvGrpSpPr>
          <p:cNvPr id="918" name="Google Shape;918;g3e386a3ef61_0_1152"/>
          <p:cNvGrpSpPr/>
          <p:nvPr/>
        </p:nvGrpSpPr>
        <p:grpSpPr>
          <a:xfrm>
            <a:off x="5246875" y="1709050"/>
            <a:ext cx="6891217" cy="1006530"/>
            <a:chOff x="-28419" y="-151313"/>
            <a:chExt cx="2070616" cy="680594"/>
          </a:xfrm>
        </p:grpSpPr>
        <p:sp>
          <p:nvSpPr>
            <p:cNvPr id="919" name="Google Shape;919;g3e386a3ef61_0_1152"/>
            <p:cNvSpPr/>
            <p:nvPr/>
          </p:nvSpPr>
          <p:spPr>
            <a:xfrm>
              <a:off x="-28419" y="-130071"/>
              <a:ext cx="2056136" cy="659352"/>
            </a:xfrm>
            <a:custGeom>
              <a:rect b="b" l="l" r="r" t="t"/>
              <a:pathLst>
                <a:path extrusionOk="0" h="322028" w="1886363">
                  <a:moveTo>
                    <a:pt x="0" y="0"/>
                  </a:moveTo>
                  <a:lnTo>
                    <a:pt x="1886363" y="0"/>
                  </a:lnTo>
                  <a:lnTo>
                    <a:pt x="1886363" y="322028"/>
                  </a:lnTo>
                  <a:lnTo>
                    <a:pt x="0" y="322028"/>
                  </a:lnTo>
                  <a:close/>
                </a:path>
              </a:pathLst>
            </a:custGeom>
            <a:solidFill>
              <a:srgbClr val="4CC9F0">
                <a:alpha val="49803"/>
              </a:srgbClr>
            </a:solidFill>
            <a:ln cap="sq" cmpd="sng" w="41200">
              <a:solidFill>
                <a:srgbClr val="5769D4">
                  <a:alpha val="49803"/>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0" name="Google Shape;920;g3e386a3ef61_0_1152"/>
            <p:cNvSpPr txBox="1"/>
            <p:nvPr/>
          </p:nvSpPr>
          <p:spPr>
            <a:xfrm>
              <a:off x="-14003" y="-151313"/>
              <a:ext cx="2056200" cy="659400"/>
            </a:xfrm>
            <a:prstGeom prst="rect">
              <a:avLst/>
            </a:prstGeom>
            <a:noFill/>
            <a:ln>
              <a:noFill/>
            </a:ln>
          </p:spPr>
          <p:txBody>
            <a:bodyPr anchorCtr="0" anchor="ctr" bIns="54950" lIns="54950" spcFirstLastPara="1" rIns="54950" wrap="square" tIns="54950">
              <a:noAutofit/>
            </a:bodyPr>
            <a:lstStyle/>
            <a:p>
              <a:pPr indent="0" lvl="0" marL="0" marR="0" rtl="0" algn="ctr">
                <a:lnSpc>
                  <a:spcPct val="185166"/>
                </a:lnSpc>
                <a:spcBef>
                  <a:spcPts val="0"/>
                </a:spcBef>
                <a:spcAft>
                  <a:spcPts val="0"/>
                </a:spcAft>
                <a:buClr>
                  <a:srgbClr val="000000"/>
                </a:buClr>
                <a:buSzPts val="3209"/>
                <a:buFont typeface="Arial"/>
                <a:buNone/>
              </a:pPr>
              <a:r>
                <a:rPr b="1" i="0" lang="en-US" sz="3210" u="none" cap="none" strike="noStrike">
                  <a:solidFill>
                    <a:schemeClr val="dk1"/>
                  </a:solidFill>
                  <a:latin typeface="Calibri"/>
                  <a:ea typeface="Calibri"/>
                  <a:cs typeface="Calibri"/>
                  <a:sym typeface="Calibri"/>
                </a:rPr>
                <a:t>Benefits of co-production</a:t>
              </a:r>
              <a:endParaRPr b="1" i="0" sz="3210" u="none" cap="none" strike="noStrike">
                <a:solidFill>
                  <a:schemeClr val="dk1"/>
                </a:solidFill>
                <a:latin typeface="Calibri"/>
                <a:ea typeface="Calibri"/>
                <a:cs typeface="Calibri"/>
                <a:sym typeface="Calibri"/>
              </a:endParaRPr>
            </a:p>
          </p:txBody>
        </p:sp>
      </p:grpSp>
      <p:sp>
        <p:nvSpPr>
          <p:cNvPr id="921" name="Google Shape;921;g3e386a3ef61_0_1152"/>
          <p:cNvSpPr/>
          <p:nvPr/>
        </p:nvSpPr>
        <p:spPr>
          <a:xfrm>
            <a:off x="1498250" y="1595000"/>
            <a:ext cx="3244212" cy="2794824"/>
          </a:xfrm>
          <a:prstGeom prst="cloud">
            <a:avLst/>
          </a:prstGeom>
          <a:solidFill>
            <a:srgbClr val="559FE4">
              <a:alpha val="51764"/>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500"/>
              <a:buFont typeface="Arial"/>
              <a:buNone/>
            </a:pPr>
            <a:r>
              <a:rPr b="0" i="0" lang="en-US" sz="2500" u="none" cap="none" strike="noStrike">
                <a:solidFill>
                  <a:srgbClr val="000000"/>
                </a:solidFill>
                <a:latin typeface="Calibri"/>
                <a:ea typeface="Calibri"/>
                <a:cs typeface="Calibri"/>
                <a:sym typeface="Calibri"/>
              </a:rPr>
              <a:t>Services become more relevant to young people’s needs</a:t>
            </a:r>
            <a:endParaRPr b="0" i="0" sz="2500" u="none" cap="none" strike="noStrike">
              <a:solidFill>
                <a:srgbClr val="000000"/>
              </a:solidFill>
              <a:latin typeface="Calibri"/>
              <a:ea typeface="Calibri"/>
              <a:cs typeface="Calibri"/>
              <a:sym typeface="Calibri"/>
            </a:endParaRPr>
          </a:p>
        </p:txBody>
      </p:sp>
      <p:sp>
        <p:nvSpPr>
          <p:cNvPr id="922" name="Google Shape;922;g3e386a3ef61_0_1152"/>
          <p:cNvSpPr/>
          <p:nvPr/>
        </p:nvSpPr>
        <p:spPr>
          <a:xfrm>
            <a:off x="4742450" y="3110075"/>
            <a:ext cx="3412692" cy="2450412"/>
          </a:xfrm>
          <a:prstGeom prst="cloud">
            <a:avLst/>
          </a:prstGeom>
          <a:solidFill>
            <a:srgbClr val="559FE4">
              <a:alpha val="49803"/>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500"/>
              <a:buFont typeface="Arial"/>
              <a:buNone/>
            </a:pPr>
            <a:r>
              <a:rPr b="0" i="0" lang="en-US" sz="2500" u="none" cap="none" strike="noStrike">
                <a:solidFill>
                  <a:srgbClr val="000000"/>
                </a:solidFill>
                <a:latin typeface="Calibri"/>
                <a:ea typeface="Calibri"/>
                <a:cs typeface="Calibri"/>
                <a:sym typeface="Calibri"/>
              </a:rPr>
              <a:t>Young people feel valued, heard and respected</a:t>
            </a:r>
            <a:endParaRPr b="0" i="0" sz="2500" u="none" cap="none" strike="noStrike">
              <a:solidFill>
                <a:srgbClr val="000000"/>
              </a:solidFill>
              <a:latin typeface="Calibri"/>
              <a:ea typeface="Calibri"/>
              <a:cs typeface="Calibri"/>
              <a:sym typeface="Calibri"/>
            </a:endParaRPr>
          </a:p>
        </p:txBody>
      </p:sp>
      <p:sp>
        <p:nvSpPr>
          <p:cNvPr id="923" name="Google Shape;923;g3e386a3ef61_0_1152"/>
          <p:cNvSpPr/>
          <p:nvPr/>
        </p:nvSpPr>
        <p:spPr>
          <a:xfrm>
            <a:off x="12724163" y="1594997"/>
            <a:ext cx="3534516" cy="2517480"/>
          </a:xfrm>
          <a:prstGeom prst="cloud">
            <a:avLst/>
          </a:prstGeom>
          <a:solidFill>
            <a:srgbClr val="559FE4">
              <a:alpha val="49803"/>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500"/>
              <a:buFont typeface="Arial"/>
              <a:buNone/>
            </a:pPr>
            <a:r>
              <a:rPr b="0" i="0" lang="en-US" sz="2500" u="none" cap="none" strike="noStrike">
                <a:solidFill>
                  <a:srgbClr val="000000"/>
                </a:solidFill>
                <a:latin typeface="Calibri"/>
                <a:ea typeface="Calibri"/>
                <a:cs typeface="Calibri"/>
                <a:sym typeface="Calibri"/>
              </a:rPr>
              <a:t>Reduces tokenistic practice by sharing power</a:t>
            </a:r>
            <a:endParaRPr b="0" i="0" sz="2500" u="none" cap="none" strike="noStrike">
              <a:solidFill>
                <a:srgbClr val="000000"/>
              </a:solidFill>
              <a:latin typeface="Calibri"/>
              <a:ea typeface="Calibri"/>
              <a:cs typeface="Calibri"/>
              <a:sym typeface="Calibri"/>
            </a:endParaRPr>
          </a:p>
        </p:txBody>
      </p:sp>
      <p:sp>
        <p:nvSpPr>
          <p:cNvPr id="924" name="Google Shape;924;g3e386a3ef61_0_1152"/>
          <p:cNvSpPr/>
          <p:nvPr/>
        </p:nvSpPr>
        <p:spPr>
          <a:xfrm>
            <a:off x="11931750" y="4090775"/>
            <a:ext cx="3244212" cy="2450412"/>
          </a:xfrm>
          <a:prstGeom prst="cloud">
            <a:avLst/>
          </a:prstGeom>
          <a:solidFill>
            <a:srgbClr val="559FE4">
              <a:alpha val="49803"/>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500"/>
              <a:buFont typeface="Arial"/>
              <a:buNone/>
            </a:pPr>
            <a:r>
              <a:rPr b="0" i="0" lang="en-US" sz="2500" u="none" cap="none" strike="noStrike">
                <a:solidFill>
                  <a:srgbClr val="000000"/>
                </a:solidFill>
                <a:latin typeface="Calibri"/>
                <a:ea typeface="Calibri"/>
                <a:cs typeface="Calibri"/>
                <a:sym typeface="Calibri"/>
              </a:rPr>
              <a:t>Improves attendance and long term involvement</a:t>
            </a:r>
            <a:endParaRPr b="0" i="0" sz="2500" u="none" cap="none" strike="noStrike">
              <a:solidFill>
                <a:srgbClr val="000000"/>
              </a:solidFill>
              <a:latin typeface="Calibri"/>
              <a:ea typeface="Calibri"/>
              <a:cs typeface="Calibri"/>
              <a:sym typeface="Calibri"/>
            </a:endParaRPr>
          </a:p>
        </p:txBody>
      </p:sp>
      <p:sp>
        <p:nvSpPr>
          <p:cNvPr id="925" name="Google Shape;925;g3e386a3ef61_0_1152"/>
          <p:cNvSpPr/>
          <p:nvPr/>
        </p:nvSpPr>
        <p:spPr>
          <a:xfrm>
            <a:off x="4113775" y="5560477"/>
            <a:ext cx="3412692" cy="2794824"/>
          </a:xfrm>
          <a:prstGeom prst="cloud">
            <a:avLst/>
          </a:prstGeom>
          <a:solidFill>
            <a:srgbClr val="559FE4">
              <a:alpha val="49803"/>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500"/>
              <a:buFont typeface="Arial"/>
              <a:buNone/>
            </a:pPr>
            <a:r>
              <a:rPr b="0" i="0" lang="en-US" sz="2500" u="none" cap="none" strike="noStrike">
                <a:solidFill>
                  <a:srgbClr val="000000"/>
                </a:solidFill>
                <a:latin typeface="Calibri"/>
                <a:ea typeface="Calibri"/>
                <a:cs typeface="Calibri"/>
                <a:sym typeface="Calibri"/>
              </a:rPr>
              <a:t>Encourages meaningful engagement and participation</a:t>
            </a:r>
            <a:endParaRPr b="0" i="0" sz="2500" u="none" cap="none" strike="noStrike">
              <a:solidFill>
                <a:srgbClr val="000000"/>
              </a:solidFill>
              <a:latin typeface="Calibri"/>
              <a:ea typeface="Calibri"/>
              <a:cs typeface="Calibri"/>
              <a:sym typeface="Calibri"/>
            </a:endParaRPr>
          </a:p>
        </p:txBody>
      </p:sp>
      <p:sp>
        <p:nvSpPr>
          <p:cNvPr id="926" name="Google Shape;926;g3e386a3ef61_0_1152"/>
          <p:cNvSpPr/>
          <p:nvPr/>
        </p:nvSpPr>
        <p:spPr>
          <a:xfrm>
            <a:off x="965850" y="4586825"/>
            <a:ext cx="3073788" cy="2794824"/>
          </a:xfrm>
          <a:prstGeom prst="cloud">
            <a:avLst/>
          </a:prstGeom>
          <a:solidFill>
            <a:srgbClr val="559FE4">
              <a:alpha val="49803"/>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500"/>
              <a:buFont typeface="Arial"/>
              <a:buNone/>
            </a:pPr>
            <a:r>
              <a:rPr b="0" i="0" lang="en-US" sz="2500" u="none" cap="none" strike="noStrike">
                <a:solidFill>
                  <a:srgbClr val="000000"/>
                </a:solidFill>
                <a:latin typeface="Calibri"/>
                <a:ea typeface="Calibri"/>
                <a:cs typeface="Calibri"/>
                <a:sym typeface="Calibri"/>
              </a:rPr>
              <a:t>Helps organisations make better decisions</a:t>
            </a:r>
            <a:endParaRPr b="0" i="0" sz="2500" u="none" cap="none" strike="noStrike">
              <a:solidFill>
                <a:srgbClr val="000000"/>
              </a:solidFill>
              <a:latin typeface="Calibri"/>
              <a:ea typeface="Calibri"/>
              <a:cs typeface="Calibri"/>
              <a:sym typeface="Calibri"/>
            </a:endParaRPr>
          </a:p>
        </p:txBody>
      </p:sp>
      <p:sp>
        <p:nvSpPr>
          <p:cNvPr id="927" name="Google Shape;927;g3e386a3ef61_0_1152"/>
          <p:cNvSpPr/>
          <p:nvPr/>
        </p:nvSpPr>
        <p:spPr>
          <a:xfrm>
            <a:off x="8155150" y="4090775"/>
            <a:ext cx="3412692" cy="2450412"/>
          </a:xfrm>
          <a:prstGeom prst="cloud">
            <a:avLst/>
          </a:prstGeom>
          <a:solidFill>
            <a:srgbClr val="559FE4">
              <a:alpha val="49803"/>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500"/>
              <a:buFont typeface="Arial"/>
              <a:buNone/>
            </a:pPr>
            <a:r>
              <a:rPr b="0" i="0" lang="en-US" sz="2500" u="none" cap="none" strike="noStrike">
                <a:solidFill>
                  <a:srgbClr val="000000"/>
                </a:solidFill>
                <a:latin typeface="Calibri"/>
                <a:ea typeface="Calibri"/>
                <a:cs typeface="Calibri"/>
                <a:sym typeface="Calibri"/>
              </a:rPr>
              <a:t>Builds stronger trust between staff and young people</a:t>
            </a:r>
            <a:endParaRPr b="0" i="0" sz="2500" u="none" cap="none" strike="noStrike">
              <a:solidFill>
                <a:srgbClr val="000000"/>
              </a:solidFill>
              <a:latin typeface="Calibri"/>
              <a:ea typeface="Calibri"/>
              <a:cs typeface="Calibri"/>
              <a:sym typeface="Calibri"/>
            </a:endParaRPr>
          </a:p>
        </p:txBody>
      </p:sp>
      <p:sp>
        <p:nvSpPr>
          <p:cNvPr id="928" name="Google Shape;928;g3e386a3ef61_0_1152"/>
          <p:cNvSpPr/>
          <p:nvPr/>
        </p:nvSpPr>
        <p:spPr>
          <a:xfrm>
            <a:off x="13836225" y="6474450"/>
            <a:ext cx="3244212" cy="2450412"/>
          </a:xfrm>
          <a:prstGeom prst="cloud">
            <a:avLst/>
          </a:prstGeom>
          <a:solidFill>
            <a:srgbClr val="559FE4">
              <a:alpha val="49803"/>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500"/>
              <a:buFont typeface="Arial"/>
              <a:buNone/>
            </a:pPr>
            <a:r>
              <a:rPr b="0" i="0" lang="en-US" sz="2500" u="none" cap="none" strike="noStrike">
                <a:solidFill>
                  <a:srgbClr val="000000"/>
                </a:solidFill>
                <a:latin typeface="Calibri"/>
                <a:ea typeface="Calibri"/>
                <a:cs typeface="Calibri"/>
                <a:sym typeface="Calibri"/>
              </a:rPr>
              <a:t>More funding opportunities by showing genuine youth voice</a:t>
            </a:r>
            <a:endParaRPr b="0" i="0" sz="2500" u="none" cap="none" strike="noStrike">
              <a:solidFill>
                <a:srgbClr val="000000"/>
              </a:solidFill>
              <a:latin typeface="Calibri"/>
              <a:ea typeface="Calibri"/>
              <a:cs typeface="Calibri"/>
              <a:sym typeface="Calibri"/>
            </a:endParaRPr>
          </a:p>
        </p:txBody>
      </p:sp>
      <p:sp>
        <p:nvSpPr>
          <p:cNvPr id="929" name="Google Shape;929;g3e386a3ef61_0_1152"/>
          <p:cNvSpPr/>
          <p:nvPr/>
        </p:nvSpPr>
        <p:spPr>
          <a:xfrm>
            <a:off x="10077350" y="6935400"/>
            <a:ext cx="3244212" cy="2450412"/>
          </a:xfrm>
          <a:prstGeom prst="cloud">
            <a:avLst/>
          </a:prstGeom>
          <a:solidFill>
            <a:srgbClr val="559FE4">
              <a:alpha val="49803"/>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500"/>
              <a:buFont typeface="Arial"/>
              <a:buNone/>
            </a:pPr>
            <a:r>
              <a:rPr b="0" i="0" lang="en-US" sz="2500" u="none" cap="none" strike="noStrike">
                <a:solidFill>
                  <a:srgbClr val="000000"/>
                </a:solidFill>
                <a:latin typeface="Calibri"/>
                <a:ea typeface="Calibri"/>
                <a:cs typeface="Calibri"/>
                <a:sym typeface="Calibri"/>
              </a:rPr>
              <a:t>Strengthens the organisations reputation and credibility</a:t>
            </a:r>
            <a:endParaRPr b="0" i="0" sz="2500" u="none" cap="none" strike="noStrike">
              <a:solidFill>
                <a:srgbClr val="000000"/>
              </a:solidFill>
              <a:latin typeface="Calibri"/>
              <a:ea typeface="Calibri"/>
              <a:cs typeface="Calibri"/>
              <a:sym typeface="Calibri"/>
            </a:endParaRPr>
          </a:p>
        </p:txBody>
      </p:sp>
      <p:sp>
        <p:nvSpPr>
          <p:cNvPr id="930" name="Google Shape;930;g3e386a3ef61_0_1152"/>
          <p:cNvSpPr/>
          <p:nvPr/>
        </p:nvSpPr>
        <p:spPr>
          <a:xfrm>
            <a:off x="5721500" y="7916400"/>
            <a:ext cx="3534516" cy="2370600"/>
          </a:xfrm>
          <a:prstGeom prst="cloud">
            <a:avLst/>
          </a:prstGeom>
          <a:solidFill>
            <a:srgbClr val="559FE4">
              <a:alpha val="49803"/>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500"/>
              <a:buFont typeface="Arial"/>
              <a:buNone/>
            </a:pPr>
            <a:r>
              <a:rPr b="0" i="0" lang="en-US" sz="2500" u="none" cap="none" strike="noStrike">
                <a:solidFill>
                  <a:srgbClr val="000000"/>
                </a:solidFill>
                <a:latin typeface="Calibri"/>
                <a:ea typeface="Calibri"/>
                <a:cs typeface="Calibri"/>
                <a:sym typeface="Calibri"/>
              </a:rPr>
              <a:t>Creates more sustainable and effective projects and services</a:t>
            </a:r>
            <a:endParaRPr b="0" i="0" sz="2500" u="none" cap="none" strike="noStrike">
              <a:solidFill>
                <a:srgbClr val="000000"/>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4" name="Shape 934"/>
        <p:cNvGrpSpPr/>
        <p:nvPr/>
      </p:nvGrpSpPr>
      <p:grpSpPr>
        <a:xfrm>
          <a:off x="0" y="0"/>
          <a:ext cx="0" cy="0"/>
          <a:chOff x="0" y="0"/>
          <a:chExt cx="0" cy="0"/>
        </a:xfrm>
      </p:grpSpPr>
      <p:sp>
        <p:nvSpPr>
          <p:cNvPr id="935" name="Google Shape;935;g3e386a3ef61_0_1176"/>
          <p:cNvSpPr/>
          <p:nvPr/>
        </p:nvSpPr>
        <p:spPr>
          <a:xfrm>
            <a:off x="163919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6" name="Google Shape;936;g3e386a3ef61_0_1176"/>
          <p:cNvSpPr txBox="1"/>
          <p:nvPr/>
        </p:nvSpPr>
        <p:spPr>
          <a:xfrm>
            <a:off x="790650" y="463000"/>
            <a:ext cx="15671400" cy="9162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5953"/>
              <a:buFont typeface="Arial"/>
              <a:buNone/>
            </a:pPr>
            <a:r>
              <a:rPr b="1" i="0" lang="en-US" sz="5953" u="none" cap="none" strike="noStrike">
                <a:solidFill>
                  <a:srgbClr val="000000"/>
                </a:solidFill>
                <a:latin typeface="Arial"/>
                <a:ea typeface="Arial"/>
                <a:cs typeface="Arial"/>
                <a:sym typeface="Arial"/>
              </a:rPr>
              <a:t>Summary</a:t>
            </a:r>
            <a:endParaRPr b="0" i="0" sz="1400" u="none" cap="none" strike="noStrike">
              <a:solidFill>
                <a:srgbClr val="000000"/>
              </a:solidFill>
              <a:latin typeface="Arial"/>
              <a:ea typeface="Arial"/>
              <a:cs typeface="Arial"/>
              <a:sym typeface="Arial"/>
            </a:endParaRPr>
          </a:p>
        </p:txBody>
      </p:sp>
      <p:grpSp>
        <p:nvGrpSpPr>
          <p:cNvPr id="937" name="Google Shape;937;g3e386a3ef61_0_1176"/>
          <p:cNvGrpSpPr/>
          <p:nvPr/>
        </p:nvGrpSpPr>
        <p:grpSpPr>
          <a:xfrm>
            <a:off x="638476" y="2319130"/>
            <a:ext cx="304352" cy="7763024"/>
            <a:chOff x="0" y="-47625"/>
            <a:chExt cx="80158" cy="2044569"/>
          </a:xfrm>
        </p:grpSpPr>
        <p:sp>
          <p:nvSpPr>
            <p:cNvPr id="938" name="Google Shape;938;g3e386a3ef61_0_1176"/>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9" name="Google Shape;939;g3e386a3ef61_0_1176"/>
            <p:cNvSpPr txBox="1"/>
            <p:nvPr/>
          </p:nvSpPr>
          <p:spPr>
            <a:xfrm>
              <a:off x="0" y="-47625"/>
              <a:ext cx="80100" cy="2044500"/>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940" name="Google Shape;940;g3e386a3ef61_0_1176"/>
          <p:cNvSpPr txBox="1"/>
          <p:nvPr/>
        </p:nvSpPr>
        <p:spPr>
          <a:xfrm>
            <a:off x="2019350" y="2619300"/>
            <a:ext cx="9774900" cy="6423900"/>
          </a:xfrm>
          <a:prstGeom prst="rect">
            <a:avLst/>
          </a:prstGeom>
          <a:noFill/>
          <a:ln>
            <a:noFill/>
          </a:ln>
        </p:spPr>
        <p:txBody>
          <a:bodyPr anchorCtr="0" anchor="t" bIns="91425" lIns="91425" spcFirstLastPara="1" rIns="91425" wrap="square" tIns="91425">
            <a:noAutofit/>
          </a:bodyPr>
          <a:lstStyle/>
          <a:p>
            <a:pPr indent="-431800" lvl="0" marL="457200" marR="0" rtl="0" algn="l">
              <a:lnSpc>
                <a:spcPct val="100000"/>
              </a:lnSpc>
              <a:spcBef>
                <a:spcPts val="0"/>
              </a:spcBef>
              <a:spcAft>
                <a:spcPts val="0"/>
              </a:spcAft>
              <a:buClr>
                <a:schemeClr val="dk1"/>
              </a:buClr>
              <a:buSzPts val="3200"/>
              <a:buFont typeface="Calibri"/>
              <a:buChar char="-"/>
            </a:pPr>
            <a:r>
              <a:rPr b="0" i="0" lang="en-US" sz="3200" u="none" cap="none" strike="noStrike">
                <a:solidFill>
                  <a:schemeClr val="dk1"/>
                </a:solidFill>
                <a:latin typeface="Calibri"/>
                <a:ea typeface="Calibri"/>
                <a:cs typeface="Calibri"/>
                <a:sym typeface="Calibri"/>
              </a:rPr>
              <a:t>Youth voice; what it is and how to properly embed this into your organisation</a:t>
            </a:r>
            <a:endParaRPr b="0" i="0" sz="3200" u="none" cap="none" strike="noStrike">
              <a:solidFill>
                <a:schemeClr val="dk1"/>
              </a:solidFill>
              <a:latin typeface="Calibri"/>
              <a:ea typeface="Calibri"/>
              <a:cs typeface="Calibri"/>
              <a:sym typeface="Calibri"/>
            </a:endParaRPr>
          </a:p>
          <a:p>
            <a:pPr indent="-431800" lvl="0" marL="457200" marR="0" rtl="0" algn="l">
              <a:lnSpc>
                <a:spcPct val="100000"/>
              </a:lnSpc>
              <a:spcBef>
                <a:spcPts val="0"/>
              </a:spcBef>
              <a:spcAft>
                <a:spcPts val="0"/>
              </a:spcAft>
              <a:buClr>
                <a:schemeClr val="dk1"/>
              </a:buClr>
              <a:buSzPts val="3200"/>
              <a:buFont typeface="Calibri"/>
              <a:buChar char="-"/>
            </a:pPr>
            <a:r>
              <a:rPr b="0" i="0" lang="en-US" sz="3200" u="none" cap="none" strike="noStrike">
                <a:solidFill>
                  <a:schemeClr val="dk1"/>
                </a:solidFill>
                <a:latin typeface="Calibri"/>
                <a:ea typeface="Calibri"/>
                <a:cs typeface="Calibri"/>
                <a:sym typeface="Calibri"/>
              </a:rPr>
              <a:t>Theory of youth work</a:t>
            </a:r>
            <a:endParaRPr b="0" i="0" sz="3200" u="none" cap="none" strike="noStrike">
              <a:solidFill>
                <a:schemeClr val="dk1"/>
              </a:solidFill>
              <a:latin typeface="Calibri"/>
              <a:ea typeface="Calibri"/>
              <a:cs typeface="Calibri"/>
              <a:sym typeface="Calibri"/>
            </a:endParaRPr>
          </a:p>
          <a:p>
            <a:pPr indent="-431800" lvl="0" marL="457200" marR="0" rtl="0" algn="l">
              <a:lnSpc>
                <a:spcPct val="100000"/>
              </a:lnSpc>
              <a:spcBef>
                <a:spcPts val="0"/>
              </a:spcBef>
              <a:spcAft>
                <a:spcPts val="0"/>
              </a:spcAft>
              <a:buClr>
                <a:schemeClr val="dk1"/>
              </a:buClr>
              <a:buSzPts val="3200"/>
              <a:buFont typeface="Calibri"/>
              <a:buChar char="-"/>
            </a:pPr>
            <a:r>
              <a:rPr b="0" i="0" lang="en-US" sz="3200" u="none" cap="none" strike="noStrike">
                <a:solidFill>
                  <a:schemeClr val="dk1"/>
                </a:solidFill>
                <a:latin typeface="Calibri"/>
                <a:ea typeface="Calibri"/>
                <a:cs typeface="Calibri"/>
                <a:sym typeface="Calibri"/>
              </a:rPr>
              <a:t>Tokenistic practice; how to avoid this with examples</a:t>
            </a:r>
            <a:endParaRPr b="0" i="0" sz="3200" u="none" cap="none" strike="noStrike">
              <a:solidFill>
                <a:schemeClr val="dk1"/>
              </a:solidFill>
              <a:latin typeface="Calibri"/>
              <a:ea typeface="Calibri"/>
              <a:cs typeface="Calibri"/>
              <a:sym typeface="Calibri"/>
            </a:endParaRPr>
          </a:p>
          <a:p>
            <a:pPr indent="-431800" lvl="0" marL="457200" marR="0" rtl="0" algn="l">
              <a:lnSpc>
                <a:spcPct val="100000"/>
              </a:lnSpc>
              <a:spcBef>
                <a:spcPts val="0"/>
              </a:spcBef>
              <a:spcAft>
                <a:spcPts val="0"/>
              </a:spcAft>
              <a:buClr>
                <a:schemeClr val="dk1"/>
              </a:buClr>
              <a:buSzPts val="3200"/>
              <a:buFont typeface="Calibri"/>
              <a:buChar char="-"/>
            </a:pPr>
            <a:r>
              <a:rPr b="0" i="0" lang="en-US" sz="3200" u="none" cap="none" strike="noStrike">
                <a:solidFill>
                  <a:schemeClr val="dk1"/>
                </a:solidFill>
                <a:latin typeface="Calibri"/>
                <a:ea typeface="Calibri"/>
                <a:cs typeface="Calibri"/>
                <a:sym typeface="Calibri"/>
              </a:rPr>
              <a:t>D.U.R.S framework and how to use this with examples</a:t>
            </a:r>
            <a:endParaRPr b="0" i="0" sz="3200" u="none" cap="none" strike="noStrike">
              <a:solidFill>
                <a:schemeClr val="dk1"/>
              </a:solidFill>
              <a:latin typeface="Calibri"/>
              <a:ea typeface="Calibri"/>
              <a:cs typeface="Calibri"/>
              <a:sym typeface="Calibri"/>
            </a:endParaRPr>
          </a:p>
          <a:p>
            <a:pPr indent="-431800" lvl="0" marL="457200" marR="0" rtl="0" algn="l">
              <a:lnSpc>
                <a:spcPct val="100000"/>
              </a:lnSpc>
              <a:spcBef>
                <a:spcPts val="0"/>
              </a:spcBef>
              <a:spcAft>
                <a:spcPts val="0"/>
              </a:spcAft>
              <a:buClr>
                <a:schemeClr val="dk1"/>
              </a:buClr>
              <a:buSzPts val="3200"/>
              <a:buFont typeface="Calibri"/>
              <a:buChar char="-"/>
            </a:pPr>
            <a:r>
              <a:rPr b="0" i="0" lang="en-US" sz="3200" u="none" cap="none" strike="noStrike">
                <a:solidFill>
                  <a:schemeClr val="dk1"/>
                </a:solidFill>
                <a:latin typeface="Calibri"/>
                <a:ea typeface="Calibri"/>
                <a:cs typeface="Calibri"/>
                <a:sym typeface="Calibri"/>
              </a:rPr>
              <a:t>Skills including ; communication, trust, safe spaces, trusted adults and key principles</a:t>
            </a:r>
            <a:endParaRPr b="0" i="0" sz="3200" u="none" cap="none" strike="noStrike">
              <a:solidFill>
                <a:schemeClr val="dk1"/>
              </a:solidFill>
              <a:latin typeface="Calibri"/>
              <a:ea typeface="Calibri"/>
              <a:cs typeface="Calibri"/>
              <a:sym typeface="Calibri"/>
            </a:endParaRPr>
          </a:p>
          <a:p>
            <a:pPr indent="-431800" lvl="0" marL="457200" marR="0" rtl="0" algn="l">
              <a:lnSpc>
                <a:spcPct val="100000"/>
              </a:lnSpc>
              <a:spcBef>
                <a:spcPts val="0"/>
              </a:spcBef>
              <a:spcAft>
                <a:spcPts val="0"/>
              </a:spcAft>
              <a:buClr>
                <a:schemeClr val="dk1"/>
              </a:buClr>
              <a:buSzPts val="3200"/>
              <a:buFont typeface="Calibri"/>
              <a:buChar char="-"/>
            </a:pPr>
            <a:r>
              <a:rPr b="0" i="0" lang="en-US" sz="3200" u="none" cap="none" strike="noStrike">
                <a:solidFill>
                  <a:schemeClr val="dk1"/>
                </a:solidFill>
                <a:latin typeface="Calibri"/>
                <a:ea typeface="Calibri"/>
                <a:cs typeface="Calibri"/>
                <a:sym typeface="Calibri"/>
              </a:rPr>
              <a:t>Ice breakers</a:t>
            </a:r>
            <a:endParaRPr b="0" i="0" sz="3200" u="none" cap="none" strike="noStrike">
              <a:solidFill>
                <a:schemeClr val="dk1"/>
              </a:solidFill>
              <a:latin typeface="Calibri"/>
              <a:ea typeface="Calibri"/>
              <a:cs typeface="Calibri"/>
              <a:sym typeface="Calibri"/>
            </a:endParaRPr>
          </a:p>
          <a:p>
            <a:pPr indent="-431800" lvl="0" marL="457200" marR="0" rtl="0" algn="l">
              <a:lnSpc>
                <a:spcPct val="100000"/>
              </a:lnSpc>
              <a:spcBef>
                <a:spcPts val="0"/>
              </a:spcBef>
              <a:spcAft>
                <a:spcPts val="0"/>
              </a:spcAft>
              <a:buClr>
                <a:schemeClr val="dk1"/>
              </a:buClr>
              <a:buSzPts val="3200"/>
              <a:buFont typeface="Calibri"/>
              <a:buChar char="-"/>
            </a:pPr>
            <a:r>
              <a:rPr b="0" i="0" lang="en-US" sz="3200" u="none" cap="none" strike="noStrike">
                <a:solidFill>
                  <a:schemeClr val="dk1"/>
                </a:solidFill>
                <a:latin typeface="Calibri"/>
                <a:ea typeface="Calibri"/>
                <a:cs typeface="Calibri"/>
                <a:sym typeface="Calibri"/>
              </a:rPr>
              <a:t>Moving from consultation to co-production</a:t>
            </a:r>
            <a:endParaRPr b="0" i="0" sz="3200" u="none" cap="none" strike="noStrike">
              <a:solidFill>
                <a:schemeClr val="dk1"/>
              </a:solidFill>
              <a:latin typeface="Calibri"/>
              <a:ea typeface="Calibri"/>
              <a:cs typeface="Calibri"/>
              <a:sym typeface="Calibri"/>
            </a:endParaRPr>
          </a:p>
        </p:txBody>
      </p:sp>
      <p:pic>
        <p:nvPicPr>
          <p:cNvPr descr="yellow sticky note isolated with tick (Provided by Getty Images)" id="941" name="Google Shape;941;g3e386a3ef61_0_1176"/>
          <p:cNvPicPr preferRelativeResize="0"/>
          <p:nvPr/>
        </p:nvPicPr>
        <p:blipFill rotWithShape="1">
          <a:blip r:embed="rId4">
            <a:alphaModFix/>
          </a:blip>
          <a:srcRect b="0" l="0" r="0" t="0"/>
          <a:stretch/>
        </p:blipFill>
        <p:spPr>
          <a:xfrm>
            <a:off x="11858300" y="3082528"/>
            <a:ext cx="6188948" cy="4121936"/>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5" name="Shape 945"/>
        <p:cNvGrpSpPr/>
        <p:nvPr/>
      </p:nvGrpSpPr>
      <p:grpSpPr>
        <a:xfrm>
          <a:off x="0" y="0"/>
          <a:ext cx="0" cy="0"/>
          <a:chOff x="0" y="0"/>
          <a:chExt cx="0" cy="0"/>
        </a:xfrm>
      </p:grpSpPr>
      <p:sp>
        <p:nvSpPr>
          <p:cNvPr id="946" name="Google Shape;946;p3"/>
          <p:cNvSpPr/>
          <p:nvPr/>
        </p:nvSpPr>
        <p:spPr>
          <a:xfrm>
            <a:off x="163919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7" name="Google Shape;947;p3"/>
          <p:cNvSpPr txBox="1"/>
          <p:nvPr/>
        </p:nvSpPr>
        <p:spPr>
          <a:xfrm>
            <a:off x="1252285" y="890411"/>
            <a:ext cx="10397775" cy="1017087"/>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5953"/>
              <a:buFont typeface="Arial"/>
              <a:buNone/>
            </a:pPr>
            <a:r>
              <a:rPr b="1" i="0" lang="en-US" sz="5953" u="none" cap="none" strike="noStrike">
                <a:solidFill>
                  <a:srgbClr val="000000"/>
                </a:solidFill>
                <a:latin typeface="Arial"/>
                <a:ea typeface="Arial"/>
                <a:cs typeface="Arial"/>
                <a:sym typeface="Arial"/>
              </a:rPr>
              <a:t>Who is in the room with us?  </a:t>
            </a:r>
            <a:endParaRPr b="0" i="0" sz="1400" u="none" cap="none" strike="noStrike">
              <a:solidFill>
                <a:srgbClr val="000000"/>
              </a:solidFill>
              <a:latin typeface="Arial"/>
              <a:ea typeface="Arial"/>
              <a:cs typeface="Arial"/>
              <a:sym typeface="Arial"/>
            </a:endParaRPr>
          </a:p>
        </p:txBody>
      </p:sp>
      <p:pic>
        <p:nvPicPr>
          <p:cNvPr id="948" name="Google Shape;948;p3"/>
          <p:cNvPicPr preferRelativeResize="0"/>
          <p:nvPr/>
        </p:nvPicPr>
        <p:blipFill>
          <a:blip r:embed="rId4">
            <a:alphaModFix/>
          </a:blip>
          <a:stretch>
            <a:fillRect/>
          </a:stretch>
        </p:blipFill>
        <p:spPr>
          <a:xfrm>
            <a:off x="3398300" y="1907500"/>
            <a:ext cx="12572178" cy="8227101"/>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6" name="Shape 956"/>
        <p:cNvGrpSpPr/>
        <p:nvPr/>
      </p:nvGrpSpPr>
      <p:grpSpPr>
        <a:xfrm>
          <a:off x="0" y="0"/>
          <a:ext cx="0" cy="0"/>
          <a:chOff x="0" y="0"/>
          <a:chExt cx="0" cy="0"/>
        </a:xfrm>
      </p:grpSpPr>
      <p:sp>
        <p:nvSpPr>
          <p:cNvPr id="957" name="Google Shape;957;p10"/>
          <p:cNvSpPr/>
          <p:nvPr/>
        </p:nvSpPr>
        <p:spPr>
          <a:xfrm>
            <a:off x="163919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8" name="Google Shape;958;p10"/>
          <p:cNvSpPr txBox="1"/>
          <p:nvPr/>
        </p:nvSpPr>
        <p:spPr>
          <a:xfrm>
            <a:off x="1028700" y="419417"/>
            <a:ext cx="4384377" cy="1094740"/>
          </a:xfrm>
          <a:prstGeom prst="rect">
            <a:avLst/>
          </a:prstGeom>
          <a:noFill/>
          <a:ln>
            <a:noFill/>
          </a:ln>
        </p:spPr>
        <p:txBody>
          <a:bodyPr anchorCtr="0" anchor="t" bIns="0" lIns="0" spcFirstLastPara="1" rIns="0" wrap="square" tIns="0">
            <a:spAutoFit/>
          </a:bodyPr>
          <a:lstStyle/>
          <a:p>
            <a:pPr indent="0" lvl="0" marL="0" marR="0" rtl="0" algn="ctr">
              <a:lnSpc>
                <a:spcPct val="140006"/>
              </a:lnSpc>
              <a:spcBef>
                <a:spcPts val="0"/>
              </a:spcBef>
              <a:spcAft>
                <a:spcPts val="0"/>
              </a:spcAft>
              <a:buClr>
                <a:srgbClr val="000000"/>
              </a:buClr>
              <a:buSzPts val="6399"/>
              <a:buFont typeface="Arial"/>
              <a:buNone/>
            </a:pPr>
            <a:r>
              <a:rPr b="1" i="0" lang="en-US" sz="6399" u="none" cap="none" strike="noStrike">
                <a:solidFill>
                  <a:srgbClr val="000000"/>
                </a:solidFill>
                <a:latin typeface="Arial"/>
                <a:ea typeface="Arial"/>
                <a:cs typeface="Arial"/>
                <a:sym typeface="Arial"/>
              </a:rPr>
              <a:t>Feedback   </a:t>
            </a:r>
            <a:endParaRPr b="0" i="0" sz="1400" u="none" cap="none" strike="noStrike">
              <a:solidFill>
                <a:srgbClr val="000000"/>
              </a:solidFill>
              <a:latin typeface="Arial"/>
              <a:ea typeface="Arial"/>
              <a:cs typeface="Arial"/>
              <a:sym typeface="Arial"/>
            </a:endParaRPr>
          </a:p>
        </p:txBody>
      </p:sp>
      <p:grpSp>
        <p:nvGrpSpPr>
          <p:cNvPr id="959" name="Google Shape;959;p10"/>
          <p:cNvGrpSpPr/>
          <p:nvPr/>
        </p:nvGrpSpPr>
        <p:grpSpPr>
          <a:xfrm>
            <a:off x="1028700" y="1876574"/>
            <a:ext cx="7845538" cy="7137701"/>
            <a:chOff x="0" y="-47625"/>
            <a:chExt cx="2066314" cy="1879888"/>
          </a:xfrm>
        </p:grpSpPr>
        <p:sp>
          <p:nvSpPr>
            <p:cNvPr id="960" name="Google Shape;960;p10"/>
            <p:cNvSpPr/>
            <p:nvPr/>
          </p:nvSpPr>
          <p:spPr>
            <a:xfrm>
              <a:off x="0" y="0"/>
              <a:ext cx="2066314" cy="1832263"/>
            </a:xfrm>
            <a:custGeom>
              <a:rect b="b" l="l" r="r" t="t"/>
              <a:pathLst>
                <a:path extrusionOk="0" h="1832263" w="2066314">
                  <a:moveTo>
                    <a:pt x="0" y="0"/>
                  </a:moveTo>
                  <a:lnTo>
                    <a:pt x="2066314" y="0"/>
                  </a:lnTo>
                  <a:lnTo>
                    <a:pt x="2066314" y="1832263"/>
                  </a:lnTo>
                  <a:lnTo>
                    <a:pt x="0" y="1832263"/>
                  </a:lnTo>
                  <a:close/>
                </a:path>
              </a:pathLst>
            </a:custGeom>
            <a:solidFill>
              <a:srgbClr val="FFFFFF">
                <a:alpha val="50980"/>
              </a:srgbClr>
            </a:solidFill>
            <a:ln cap="sq" cmpd="sng" w="133350">
              <a:solidFill>
                <a:srgbClr val="FFFFFF">
                  <a:alpha val="50980"/>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1" name="Google Shape;961;p10"/>
            <p:cNvSpPr txBox="1"/>
            <p:nvPr/>
          </p:nvSpPr>
          <p:spPr>
            <a:xfrm>
              <a:off x="0" y="-47625"/>
              <a:ext cx="2066314" cy="1879888"/>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962" name="Google Shape;962;p10"/>
          <p:cNvGrpSpPr/>
          <p:nvPr/>
        </p:nvGrpSpPr>
        <p:grpSpPr>
          <a:xfrm>
            <a:off x="724351" y="1876574"/>
            <a:ext cx="304349" cy="7137701"/>
            <a:chOff x="0" y="-47625"/>
            <a:chExt cx="80158" cy="1879888"/>
          </a:xfrm>
        </p:grpSpPr>
        <p:sp>
          <p:nvSpPr>
            <p:cNvPr id="963" name="Google Shape;963;p10"/>
            <p:cNvSpPr/>
            <p:nvPr/>
          </p:nvSpPr>
          <p:spPr>
            <a:xfrm>
              <a:off x="0" y="0"/>
              <a:ext cx="80158" cy="1832263"/>
            </a:xfrm>
            <a:custGeom>
              <a:rect b="b" l="l" r="r" t="t"/>
              <a:pathLst>
                <a:path extrusionOk="0" h="1832263" w="80158">
                  <a:moveTo>
                    <a:pt x="0" y="0"/>
                  </a:moveTo>
                  <a:lnTo>
                    <a:pt x="80158" y="0"/>
                  </a:lnTo>
                  <a:lnTo>
                    <a:pt x="80158" y="1832263"/>
                  </a:lnTo>
                  <a:lnTo>
                    <a:pt x="0" y="1832263"/>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4" name="Google Shape;964;p10"/>
            <p:cNvSpPr txBox="1"/>
            <p:nvPr/>
          </p:nvSpPr>
          <p:spPr>
            <a:xfrm>
              <a:off x="0" y="-47625"/>
              <a:ext cx="80158" cy="1879888"/>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965" name="Google Shape;965;p10"/>
          <p:cNvGrpSpPr/>
          <p:nvPr/>
        </p:nvGrpSpPr>
        <p:grpSpPr>
          <a:xfrm>
            <a:off x="10101142" y="2501847"/>
            <a:ext cx="7162285" cy="1483084"/>
            <a:chOff x="0" y="-47625"/>
            <a:chExt cx="1886363" cy="390607"/>
          </a:xfrm>
        </p:grpSpPr>
        <p:sp>
          <p:nvSpPr>
            <p:cNvPr id="966" name="Google Shape;966;p10"/>
            <p:cNvSpPr/>
            <p:nvPr/>
          </p:nvSpPr>
          <p:spPr>
            <a:xfrm>
              <a:off x="0" y="0"/>
              <a:ext cx="1886363" cy="342982"/>
            </a:xfrm>
            <a:custGeom>
              <a:rect b="b" l="l" r="r" t="t"/>
              <a:pathLst>
                <a:path extrusionOk="0" h="342982" w="1886363">
                  <a:moveTo>
                    <a:pt x="0" y="0"/>
                  </a:moveTo>
                  <a:lnTo>
                    <a:pt x="1886363" y="0"/>
                  </a:lnTo>
                  <a:lnTo>
                    <a:pt x="1886363" y="342982"/>
                  </a:lnTo>
                  <a:lnTo>
                    <a:pt x="0" y="342982"/>
                  </a:lnTo>
                  <a:close/>
                </a:path>
              </a:pathLst>
            </a:custGeom>
            <a:solidFill>
              <a:srgbClr val="4CC9F0">
                <a:alpha val="51764"/>
              </a:srgbClr>
            </a:solidFill>
            <a:ln cap="sq" cmpd="sng" w="952500">
              <a:solidFill>
                <a:srgbClr val="4CC9F0">
                  <a:alpha val="51764"/>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7" name="Google Shape;967;p10"/>
            <p:cNvSpPr txBox="1"/>
            <p:nvPr/>
          </p:nvSpPr>
          <p:spPr>
            <a:xfrm>
              <a:off x="0" y="-47625"/>
              <a:ext cx="1886363" cy="390607"/>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968" name="Google Shape;968;p10"/>
          <p:cNvGrpSpPr/>
          <p:nvPr/>
        </p:nvGrpSpPr>
        <p:grpSpPr>
          <a:xfrm>
            <a:off x="10101142" y="4185105"/>
            <a:ext cx="7162285" cy="1316968"/>
            <a:chOff x="0" y="-47625"/>
            <a:chExt cx="1886363" cy="346856"/>
          </a:xfrm>
        </p:grpSpPr>
        <p:sp>
          <p:nvSpPr>
            <p:cNvPr id="969" name="Google Shape;969;p10"/>
            <p:cNvSpPr/>
            <p:nvPr/>
          </p:nvSpPr>
          <p:spPr>
            <a:xfrm>
              <a:off x="0" y="0"/>
              <a:ext cx="1886363" cy="299231"/>
            </a:xfrm>
            <a:custGeom>
              <a:rect b="b" l="l" r="r" t="t"/>
              <a:pathLst>
                <a:path extrusionOk="0" h="299231" w="1886363">
                  <a:moveTo>
                    <a:pt x="0" y="0"/>
                  </a:moveTo>
                  <a:lnTo>
                    <a:pt x="1886363" y="0"/>
                  </a:lnTo>
                  <a:lnTo>
                    <a:pt x="1886363" y="299231"/>
                  </a:lnTo>
                  <a:lnTo>
                    <a:pt x="0" y="299231"/>
                  </a:lnTo>
                  <a:close/>
                </a:path>
              </a:pathLst>
            </a:custGeom>
            <a:solidFill>
              <a:srgbClr val="55828B">
                <a:alpha val="50980"/>
              </a:srgbClr>
            </a:solidFill>
            <a:ln cap="sq" cmpd="sng" w="38100">
              <a:solidFill>
                <a:srgbClr val="55828B">
                  <a:alpha val="50980"/>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0" name="Google Shape;970;p10"/>
            <p:cNvSpPr txBox="1"/>
            <p:nvPr/>
          </p:nvSpPr>
          <p:spPr>
            <a:xfrm>
              <a:off x="0" y="-47625"/>
              <a:ext cx="1886363" cy="346856"/>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971" name="Google Shape;971;p10"/>
          <p:cNvGrpSpPr/>
          <p:nvPr/>
        </p:nvGrpSpPr>
        <p:grpSpPr>
          <a:xfrm>
            <a:off x="10101142" y="5987997"/>
            <a:ext cx="7162285" cy="1403527"/>
            <a:chOff x="0" y="-47625"/>
            <a:chExt cx="1886363" cy="369653"/>
          </a:xfrm>
        </p:grpSpPr>
        <p:sp>
          <p:nvSpPr>
            <p:cNvPr id="972" name="Google Shape;972;p10"/>
            <p:cNvSpPr/>
            <p:nvPr/>
          </p:nvSpPr>
          <p:spPr>
            <a:xfrm>
              <a:off x="0" y="0"/>
              <a:ext cx="1886363" cy="322028"/>
            </a:xfrm>
            <a:custGeom>
              <a:rect b="b" l="l" r="r" t="t"/>
              <a:pathLst>
                <a:path extrusionOk="0" h="322028" w="1886363">
                  <a:moveTo>
                    <a:pt x="0" y="0"/>
                  </a:moveTo>
                  <a:lnTo>
                    <a:pt x="1886363" y="0"/>
                  </a:lnTo>
                  <a:lnTo>
                    <a:pt x="1886363" y="322028"/>
                  </a:lnTo>
                  <a:lnTo>
                    <a:pt x="0" y="322028"/>
                  </a:lnTo>
                  <a:close/>
                </a:path>
              </a:pathLst>
            </a:custGeom>
            <a:solidFill>
              <a:srgbClr val="5769D4">
                <a:alpha val="49803"/>
              </a:srgbClr>
            </a:solidFill>
            <a:ln cap="sq" cmpd="sng" w="38100">
              <a:solidFill>
                <a:srgbClr val="5769D4">
                  <a:alpha val="49803"/>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3" name="Google Shape;973;p10"/>
            <p:cNvSpPr txBox="1"/>
            <p:nvPr/>
          </p:nvSpPr>
          <p:spPr>
            <a:xfrm>
              <a:off x="0" y="-47625"/>
              <a:ext cx="1886363" cy="369653"/>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974" name="Google Shape;974;p10"/>
          <p:cNvSpPr txBox="1"/>
          <p:nvPr/>
        </p:nvSpPr>
        <p:spPr>
          <a:xfrm>
            <a:off x="10516638" y="3106867"/>
            <a:ext cx="6331293" cy="406244"/>
          </a:xfrm>
          <a:prstGeom prst="rect">
            <a:avLst/>
          </a:prstGeom>
          <a:noFill/>
          <a:ln>
            <a:noFill/>
          </a:ln>
        </p:spPr>
        <p:txBody>
          <a:bodyPr anchorCtr="0" anchor="t" bIns="0" lIns="0" spcFirstLastPara="1" rIns="0" wrap="square" tIns="0">
            <a:spAutoFit/>
          </a:bodyPr>
          <a:lstStyle/>
          <a:p>
            <a:pPr indent="0" lvl="0" marL="0" marR="0" rtl="0" algn="l">
              <a:lnSpc>
                <a:spcPct val="139983"/>
              </a:lnSpc>
              <a:spcBef>
                <a:spcPts val="0"/>
              </a:spcBef>
              <a:spcAft>
                <a:spcPts val="0"/>
              </a:spcAft>
              <a:buClr>
                <a:srgbClr val="000000"/>
              </a:buClr>
              <a:buSzPts val="2381"/>
              <a:buFont typeface="Arial"/>
              <a:buNone/>
            </a:pPr>
            <a:r>
              <a:rPr b="1" i="0" lang="en-US" sz="2381" u="none" cap="none" strike="noStrike">
                <a:solidFill>
                  <a:srgbClr val="000000"/>
                </a:solidFill>
                <a:latin typeface="Arial"/>
                <a:ea typeface="Arial"/>
                <a:cs typeface="Arial"/>
                <a:sym typeface="Arial"/>
              </a:rPr>
              <a:t>We would love to hear from you:</a:t>
            </a:r>
            <a:endParaRPr b="0" i="0" sz="1400" u="none" cap="none" strike="noStrike">
              <a:solidFill>
                <a:srgbClr val="000000"/>
              </a:solidFill>
              <a:latin typeface="Arial"/>
              <a:ea typeface="Arial"/>
              <a:cs typeface="Arial"/>
              <a:sym typeface="Arial"/>
            </a:endParaRPr>
          </a:p>
        </p:txBody>
      </p:sp>
      <p:sp>
        <p:nvSpPr>
          <p:cNvPr id="975" name="Google Shape;975;p10"/>
          <p:cNvSpPr txBox="1"/>
          <p:nvPr/>
        </p:nvSpPr>
        <p:spPr>
          <a:xfrm>
            <a:off x="10516638" y="4751638"/>
            <a:ext cx="6331293" cy="825344"/>
          </a:xfrm>
          <a:prstGeom prst="rect">
            <a:avLst/>
          </a:prstGeom>
          <a:noFill/>
          <a:ln>
            <a:noFill/>
          </a:ln>
        </p:spPr>
        <p:txBody>
          <a:bodyPr anchorCtr="0" anchor="t" bIns="0" lIns="0" spcFirstLastPara="1" rIns="0" wrap="square" tIns="0">
            <a:spAutoFit/>
          </a:bodyPr>
          <a:lstStyle/>
          <a:p>
            <a:pPr indent="-257046" lvl="1" marL="514092" marR="0" rtl="0" algn="l">
              <a:lnSpc>
                <a:spcPct val="139983"/>
              </a:lnSpc>
              <a:spcBef>
                <a:spcPts val="0"/>
              </a:spcBef>
              <a:spcAft>
                <a:spcPts val="0"/>
              </a:spcAft>
              <a:buClr>
                <a:srgbClr val="000000"/>
              </a:buClr>
              <a:buSzPts val="2381"/>
              <a:buFont typeface="Arial"/>
              <a:buChar char="•"/>
            </a:pPr>
            <a:r>
              <a:rPr b="1" i="0" lang="en-US" sz="2381" u="none" cap="none" strike="noStrike">
                <a:solidFill>
                  <a:srgbClr val="000000"/>
                </a:solidFill>
                <a:latin typeface="Arial"/>
                <a:ea typeface="Arial"/>
                <a:cs typeface="Arial"/>
                <a:sym typeface="Arial"/>
              </a:rPr>
              <a:t>What worked well?</a:t>
            </a:r>
            <a:endParaRPr b="0" i="0" sz="1400" u="none" cap="none" strike="noStrike">
              <a:solidFill>
                <a:srgbClr val="000000"/>
              </a:solidFill>
              <a:latin typeface="Arial"/>
              <a:ea typeface="Arial"/>
              <a:cs typeface="Arial"/>
              <a:sym typeface="Arial"/>
            </a:endParaRPr>
          </a:p>
          <a:p>
            <a:pPr indent="0" lvl="0" marL="0" marR="0" rtl="0" algn="l">
              <a:lnSpc>
                <a:spcPct val="139983"/>
              </a:lnSpc>
              <a:spcBef>
                <a:spcPts val="0"/>
              </a:spcBef>
              <a:spcAft>
                <a:spcPts val="0"/>
              </a:spcAft>
              <a:buClr>
                <a:srgbClr val="000000"/>
              </a:buClr>
              <a:buSzPts val="2381"/>
              <a:buFont typeface="Arial"/>
              <a:buNone/>
            </a:pPr>
            <a:r>
              <a:t/>
            </a:r>
            <a:endParaRPr b="1" i="0" sz="2381" u="none" cap="none" strike="noStrike">
              <a:solidFill>
                <a:srgbClr val="000000"/>
              </a:solidFill>
              <a:latin typeface="Arial"/>
              <a:ea typeface="Arial"/>
              <a:cs typeface="Arial"/>
              <a:sym typeface="Arial"/>
            </a:endParaRPr>
          </a:p>
        </p:txBody>
      </p:sp>
      <p:sp>
        <p:nvSpPr>
          <p:cNvPr id="976" name="Google Shape;976;p10"/>
          <p:cNvSpPr txBox="1"/>
          <p:nvPr/>
        </p:nvSpPr>
        <p:spPr>
          <a:xfrm>
            <a:off x="10516638" y="6578398"/>
            <a:ext cx="6331293" cy="406244"/>
          </a:xfrm>
          <a:prstGeom prst="rect">
            <a:avLst/>
          </a:prstGeom>
          <a:noFill/>
          <a:ln>
            <a:noFill/>
          </a:ln>
        </p:spPr>
        <p:txBody>
          <a:bodyPr anchorCtr="0" anchor="t" bIns="0" lIns="0" spcFirstLastPara="1" rIns="0" wrap="square" tIns="0">
            <a:spAutoFit/>
          </a:bodyPr>
          <a:lstStyle/>
          <a:p>
            <a:pPr indent="-257046" lvl="1" marL="514092" marR="0" rtl="0" algn="l">
              <a:lnSpc>
                <a:spcPct val="139983"/>
              </a:lnSpc>
              <a:spcBef>
                <a:spcPts val="0"/>
              </a:spcBef>
              <a:spcAft>
                <a:spcPts val="0"/>
              </a:spcAft>
              <a:buClr>
                <a:srgbClr val="000000"/>
              </a:buClr>
              <a:buSzPts val="2381"/>
              <a:buFont typeface="Arial"/>
              <a:buChar char="•"/>
            </a:pPr>
            <a:r>
              <a:rPr b="1" i="0" lang="en-US" sz="2381" u="none" cap="none" strike="noStrike">
                <a:solidFill>
                  <a:srgbClr val="000000"/>
                </a:solidFill>
                <a:latin typeface="Arial"/>
                <a:ea typeface="Arial"/>
                <a:cs typeface="Arial"/>
                <a:sym typeface="Arial"/>
              </a:rPr>
              <a:t>What were any challenges faced?</a:t>
            </a:r>
            <a:endParaRPr b="0" i="0" sz="1400" u="none" cap="none" strike="noStrike">
              <a:solidFill>
                <a:srgbClr val="000000"/>
              </a:solidFill>
              <a:latin typeface="Arial"/>
              <a:ea typeface="Arial"/>
              <a:cs typeface="Arial"/>
              <a:sym typeface="Arial"/>
            </a:endParaRPr>
          </a:p>
        </p:txBody>
      </p:sp>
      <p:grpSp>
        <p:nvGrpSpPr>
          <p:cNvPr id="977" name="Google Shape;977;p10"/>
          <p:cNvGrpSpPr/>
          <p:nvPr/>
        </p:nvGrpSpPr>
        <p:grpSpPr>
          <a:xfrm>
            <a:off x="10101142" y="7610748"/>
            <a:ext cx="7162285" cy="1403527"/>
            <a:chOff x="0" y="-47625"/>
            <a:chExt cx="1886363" cy="369653"/>
          </a:xfrm>
        </p:grpSpPr>
        <p:sp>
          <p:nvSpPr>
            <p:cNvPr id="978" name="Google Shape;978;p10"/>
            <p:cNvSpPr/>
            <p:nvPr/>
          </p:nvSpPr>
          <p:spPr>
            <a:xfrm>
              <a:off x="0" y="0"/>
              <a:ext cx="1886363" cy="322028"/>
            </a:xfrm>
            <a:custGeom>
              <a:rect b="b" l="l" r="r" t="t"/>
              <a:pathLst>
                <a:path extrusionOk="0" h="322028" w="1886363">
                  <a:moveTo>
                    <a:pt x="0" y="0"/>
                  </a:moveTo>
                  <a:lnTo>
                    <a:pt x="1886363" y="0"/>
                  </a:lnTo>
                  <a:lnTo>
                    <a:pt x="1886363" y="322028"/>
                  </a:lnTo>
                  <a:lnTo>
                    <a:pt x="0" y="322028"/>
                  </a:lnTo>
                  <a:close/>
                </a:path>
              </a:pathLst>
            </a:custGeom>
            <a:solidFill>
              <a:srgbClr val="8ADDCA">
                <a:alpha val="49803"/>
              </a:srgbClr>
            </a:solidFill>
            <a:ln cap="sq" cmpd="sng" w="38100">
              <a:solidFill>
                <a:srgbClr val="5769D4">
                  <a:alpha val="49803"/>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9" name="Google Shape;979;p10"/>
            <p:cNvSpPr txBox="1"/>
            <p:nvPr/>
          </p:nvSpPr>
          <p:spPr>
            <a:xfrm>
              <a:off x="0" y="-47625"/>
              <a:ext cx="1886363" cy="369653"/>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980" name="Google Shape;980;p10"/>
          <p:cNvSpPr txBox="1"/>
          <p:nvPr/>
        </p:nvSpPr>
        <p:spPr>
          <a:xfrm>
            <a:off x="10516638" y="8013856"/>
            <a:ext cx="6331293" cy="1244444"/>
          </a:xfrm>
          <a:prstGeom prst="rect">
            <a:avLst/>
          </a:prstGeom>
          <a:noFill/>
          <a:ln>
            <a:noFill/>
          </a:ln>
        </p:spPr>
        <p:txBody>
          <a:bodyPr anchorCtr="0" anchor="t" bIns="0" lIns="0" spcFirstLastPara="1" rIns="0" wrap="square" tIns="0">
            <a:spAutoFit/>
          </a:bodyPr>
          <a:lstStyle/>
          <a:p>
            <a:pPr indent="-257046" lvl="1" marL="514092" marR="0" rtl="0" algn="l">
              <a:lnSpc>
                <a:spcPct val="139983"/>
              </a:lnSpc>
              <a:spcBef>
                <a:spcPts val="0"/>
              </a:spcBef>
              <a:spcAft>
                <a:spcPts val="0"/>
              </a:spcAft>
              <a:buClr>
                <a:srgbClr val="000000"/>
              </a:buClr>
              <a:buSzPts val="2381"/>
              <a:buFont typeface="Arial"/>
              <a:buChar char="•"/>
            </a:pPr>
            <a:r>
              <a:rPr b="1" i="0" lang="en-US" sz="2381" u="none" cap="none" strike="noStrike">
                <a:solidFill>
                  <a:srgbClr val="000000"/>
                </a:solidFill>
                <a:latin typeface="Arial"/>
                <a:ea typeface="Arial"/>
                <a:cs typeface="Arial"/>
                <a:sym typeface="Arial"/>
              </a:rPr>
              <a:t>How could you use this with young people?</a:t>
            </a:r>
            <a:endParaRPr b="0" i="0" sz="1400" u="none" cap="none" strike="noStrike">
              <a:solidFill>
                <a:srgbClr val="000000"/>
              </a:solidFill>
              <a:latin typeface="Arial"/>
              <a:ea typeface="Arial"/>
              <a:cs typeface="Arial"/>
              <a:sym typeface="Arial"/>
            </a:endParaRPr>
          </a:p>
          <a:p>
            <a:pPr indent="0" lvl="0" marL="0" marR="0" rtl="0" algn="l">
              <a:lnSpc>
                <a:spcPct val="139983"/>
              </a:lnSpc>
              <a:spcBef>
                <a:spcPts val="0"/>
              </a:spcBef>
              <a:spcAft>
                <a:spcPts val="0"/>
              </a:spcAft>
              <a:buClr>
                <a:srgbClr val="000000"/>
              </a:buClr>
              <a:buSzPts val="2381"/>
              <a:buFont typeface="Arial"/>
              <a:buNone/>
            </a:pPr>
            <a:r>
              <a:t/>
            </a:r>
            <a:endParaRPr b="1" i="0" sz="2381" u="none" cap="none" strike="noStrike">
              <a:solidFill>
                <a:srgbClr val="000000"/>
              </a:solidFill>
              <a:latin typeface="Arial"/>
              <a:ea typeface="Arial"/>
              <a:cs typeface="Arial"/>
              <a:sym typeface="Arial"/>
            </a:endParaRPr>
          </a:p>
        </p:txBody>
      </p:sp>
      <p:grpSp>
        <p:nvGrpSpPr>
          <p:cNvPr id="981" name="Google Shape;981;p10"/>
          <p:cNvGrpSpPr/>
          <p:nvPr/>
        </p:nvGrpSpPr>
        <p:grpSpPr>
          <a:xfrm>
            <a:off x="2447039" y="9077474"/>
            <a:ext cx="13944916" cy="1008261"/>
            <a:chOff x="0" y="-47625"/>
            <a:chExt cx="3672735" cy="265550"/>
          </a:xfrm>
        </p:grpSpPr>
        <p:sp>
          <p:nvSpPr>
            <p:cNvPr id="982" name="Google Shape;982;p10"/>
            <p:cNvSpPr/>
            <p:nvPr/>
          </p:nvSpPr>
          <p:spPr>
            <a:xfrm>
              <a:off x="0" y="0"/>
              <a:ext cx="3672735" cy="217925"/>
            </a:xfrm>
            <a:custGeom>
              <a:rect b="b" l="l" r="r" t="t"/>
              <a:pathLst>
                <a:path extrusionOk="0" h="217925" w="3672735">
                  <a:moveTo>
                    <a:pt x="0" y="0"/>
                  </a:moveTo>
                  <a:lnTo>
                    <a:pt x="3672735" y="0"/>
                  </a:lnTo>
                  <a:lnTo>
                    <a:pt x="3672735" y="217925"/>
                  </a:lnTo>
                  <a:lnTo>
                    <a:pt x="0" y="217925"/>
                  </a:lnTo>
                  <a:close/>
                </a:path>
              </a:pathLst>
            </a:custGeom>
            <a:solidFill>
              <a:srgbClr val="559FE4">
                <a:alpha val="49803"/>
              </a:srgbClr>
            </a:solidFill>
            <a:ln cap="sq" cmpd="sng" w="38100">
              <a:solidFill>
                <a:srgbClr val="5769D4">
                  <a:alpha val="49803"/>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3" name="Google Shape;983;p10"/>
            <p:cNvSpPr txBox="1"/>
            <p:nvPr/>
          </p:nvSpPr>
          <p:spPr>
            <a:xfrm>
              <a:off x="0" y="-47625"/>
              <a:ext cx="3672735" cy="265550"/>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984" name="Google Shape;984;p10"/>
          <p:cNvSpPr txBox="1"/>
          <p:nvPr/>
        </p:nvSpPr>
        <p:spPr>
          <a:xfrm>
            <a:off x="2527147" y="9462863"/>
            <a:ext cx="13864807" cy="380208"/>
          </a:xfrm>
          <a:prstGeom prst="rect">
            <a:avLst/>
          </a:prstGeom>
          <a:noFill/>
          <a:ln>
            <a:noFill/>
          </a:ln>
        </p:spPr>
        <p:txBody>
          <a:bodyPr anchorCtr="0" anchor="t" bIns="0" lIns="0" spcFirstLastPara="1" rIns="0" wrap="square" tIns="0">
            <a:spAutoFit/>
          </a:bodyPr>
          <a:lstStyle/>
          <a:p>
            <a:pPr indent="0" lvl="0" marL="0" marR="0" rtl="0" algn="ctr">
              <a:lnSpc>
                <a:spcPct val="139982"/>
              </a:lnSpc>
              <a:spcBef>
                <a:spcPts val="0"/>
              </a:spcBef>
              <a:spcAft>
                <a:spcPts val="0"/>
              </a:spcAft>
              <a:buClr>
                <a:srgbClr val="000000"/>
              </a:buClr>
              <a:buSzPts val="2281"/>
              <a:buFont typeface="Arial"/>
              <a:buNone/>
            </a:pPr>
            <a:r>
              <a:rPr b="1" i="0" lang="en-US" sz="2281" u="none" cap="none" strike="noStrike">
                <a:solidFill>
                  <a:srgbClr val="000000"/>
                </a:solidFill>
                <a:latin typeface="Arial"/>
                <a:ea typeface="Arial"/>
                <a:cs typeface="Arial"/>
                <a:sym typeface="Arial"/>
              </a:rPr>
              <a:t>Evaluation forms will be shared in the chat, please take 2 minutes to complete. Thank you!</a:t>
            </a:r>
            <a:endParaRPr b="0" i="0" sz="1400" u="none" cap="none" strike="noStrike">
              <a:solidFill>
                <a:srgbClr val="000000"/>
              </a:solidFill>
              <a:latin typeface="Arial"/>
              <a:ea typeface="Arial"/>
              <a:cs typeface="Arial"/>
              <a:sym typeface="Arial"/>
            </a:endParaRPr>
          </a:p>
        </p:txBody>
      </p:sp>
      <p:pic>
        <p:nvPicPr>
          <p:cNvPr descr="Review, feedback, rating blue icon (Provided by Getty Images)" id="985" name="Google Shape;985;p10"/>
          <p:cNvPicPr preferRelativeResize="0"/>
          <p:nvPr/>
        </p:nvPicPr>
        <p:blipFill>
          <a:blip r:embed="rId4">
            <a:alphaModFix/>
          </a:blip>
          <a:stretch>
            <a:fillRect/>
          </a:stretch>
        </p:blipFill>
        <p:spPr>
          <a:xfrm>
            <a:off x="2122393" y="2330475"/>
            <a:ext cx="5683313" cy="5683374"/>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9" name="Shape 989"/>
        <p:cNvGrpSpPr/>
        <p:nvPr/>
      </p:nvGrpSpPr>
      <p:grpSpPr>
        <a:xfrm>
          <a:off x="0" y="0"/>
          <a:ext cx="0" cy="0"/>
          <a:chOff x="0" y="0"/>
          <a:chExt cx="0" cy="0"/>
        </a:xfrm>
      </p:grpSpPr>
      <p:sp>
        <p:nvSpPr>
          <p:cNvPr id="990" name="Google Shape;990;g3eb47638fa7_0_1"/>
          <p:cNvSpPr/>
          <p:nvPr/>
        </p:nvSpPr>
        <p:spPr>
          <a:xfrm>
            <a:off x="163919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1" name="Google Shape;991;g3eb47638fa7_0_1"/>
          <p:cNvSpPr txBox="1"/>
          <p:nvPr/>
        </p:nvSpPr>
        <p:spPr>
          <a:xfrm>
            <a:off x="790650" y="463000"/>
            <a:ext cx="15671400" cy="9162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5953"/>
              <a:buFont typeface="Arial"/>
              <a:buNone/>
            </a:pPr>
            <a:r>
              <a:rPr b="1" lang="en-US" sz="5953"/>
              <a:t>Implementing Youth Voice Toolkit</a:t>
            </a:r>
            <a:endParaRPr b="0" i="0" sz="1400" u="none" cap="none" strike="noStrike">
              <a:solidFill>
                <a:srgbClr val="000000"/>
              </a:solidFill>
              <a:latin typeface="Arial"/>
              <a:ea typeface="Arial"/>
              <a:cs typeface="Arial"/>
              <a:sym typeface="Arial"/>
            </a:endParaRPr>
          </a:p>
        </p:txBody>
      </p:sp>
      <p:grpSp>
        <p:nvGrpSpPr>
          <p:cNvPr id="992" name="Google Shape;992;g3eb47638fa7_0_1"/>
          <p:cNvGrpSpPr/>
          <p:nvPr/>
        </p:nvGrpSpPr>
        <p:grpSpPr>
          <a:xfrm>
            <a:off x="638476" y="2319130"/>
            <a:ext cx="304352" cy="7763024"/>
            <a:chOff x="0" y="-47625"/>
            <a:chExt cx="80158" cy="2044569"/>
          </a:xfrm>
        </p:grpSpPr>
        <p:sp>
          <p:nvSpPr>
            <p:cNvPr id="993" name="Google Shape;993;g3eb47638fa7_0_1"/>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4" name="Google Shape;994;g3eb47638fa7_0_1"/>
            <p:cNvSpPr txBox="1"/>
            <p:nvPr/>
          </p:nvSpPr>
          <p:spPr>
            <a:xfrm>
              <a:off x="0" y="-47625"/>
              <a:ext cx="80100" cy="2044500"/>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id="995" name="Google Shape;995;g3eb47638fa7_0_1"/>
          <p:cNvPicPr preferRelativeResize="0"/>
          <p:nvPr/>
        </p:nvPicPr>
        <p:blipFill rotWithShape="1">
          <a:blip r:embed="rId4">
            <a:alphaModFix/>
          </a:blip>
          <a:srcRect b="0" l="0" r="0" t="0"/>
          <a:stretch/>
        </p:blipFill>
        <p:spPr>
          <a:xfrm>
            <a:off x="2168600" y="2447645"/>
            <a:ext cx="5438118" cy="7634502"/>
          </a:xfrm>
          <a:prstGeom prst="rect">
            <a:avLst/>
          </a:prstGeom>
          <a:solidFill>
            <a:srgbClr val="FFBAA8"/>
          </a:solidFill>
          <a:ln>
            <a:noFill/>
          </a:ln>
        </p:spPr>
      </p:pic>
      <p:pic>
        <p:nvPicPr>
          <p:cNvPr id="996" name="Google Shape;996;g3eb47638fa7_0_1"/>
          <p:cNvPicPr preferRelativeResize="0"/>
          <p:nvPr/>
        </p:nvPicPr>
        <p:blipFill>
          <a:blip r:embed="rId5">
            <a:alphaModFix/>
          </a:blip>
          <a:stretch>
            <a:fillRect/>
          </a:stretch>
        </p:blipFill>
        <p:spPr>
          <a:xfrm>
            <a:off x="8600493" y="2671616"/>
            <a:ext cx="7791450" cy="7058025"/>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4" name="Shape 1004"/>
        <p:cNvGrpSpPr/>
        <p:nvPr/>
      </p:nvGrpSpPr>
      <p:grpSpPr>
        <a:xfrm>
          <a:off x="0" y="0"/>
          <a:ext cx="0" cy="0"/>
          <a:chOff x="0" y="0"/>
          <a:chExt cx="0" cy="0"/>
        </a:xfrm>
      </p:grpSpPr>
      <p:sp>
        <p:nvSpPr>
          <p:cNvPr id="1005" name="Google Shape;1005;p11"/>
          <p:cNvSpPr/>
          <p:nvPr/>
        </p:nvSpPr>
        <p:spPr>
          <a:xfrm>
            <a:off x="163919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006" name="Google Shape;1006;p11"/>
          <p:cNvGrpSpPr/>
          <p:nvPr/>
        </p:nvGrpSpPr>
        <p:grpSpPr>
          <a:xfrm>
            <a:off x="846129" y="2041588"/>
            <a:ext cx="16875252" cy="7912420"/>
            <a:chOff x="0" y="-38100"/>
            <a:chExt cx="4444511" cy="2083929"/>
          </a:xfrm>
        </p:grpSpPr>
        <p:sp>
          <p:nvSpPr>
            <p:cNvPr id="1007" name="Google Shape;1007;p11"/>
            <p:cNvSpPr/>
            <p:nvPr/>
          </p:nvSpPr>
          <p:spPr>
            <a:xfrm>
              <a:off x="0" y="0"/>
              <a:ext cx="4444511" cy="2045829"/>
            </a:xfrm>
            <a:custGeom>
              <a:rect b="b" l="l" r="r" t="t"/>
              <a:pathLst>
                <a:path extrusionOk="0" h="2045829" w="4444511">
                  <a:moveTo>
                    <a:pt x="23397" y="0"/>
                  </a:moveTo>
                  <a:lnTo>
                    <a:pt x="4421113" y="0"/>
                  </a:lnTo>
                  <a:cubicBezTo>
                    <a:pt x="4427319" y="0"/>
                    <a:pt x="4433270" y="2465"/>
                    <a:pt x="4437658" y="6853"/>
                  </a:cubicBezTo>
                  <a:cubicBezTo>
                    <a:pt x="4442046" y="11241"/>
                    <a:pt x="4444511" y="17192"/>
                    <a:pt x="4444511" y="23397"/>
                  </a:cubicBezTo>
                  <a:lnTo>
                    <a:pt x="4444511" y="2022432"/>
                  </a:lnTo>
                  <a:cubicBezTo>
                    <a:pt x="4444511" y="2035354"/>
                    <a:pt x="4434036" y="2045829"/>
                    <a:pt x="4421113" y="2045829"/>
                  </a:cubicBezTo>
                  <a:lnTo>
                    <a:pt x="23397" y="2045829"/>
                  </a:lnTo>
                  <a:cubicBezTo>
                    <a:pt x="10475" y="2045829"/>
                    <a:pt x="0" y="2035354"/>
                    <a:pt x="0" y="2022432"/>
                  </a:cubicBezTo>
                  <a:lnTo>
                    <a:pt x="0" y="23397"/>
                  </a:lnTo>
                  <a:cubicBezTo>
                    <a:pt x="0" y="10475"/>
                    <a:pt x="10475" y="0"/>
                    <a:pt x="23397" y="0"/>
                  </a:cubicBezTo>
                  <a:close/>
                </a:path>
              </a:pathLst>
            </a:custGeom>
            <a:solidFill>
              <a:srgbClr val="BBE2F7">
                <a:alpha val="5490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8" name="Google Shape;1008;p11"/>
            <p:cNvSpPr txBox="1"/>
            <p:nvPr/>
          </p:nvSpPr>
          <p:spPr>
            <a:xfrm>
              <a:off x="0" y="-38100"/>
              <a:ext cx="4444511" cy="208392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009" name="Google Shape;1009;p11"/>
          <p:cNvSpPr/>
          <p:nvPr/>
        </p:nvSpPr>
        <p:spPr>
          <a:xfrm>
            <a:off x="1284475" y="2465759"/>
            <a:ext cx="15974825" cy="7232032"/>
          </a:xfrm>
          <a:custGeom>
            <a:rect b="b" l="l" r="r" t="t"/>
            <a:pathLst>
              <a:path extrusionOk="0" h="7232032" w="15974825">
                <a:moveTo>
                  <a:pt x="0" y="0"/>
                </a:moveTo>
                <a:lnTo>
                  <a:pt x="15974825" y="0"/>
                </a:lnTo>
                <a:lnTo>
                  <a:pt x="15974825" y="7232031"/>
                </a:lnTo>
                <a:lnTo>
                  <a:pt x="0" y="7232031"/>
                </a:lnTo>
                <a:lnTo>
                  <a:pt x="0" y="0"/>
                </a:lnTo>
                <a:close/>
              </a:path>
            </a:pathLst>
          </a:custGeom>
          <a:blipFill rotWithShape="1">
            <a:blip r:embed="rId4">
              <a:alphaModFix/>
            </a:blip>
            <a:stretch>
              <a:fillRect b="-3542" l="0" r="0" t="-3864"/>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0" name="Google Shape;1010;p11"/>
          <p:cNvSpPr txBox="1"/>
          <p:nvPr/>
        </p:nvSpPr>
        <p:spPr>
          <a:xfrm>
            <a:off x="1085393" y="365991"/>
            <a:ext cx="15306562" cy="1566544"/>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Clr>
                <a:srgbClr val="000000"/>
              </a:buClr>
              <a:buSzPts val="9200"/>
              <a:buFont typeface="Arial"/>
              <a:buNone/>
            </a:pPr>
            <a:r>
              <a:rPr b="1" i="0" lang="en-US" sz="9200" u="none" cap="none" strike="noStrike">
                <a:solidFill>
                  <a:srgbClr val="000000"/>
                </a:solidFill>
                <a:latin typeface="Arial"/>
                <a:ea typeface="Arial"/>
                <a:cs typeface="Arial"/>
                <a:sym typeface="Arial"/>
              </a:rPr>
              <a:t>Thank you to our partners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g3e386a3ef61_0_17"/>
          <p:cNvSpPr/>
          <p:nvPr/>
        </p:nvSpPr>
        <p:spPr>
          <a:xfrm>
            <a:off x="163919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77" name="Google Shape;177;g3e386a3ef61_0_17"/>
          <p:cNvGrpSpPr/>
          <p:nvPr/>
        </p:nvGrpSpPr>
        <p:grpSpPr>
          <a:xfrm>
            <a:off x="790650" y="1876573"/>
            <a:ext cx="7162472" cy="8205860"/>
            <a:chOff x="0" y="-47625"/>
            <a:chExt cx="1886400" cy="2161200"/>
          </a:xfrm>
        </p:grpSpPr>
        <p:sp>
          <p:nvSpPr>
            <p:cNvPr id="178" name="Google Shape;178;g3e386a3ef61_0_17"/>
            <p:cNvSpPr/>
            <p:nvPr/>
          </p:nvSpPr>
          <p:spPr>
            <a:xfrm>
              <a:off x="0" y="0"/>
              <a:ext cx="1886363" cy="2113502"/>
            </a:xfrm>
            <a:custGeom>
              <a:rect b="b" l="l" r="r" t="t"/>
              <a:pathLst>
                <a:path extrusionOk="0" h="2113502" w="1886363">
                  <a:moveTo>
                    <a:pt x="0" y="0"/>
                  </a:moveTo>
                  <a:lnTo>
                    <a:pt x="1886363" y="0"/>
                  </a:lnTo>
                  <a:lnTo>
                    <a:pt x="1886363" y="2113502"/>
                  </a:lnTo>
                  <a:lnTo>
                    <a:pt x="0" y="2113502"/>
                  </a:lnTo>
                  <a:close/>
                </a:path>
              </a:pathLst>
            </a:custGeom>
            <a:solidFill>
              <a:srgbClr val="FFFFFF">
                <a:alpha val="50980"/>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 name="Google Shape;179;g3e386a3ef61_0_17"/>
            <p:cNvSpPr txBox="1"/>
            <p:nvPr/>
          </p:nvSpPr>
          <p:spPr>
            <a:xfrm>
              <a:off x="0" y="-47625"/>
              <a:ext cx="1886400" cy="2161200"/>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80" name="Google Shape;180;g3e386a3ef61_0_17"/>
          <p:cNvSpPr txBox="1"/>
          <p:nvPr/>
        </p:nvSpPr>
        <p:spPr>
          <a:xfrm>
            <a:off x="790650" y="463000"/>
            <a:ext cx="15671400" cy="9162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5953"/>
              <a:buFont typeface="Arial"/>
              <a:buNone/>
            </a:pPr>
            <a:r>
              <a:rPr b="1" i="0" lang="en-US" sz="5953" u="none" cap="none" strike="noStrike">
                <a:solidFill>
                  <a:srgbClr val="000000"/>
                </a:solidFill>
                <a:latin typeface="Arial"/>
                <a:ea typeface="Arial"/>
                <a:cs typeface="Arial"/>
                <a:sym typeface="Arial"/>
              </a:rPr>
              <a:t>Theory of Young People’s Participation</a:t>
            </a:r>
            <a:endParaRPr b="0" i="0" sz="1400" u="none" cap="none" strike="noStrike">
              <a:solidFill>
                <a:srgbClr val="000000"/>
              </a:solidFill>
              <a:latin typeface="Arial"/>
              <a:ea typeface="Arial"/>
              <a:cs typeface="Arial"/>
              <a:sym typeface="Arial"/>
            </a:endParaRPr>
          </a:p>
        </p:txBody>
      </p:sp>
      <p:grpSp>
        <p:nvGrpSpPr>
          <p:cNvPr id="181" name="Google Shape;181;g3e386a3ef61_0_17"/>
          <p:cNvGrpSpPr/>
          <p:nvPr/>
        </p:nvGrpSpPr>
        <p:grpSpPr>
          <a:xfrm>
            <a:off x="2897350" y="2813075"/>
            <a:ext cx="13365333" cy="1732240"/>
            <a:chOff x="0" y="-47625"/>
            <a:chExt cx="1886400" cy="602770"/>
          </a:xfrm>
        </p:grpSpPr>
        <p:sp>
          <p:nvSpPr>
            <p:cNvPr id="182" name="Google Shape;182;g3e386a3ef61_0_17"/>
            <p:cNvSpPr/>
            <p:nvPr/>
          </p:nvSpPr>
          <p:spPr>
            <a:xfrm>
              <a:off x="0" y="0"/>
              <a:ext cx="1886363" cy="555145"/>
            </a:xfrm>
            <a:custGeom>
              <a:rect b="b" l="l" r="r" t="t"/>
              <a:pathLst>
                <a:path extrusionOk="0" h="555145" w="1886363">
                  <a:moveTo>
                    <a:pt x="0" y="0"/>
                  </a:moveTo>
                  <a:lnTo>
                    <a:pt x="1886363" y="0"/>
                  </a:lnTo>
                  <a:lnTo>
                    <a:pt x="1886363" y="555145"/>
                  </a:lnTo>
                  <a:lnTo>
                    <a:pt x="0" y="555145"/>
                  </a:lnTo>
                  <a:close/>
                </a:path>
              </a:pathLst>
            </a:custGeom>
            <a:solidFill>
              <a:srgbClr val="87BBA2">
                <a:alpha val="51764"/>
              </a:srgbClr>
            </a:solidFill>
            <a:ln cap="sq" cmpd="sng" w="952500">
              <a:solidFill>
                <a:srgbClr val="87BBA2">
                  <a:alpha val="51764"/>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 name="Google Shape;183;g3e386a3ef61_0_17"/>
            <p:cNvSpPr txBox="1"/>
            <p:nvPr/>
          </p:nvSpPr>
          <p:spPr>
            <a:xfrm>
              <a:off x="0" y="-47625"/>
              <a:ext cx="1886400" cy="602700"/>
            </a:xfrm>
            <a:prstGeom prst="rect">
              <a:avLst/>
            </a:prstGeom>
            <a:noFill/>
            <a:ln>
              <a:noFill/>
            </a:ln>
          </p:spPr>
          <p:txBody>
            <a:bodyPr anchorCtr="0" anchor="ctr" bIns="94800" lIns="94800" spcFirstLastPara="1" rIns="94800" wrap="square" tIns="94800">
              <a:noAutofit/>
            </a:bodyPr>
            <a:lstStyle/>
            <a:p>
              <a:pPr indent="0" lvl="0" marL="0" marR="0" rtl="0" algn="ctr">
                <a:lnSpc>
                  <a:spcPct val="185166"/>
                </a:lnSpc>
                <a:spcBef>
                  <a:spcPts val="0"/>
                </a:spcBef>
                <a:spcAft>
                  <a:spcPts val="0"/>
                </a:spcAft>
                <a:buClr>
                  <a:srgbClr val="000000"/>
                </a:buClr>
                <a:buSzPts val="3359"/>
                <a:buFont typeface="Arial"/>
                <a:buNone/>
              </a:pPr>
              <a:r>
                <a:t/>
              </a:r>
              <a:endParaRPr b="0" i="0" sz="3359" u="none" cap="none" strike="noStrike">
                <a:solidFill>
                  <a:schemeClr val="dk1"/>
                </a:solidFill>
                <a:latin typeface="Calibri"/>
                <a:ea typeface="Calibri"/>
                <a:cs typeface="Calibri"/>
                <a:sym typeface="Calibri"/>
              </a:endParaRPr>
            </a:p>
          </p:txBody>
        </p:sp>
      </p:grpSp>
      <p:sp>
        <p:nvSpPr>
          <p:cNvPr id="184" name="Google Shape;184;g3e386a3ef61_0_17"/>
          <p:cNvSpPr txBox="1"/>
          <p:nvPr/>
        </p:nvSpPr>
        <p:spPr>
          <a:xfrm>
            <a:off x="2141350" y="6330400"/>
            <a:ext cx="14877300" cy="2065500"/>
          </a:xfrm>
          <a:prstGeom prst="rect">
            <a:avLst/>
          </a:prstGeom>
          <a:noFill/>
          <a:ln>
            <a:noFill/>
          </a:ln>
        </p:spPr>
        <p:txBody>
          <a:bodyPr anchorCtr="0" anchor="t" bIns="0" lIns="0" spcFirstLastPara="1" rIns="0" wrap="square" tIns="0">
            <a:spAutoFit/>
          </a:bodyPr>
          <a:lstStyle/>
          <a:p>
            <a:pPr indent="0" lvl="0" marL="0" marR="0" rtl="0" algn="l">
              <a:lnSpc>
                <a:spcPct val="139983"/>
              </a:lnSpc>
              <a:spcBef>
                <a:spcPts val="0"/>
              </a:spcBef>
              <a:spcAft>
                <a:spcPts val="0"/>
              </a:spcAft>
              <a:buClr>
                <a:srgbClr val="000000"/>
              </a:buClr>
              <a:buSzPts val="2581"/>
              <a:buFont typeface="Arial"/>
              <a:buNone/>
            </a:pPr>
            <a:r>
              <a:rPr b="0" i="0" lang="en-US" sz="2581" u="none" cap="none" strike="noStrike">
                <a:solidFill>
                  <a:srgbClr val="000000"/>
                </a:solidFill>
                <a:latin typeface="Arial"/>
                <a:ea typeface="Arial"/>
                <a:cs typeface="Arial"/>
                <a:sym typeface="Arial"/>
              </a:rPr>
              <a:t>Sociologist Roger Hart wrote ‘Children's Participation: The Theory and Practice of Involving Young Citizens in Community Development and Environmental Care’ for UNICEF in 1997. </a:t>
            </a:r>
            <a:endParaRPr b="0" i="0" sz="2581" u="none" cap="none" strike="noStrike">
              <a:solidFill>
                <a:srgbClr val="000000"/>
              </a:solidFill>
              <a:latin typeface="Arial"/>
              <a:ea typeface="Arial"/>
              <a:cs typeface="Arial"/>
              <a:sym typeface="Arial"/>
            </a:endParaRPr>
          </a:p>
          <a:p>
            <a:pPr indent="0" lvl="0" marL="0" marR="0" rtl="0" algn="l">
              <a:lnSpc>
                <a:spcPct val="139983"/>
              </a:lnSpc>
              <a:spcBef>
                <a:spcPts val="0"/>
              </a:spcBef>
              <a:spcAft>
                <a:spcPts val="0"/>
              </a:spcAft>
              <a:buClr>
                <a:srgbClr val="000000"/>
              </a:buClr>
              <a:buSzPts val="2581"/>
              <a:buFont typeface="Arial"/>
              <a:buNone/>
            </a:pPr>
            <a:r>
              <a:t/>
            </a:r>
            <a:endParaRPr b="0" i="0" sz="2581" u="none" cap="none" strike="noStrike">
              <a:solidFill>
                <a:srgbClr val="000000"/>
              </a:solidFill>
              <a:latin typeface="Arial"/>
              <a:ea typeface="Arial"/>
              <a:cs typeface="Arial"/>
              <a:sym typeface="Arial"/>
            </a:endParaRPr>
          </a:p>
          <a:p>
            <a:pPr indent="0" lvl="0" marL="0" marR="0" rtl="0" algn="l">
              <a:lnSpc>
                <a:spcPct val="139983"/>
              </a:lnSpc>
              <a:spcBef>
                <a:spcPts val="0"/>
              </a:spcBef>
              <a:spcAft>
                <a:spcPts val="0"/>
              </a:spcAft>
              <a:buClr>
                <a:srgbClr val="000000"/>
              </a:buClr>
              <a:buSzPts val="2581"/>
              <a:buFont typeface="Arial"/>
              <a:buNone/>
            </a:pPr>
            <a:r>
              <a:rPr b="0" i="0" lang="en-US" sz="2581" u="none" cap="none" strike="noStrike">
                <a:solidFill>
                  <a:srgbClr val="000000"/>
                </a:solidFill>
                <a:latin typeface="Arial"/>
                <a:ea typeface="Arial"/>
                <a:cs typeface="Arial"/>
                <a:sym typeface="Arial"/>
              </a:rPr>
              <a:t>‘Ladder of Youth Participation’ is one of the many significant tools created from this book.</a:t>
            </a:r>
            <a:endParaRPr b="0" i="0" sz="2581" u="none" cap="none" strike="noStrike">
              <a:solidFill>
                <a:srgbClr val="000000"/>
              </a:solidFill>
              <a:latin typeface="Arial"/>
              <a:ea typeface="Arial"/>
              <a:cs typeface="Arial"/>
              <a:sym typeface="Arial"/>
            </a:endParaRPr>
          </a:p>
        </p:txBody>
      </p:sp>
      <p:sp>
        <p:nvSpPr>
          <p:cNvPr id="185" name="Google Shape;185;g3e386a3ef61_0_17"/>
          <p:cNvSpPr txBox="1"/>
          <p:nvPr/>
        </p:nvSpPr>
        <p:spPr>
          <a:xfrm>
            <a:off x="2897354" y="3357451"/>
            <a:ext cx="13365300" cy="643500"/>
          </a:xfrm>
          <a:prstGeom prst="rect">
            <a:avLst/>
          </a:prstGeom>
          <a:noFill/>
          <a:ln>
            <a:noFill/>
          </a:ln>
        </p:spPr>
        <p:txBody>
          <a:bodyPr anchorCtr="0" anchor="t" bIns="0" lIns="0" spcFirstLastPara="1" rIns="0" wrap="square" tIns="0">
            <a:spAutoFit/>
          </a:bodyPr>
          <a:lstStyle/>
          <a:p>
            <a:pPr indent="0" lvl="0" marL="0" marR="0" rtl="0" algn="l">
              <a:lnSpc>
                <a:spcPct val="139983"/>
              </a:lnSpc>
              <a:spcBef>
                <a:spcPts val="0"/>
              </a:spcBef>
              <a:spcAft>
                <a:spcPts val="0"/>
              </a:spcAft>
              <a:buClr>
                <a:srgbClr val="000000"/>
              </a:buClr>
              <a:buSzPts val="4181"/>
              <a:buFont typeface="Arial"/>
              <a:buNone/>
            </a:pPr>
            <a:r>
              <a:rPr b="1" i="0" lang="en-US" sz="4181" u="none" cap="none" strike="noStrike">
                <a:solidFill>
                  <a:srgbClr val="000000"/>
                </a:solidFill>
                <a:latin typeface="Arial"/>
                <a:ea typeface="Arial"/>
                <a:cs typeface="Arial"/>
                <a:sym typeface="Arial"/>
              </a:rPr>
              <a:t>Roger Hart’s Ladder of Young People’s Participation</a:t>
            </a:r>
            <a:endParaRPr b="1" i="0" sz="3200" u="none" cap="none" strike="noStrike">
              <a:solidFill>
                <a:srgbClr val="000000"/>
              </a:solidFill>
              <a:latin typeface="Arial"/>
              <a:ea typeface="Arial"/>
              <a:cs typeface="Arial"/>
              <a:sym typeface="Arial"/>
            </a:endParaRPr>
          </a:p>
        </p:txBody>
      </p:sp>
      <p:grpSp>
        <p:nvGrpSpPr>
          <p:cNvPr id="186" name="Google Shape;186;g3e386a3ef61_0_17"/>
          <p:cNvGrpSpPr/>
          <p:nvPr/>
        </p:nvGrpSpPr>
        <p:grpSpPr>
          <a:xfrm>
            <a:off x="638476" y="2319130"/>
            <a:ext cx="304352" cy="7763024"/>
            <a:chOff x="0" y="-47625"/>
            <a:chExt cx="80158" cy="2044569"/>
          </a:xfrm>
        </p:grpSpPr>
        <p:sp>
          <p:nvSpPr>
            <p:cNvPr id="187" name="Google Shape;187;g3e386a3ef61_0_17"/>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 name="Google Shape;188;g3e386a3ef61_0_17"/>
            <p:cNvSpPr txBox="1"/>
            <p:nvPr/>
          </p:nvSpPr>
          <p:spPr>
            <a:xfrm>
              <a:off x="0" y="-47625"/>
              <a:ext cx="80100" cy="2044500"/>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7"/>
          <p:cNvSpPr/>
          <p:nvPr/>
        </p:nvSpPr>
        <p:spPr>
          <a:xfrm>
            <a:off x="163919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 name="Google Shape;194;p7"/>
          <p:cNvSpPr txBox="1"/>
          <p:nvPr/>
        </p:nvSpPr>
        <p:spPr>
          <a:xfrm>
            <a:off x="1028700" y="636975"/>
            <a:ext cx="14745600" cy="9162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5953"/>
              <a:buFont typeface="Arial"/>
              <a:buNone/>
            </a:pPr>
            <a:r>
              <a:rPr b="1" i="0" lang="en-US" sz="5953" u="none" cap="none" strike="noStrike">
                <a:solidFill>
                  <a:srgbClr val="000000"/>
                </a:solidFill>
                <a:latin typeface="Arial"/>
                <a:ea typeface="Arial"/>
                <a:cs typeface="Arial"/>
                <a:sym typeface="Arial"/>
              </a:rPr>
              <a:t>Ladder of Young People’s Participation</a:t>
            </a:r>
            <a:endParaRPr b="0" i="0" sz="1400" u="none" cap="none" strike="noStrike">
              <a:solidFill>
                <a:srgbClr val="000000"/>
              </a:solidFill>
              <a:latin typeface="Arial"/>
              <a:ea typeface="Arial"/>
              <a:cs typeface="Arial"/>
              <a:sym typeface="Arial"/>
            </a:endParaRPr>
          </a:p>
        </p:txBody>
      </p:sp>
      <p:pic>
        <p:nvPicPr>
          <p:cNvPr id="195" name="Google Shape;195;p7"/>
          <p:cNvPicPr preferRelativeResize="0"/>
          <p:nvPr/>
        </p:nvPicPr>
        <p:blipFill rotWithShape="1">
          <a:blip r:embed="rId4">
            <a:alphaModFix/>
          </a:blip>
          <a:srcRect b="0" l="0" r="0" t="0"/>
          <a:stretch/>
        </p:blipFill>
        <p:spPr>
          <a:xfrm>
            <a:off x="3087575" y="1799850"/>
            <a:ext cx="11801950" cy="8120775"/>
          </a:xfrm>
          <a:prstGeom prst="rect">
            <a:avLst/>
          </a:prstGeom>
          <a:noFill/>
          <a:ln>
            <a:noFill/>
          </a:ln>
        </p:spPr>
      </p:pic>
      <p:grpSp>
        <p:nvGrpSpPr>
          <p:cNvPr id="196" name="Google Shape;196;p7"/>
          <p:cNvGrpSpPr/>
          <p:nvPr/>
        </p:nvGrpSpPr>
        <p:grpSpPr>
          <a:xfrm>
            <a:off x="1382826" y="1679023"/>
            <a:ext cx="304352" cy="7763024"/>
            <a:chOff x="0" y="-47625"/>
            <a:chExt cx="80158" cy="2044569"/>
          </a:xfrm>
        </p:grpSpPr>
        <p:sp>
          <p:nvSpPr>
            <p:cNvPr id="197" name="Google Shape;197;p7"/>
            <p:cNvSpPr/>
            <p:nvPr/>
          </p:nvSpPr>
          <p:spPr>
            <a:xfrm>
              <a:off x="0" y="0"/>
              <a:ext cx="80158" cy="1996944"/>
            </a:xfrm>
            <a:custGeom>
              <a:rect b="b" l="l" r="r" t="t"/>
              <a:pathLst>
                <a:path extrusionOk="0" h="1996944" w="80158">
                  <a:moveTo>
                    <a:pt x="0" y="0"/>
                  </a:moveTo>
                  <a:lnTo>
                    <a:pt x="80158" y="0"/>
                  </a:lnTo>
                  <a:lnTo>
                    <a:pt x="80158" y="1996944"/>
                  </a:lnTo>
                  <a:lnTo>
                    <a:pt x="0" y="1996944"/>
                  </a:lnTo>
                  <a:close/>
                </a:path>
              </a:pathLst>
            </a:custGeom>
            <a:solidFill>
              <a:srgbClr val="4CC9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 name="Google Shape;198;p7"/>
            <p:cNvSpPr txBox="1"/>
            <p:nvPr/>
          </p:nvSpPr>
          <p:spPr>
            <a:xfrm>
              <a:off x="0" y="-47625"/>
              <a:ext cx="80100" cy="2044500"/>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g3e386a3ef61_0_137"/>
          <p:cNvSpPr/>
          <p:nvPr/>
        </p:nvSpPr>
        <p:spPr>
          <a:xfrm>
            <a:off x="163919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 name="Google Shape;204;g3e386a3ef61_0_137"/>
          <p:cNvSpPr txBox="1"/>
          <p:nvPr/>
        </p:nvSpPr>
        <p:spPr>
          <a:xfrm>
            <a:off x="666150" y="607700"/>
            <a:ext cx="15254700" cy="9162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5953"/>
              <a:buFont typeface="Arial"/>
              <a:buNone/>
            </a:pPr>
            <a:r>
              <a:rPr b="1" i="0" lang="en-US" sz="5953" u="none" cap="none" strike="noStrike">
                <a:solidFill>
                  <a:schemeClr val="dk1"/>
                </a:solidFill>
                <a:latin typeface="Arial"/>
                <a:ea typeface="Arial"/>
                <a:cs typeface="Arial"/>
                <a:sym typeface="Arial"/>
              </a:rPr>
              <a:t>Ladder of Young People’s Participation</a:t>
            </a:r>
            <a:endParaRPr b="1" i="0" sz="5953" u="none" cap="none" strike="noStrike">
              <a:solidFill>
                <a:srgbClr val="000000"/>
              </a:solidFill>
              <a:latin typeface="Arial"/>
              <a:ea typeface="Arial"/>
              <a:cs typeface="Arial"/>
              <a:sym typeface="Arial"/>
            </a:endParaRPr>
          </a:p>
        </p:txBody>
      </p:sp>
      <p:grpSp>
        <p:nvGrpSpPr>
          <p:cNvPr id="205" name="Google Shape;205;g3e386a3ef61_0_137"/>
          <p:cNvGrpSpPr/>
          <p:nvPr/>
        </p:nvGrpSpPr>
        <p:grpSpPr>
          <a:xfrm>
            <a:off x="9210299" y="2082809"/>
            <a:ext cx="7845914" cy="5473231"/>
            <a:chOff x="0" y="-47625"/>
            <a:chExt cx="2066400" cy="1441500"/>
          </a:xfrm>
        </p:grpSpPr>
        <p:sp>
          <p:nvSpPr>
            <p:cNvPr id="206" name="Google Shape;206;g3e386a3ef61_0_137"/>
            <p:cNvSpPr/>
            <p:nvPr/>
          </p:nvSpPr>
          <p:spPr>
            <a:xfrm>
              <a:off x="0" y="0"/>
              <a:ext cx="2066314" cy="1393758"/>
            </a:xfrm>
            <a:custGeom>
              <a:rect b="b" l="l" r="r" t="t"/>
              <a:pathLst>
                <a:path extrusionOk="0" h="1393758" w="2066314">
                  <a:moveTo>
                    <a:pt x="0" y="0"/>
                  </a:moveTo>
                  <a:lnTo>
                    <a:pt x="2066314" y="0"/>
                  </a:lnTo>
                  <a:lnTo>
                    <a:pt x="2066314" y="1393758"/>
                  </a:lnTo>
                  <a:lnTo>
                    <a:pt x="0" y="1393758"/>
                  </a:lnTo>
                  <a:close/>
                </a:path>
              </a:pathLst>
            </a:custGeom>
            <a:solidFill>
              <a:srgbClr val="FFFFFF">
                <a:alpha val="50980"/>
              </a:srgbClr>
            </a:solidFill>
            <a:ln cap="sq" cmpd="sng" w="133350">
              <a:solidFill>
                <a:srgbClr val="FFFFFF">
                  <a:alpha val="50980"/>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 name="Google Shape;207;g3e386a3ef61_0_137"/>
            <p:cNvSpPr txBox="1"/>
            <p:nvPr/>
          </p:nvSpPr>
          <p:spPr>
            <a:xfrm>
              <a:off x="0" y="-47625"/>
              <a:ext cx="2066400" cy="1441500"/>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08" name="Google Shape;208;g3e386a3ef61_0_137"/>
          <p:cNvSpPr txBox="1"/>
          <p:nvPr/>
        </p:nvSpPr>
        <p:spPr>
          <a:xfrm>
            <a:off x="9919663" y="2932572"/>
            <a:ext cx="6427200" cy="6016200"/>
          </a:xfrm>
          <a:prstGeom prst="rect">
            <a:avLst/>
          </a:prstGeom>
          <a:noFill/>
          <a:ln>
            <a:noFill/>
          </a:ln>
        </p:spPr>
        <p:txBody>
          <a:bodyPr anchorCtr="0" anchor="t" bIns="0" lIns="0" spcFirstLastPara="1" rIns="0" wrap="square" tIns="0">
            <a:spAutoFit/>
          </a:bodyPr>
          <a:lstStyle/>
          <a:p>
            <a:pPr indent="0" lvl="0" marL="0" marR="0" rtl="0" algn="l">
              <a:lnSpc>
                <a:spcPct val="140049"/>
              </a:lnSpc>
              <a:spcBef>
                <a:spcPts val="0"/>
              </a:spcBef>
              <a:spcAft>
                <a:spcPts val="0"/>
              </a:spcAft>
              <a:buClr>
                <a:srgbClr val="000000"/>
              </a:buClr>
              <a:buSzPts val="2035"/>
              <a:buFont typeface="Arial"/>
              <a:buNone/>
            </a:pPr>
            <a:r>
              <a:rPr b="1" i="0" lang="en-US" sz="2035" u="none" cap="none" strike="noStrike">
                <a:solidFill>
                  <a:srgbClr val="5769D4"/>
                </a:solidFill>
                <a:latin typeface="Arial"/>
                <a:ea typeface="Arial"/>
                <a:cs typeface="Arial"/>
                <a:sym typeface="Arial"/>
              </a:rPr>
              <a:t>Non-Participation</a:t>
            </a:r>
            <a:endParaRPr b="0" i="0" sz="1400" u="none" cap="none" strike="noStrike">
              <a:solidFill>
                <a:srgbClr val="000000"/>
              </a:solidFill>
              <a:latin typeface="Arial"/>
              <a:ea typeface="Arial"/>
              <a:cs typeface="Arial"/>
              <a:sym typeface="Arial"/>
            </a:endParaRPr>
          </a:p>
          <a:p>
            <a:pPr indent="0" lvl="0" marL="0" marR="0" rtl="0" algn="l">
              <a:lnSpc>
                <a:spcPct val="140049"/>
              </a:lnSpc>
              <a:spcBef>
                <a:spcPts val="0"/>
              </a:spcBef>
              <a:spcAft>
                <a:spcPts val="0"/>
              </a:spcAft>
              <a:buClr>
                <a:srgbClr val="000000"/>
              </a:buClr>
              <a:buSzPts val="2035"/>
              <a:buFont typeface="Arial"/>
              <a:buNone/>
            </a:pPr>
            <a:r>
              <a:t/>
            </a:r>
            <a:endParaRPr b="1" i="0" sz="2035" u="none" cap="none" strike="noStrike">
              <a:solidFill>
                <a:srgbClr val="5769D4"/>
              </a:solidFill>
              <a:latin typeface="Arial"/>
              <a:ea typeface="Arial"/>
              <a:cs typeface="Arial"/>
              <a:sym typeface="Arial"/>
            </a:endParaRPr>
          </a:p>
          <a:p>
            <a:pPr indent="0" lvl="0" marL="0" marR="0" rtl="0" algn="l">
              <a:lnSpc>
                <a:spcPct val="140049"/>
              </a:lnSpc>
              <a:spcBef>
                <a:spcPts val="0"/>
              </a:spcBef>
              <a:spcAft>
                <a:spcPts val="0"/>
              </a:spcAft>
              <a:buClr>
                <a:srgbClr val="000000"/>
              </a:buClr>
              <a:buSzPts val="2035"/>
              <a:buFont typeface="Arial"/>
              <a:buNone/>
            </a:pPr>
            <a:r>
              <a:rPr b="0" i="0" lang="en-US" sz="2035" u="none" cap="none" strike="noStrike">
                <a:solidFill>
                  <a:srgbClr val="000000"/>
                </a:solidFill>
                <a:latin typeface="Arial"/>
                <a:ea typeface="Arial"/>
                <a:cs typeface="Arial"/>
                <a:sym typeface="Arial"/>
              </a:rPr>
              <a:t>Tokenism - Young People appear to be given a voice, but in fact they have little or no choice about what they do or how they participate. </a:t>
            </a:r>
            <a:endParaRPr b="0" i="0" sz="2035" u="none" cap="none" strike="noStrike">
              <a:solidFill>
                <a:srgbClr val="000000"/>
              </a:solidFill>
              <a:latin typeface="Arial"/>
              <a:ea typeface="Arial"/>
              <a:cs typeface="Arial"/>
              <a:sym typeface="Arial"/>
            </a:endParaRPr>
          </a:p>
          <a:p>
            <a:pPr indent="0" lvl="0" marL="0" marR="0" rtl="0" algn="l">
              <a:lnSpc>
                <a:spcPct val="140049"/>
              </a:lnSpc>
              <a:spcBef>
                <a:spcPts val="0"/>
              </a:spcBef>
              <a:spcAft>
                <a:spcPts val="0"/>
              </a:spcAft>
              <a:buClr>
                <a:srgbClr val="000000"/>
              </a:buClr>
              <a:buSzPts val="2035"/>
              <a:buFont typeface="Arial"/>
              <a:buNone/>
            </a:pPr>
            <a:r>
              <a:t/>
            </a:r>
            <a:endParaRPr b="0" i="0" sz="2035" u="none" cap="none" strike="noStrike">
              <a:solidFill>
                <a:srgbClr val="000000"/>
              </a:solidFill>
              <a:latin typeface="Arial"/>
              <a:ea typeface="Arial"/>
              <a:cs typeface="Arial"/>
              <a:sym typeface="Arial"/>
            </a:endParaRPr>
          </a:p>
          <a:p>
            <a:pPr indent="0" lvl="0" marL="0" marR="0" rtl="0" algn="l">
              <a:lnSpc>
                <a:spcPct val="140049"/>
              </a:lnSpc>
              <a:spcBef>
                <a:spcPts val="0"/>
              </a:spcBef>
              <a:spcAft>
                <a:spcPts val="0"/>
              </a:spcAft>
              <a:buClr>
                <a:srgbClr val="000000"/>
              </a:buClr>
              <a:buSzPts val="2035"/>
              <a:buFont typeface="Arial"/>
              <a:buNone/>
            </a:pPr>
            <a:r>
              <a:rPr b="0" i="0" lang="en-US" sz="2035" u="none" cap="none" strike="noStrike">
                <a:solidFill>
                  <a:srgbClr val="000000"/>
                </a:solidFill>
                <a:latin typeface="Arial"/>
                <a:ea typeface="Arial"/>
                <a:cs typeface="Arial"/>
                <a:sym typeface="Arial"/>
              </a:rPr>
              <a:t>Decoration - Young People are used to help or ‘bolster’ a cause in an indirect way, adults do not pretend the cause is inspired by young people. </a:t>
            </a:r>
            <a:endParaRPr b="0" i="0" sz="2035" u="none" cap="none" strike="noStrike">
              <a:solidFill>
                <a:srgbClr val="000000"/>
              </a:solidFill>
              <a:latin typeface="Arial"/>
              <a:ea typeface="Arial"/>
              <a:cs typeface="Arial"/>
              <a:sym typeface="Arial"/>
            </a:endParaRPr>
          </a:p>
          <a:p>
            <a:pPr indent="0" lvl="0" marL="0" marR="0" rtl="0" algn="l">
              <a:lnSpc>
                <a:spcPct val="140049"/>
              </a:lnSpc>
              <a:spcBef>
                <a:spcPts val="0"/>
              </a:spcBef>
              <a:spcAft>
                <a:spcPts val="0"/>
              </a:spcAft>
              <a:buClr>
                <a:srgbClr val="000000"/>
              </a:buClr>
              <a:buSzPts val="2035"/>
              <a:buFont typeface="Arial"/>
              <a:buNone/>
            </a:pPr>
            <a:r>
              <a:t/>
            </a:r>
            <a:endParaRPr b="0" i="0" sz="2035" u="none" cap="none" strike="noStrike">
              <a:solidFill>
                <a:srgbClr val="000000"/>
              </a:solidFill>
              <a:latin typeface="Arial"/>
              <a:ea typeface="Arial"/>
              <a:cs typeface="Arial"/>
              <a:sym typeface="Arial"/>
            </a:endParaRPr>
          </a:p>
          <a:p>
            <a:pPr indent="0" lvl="0" marL="0" marR="0" rtl="0" algn="l">
              <a:lnSpc>
                <a:spcPct val="140049"/>
              </a:lnSpc>
              <a:spcBef>
                <a:spcPts val="0"/>
              </a:spcBef>
              <a:spcAft>
                <a:spcPts val="0"/>
              </a:spcAft>
              <a:buClr>
                <a:srgbClr val="000000"/>
              </a:buClr>
              <a:buSzPts val="2035"/>
              <a:buFont typeface="Arial"/>
              <a:buNone/>
            </a:pPr>
            <a:r>
              <a:rPr b="0" i="0" lang="en-US" sz="2035" u="none" cap="none" strike="noStrike">
                <a:solidFill>
                  <a:srgbClr val="000000"/>
                </a:solidFill>
                <a:latin typeface="Arial"/>
                <a:ea typeface="Arial"/>
                <a:cs typeface="Arial"/>
                <a:sym typeface="Arial"/>
              </a:rPr>
              <a:t>Manipulation - Adults use young people to support causes and pretend that the causes are inspired by young people.</a:t>
            </a:r>
            <a:endParaRPr b="0" i="0" sz="2035" u="none" cap="none" strike="noStrike">
              <a:solidFill>
                <a:srgbClr val="000000"/>
              </a:solidFill>
              <a:latin typeface="Arial"/>
              <a:ea typeface="Arial"/>
              <a:cs typeface="Arial"/>
              <a:sym typeface="Arial"/>
            </a:endParaRPr>
          </a:p>
          <a:p>
            <a:pPr indent="0" lvl="0" marL="0" marR="0" rtl="0" algn="ctr">
              <a:lnSpc>
                <a:spcPct val="141032"/>
              </a:lnSpc>
              <a:spcBef>
                <a:spcPts val="0"/>
              </a:spcBef>
              <a:spcAft>
                <a:spcPts val="0"/>
              </a:spcAft>
              <a:buClr>
                <a:srgbClr val="000000"/>
              </a:buClr>
              <a:buSzPts val="2035"/>
              <a:buFont typeface="Arial"/>
              <a:buNone/>
            </a:pPr>
            <a:r>
              <a:t/>
            </a:r>
            <a:endParaRPr b="0" i="0" sz="2035" u="none" cap="none" strike="noStrike">
              <a:solidFill>
                <a:srgbClr val="000000"/>
              </a:solidFill>
              <a:latin typeface="Arial"/>
              <a:ea typeface="Arial"/>
              <a:cs typeface="Arial"/>
              <a:sym typeface="Arial"/>
            </a:endParaRPr>
          </a:p>
        </p:txBody>
      </p:sp>
      <p:grpSp>
        <p:nvGrpSpPr>
          <p:cNvPr id="209" name="Google Shape;209;g3e386a3ef61_0_137"/>
          <p:cNvGrpSpPr/>
          <p:nvPr/>
        </p:nvGrpSpPr>
        <p:grpSpPr>
          <a:xfrm rot="5400000">
            <a:off x="13031281" y="-1557290"/>
            <a:ext cx="337922" cy="7979775"/>
            <a:chOff x="0" y="-47625"/>
            <a:chExt cx="119839" cy="2829908"/>
          </a:xfrm>
        </p:grpSpPr>
        <p:sp>
          <p:nvSpPr>
            <p:cNvPr id="210" name="Google Shape;210;g3e386a3ef61_0_137"/>
            <p:cNvSpPr/>
            <p:nvPr/>
          </p:nvSpPr>
          <p:spPr>
            <a:xfrm>
              <a:off x="0" y="0"/>
              <a:ext cx="119839" cy="2782283"/>
            </a:xfrm>
            <a:custGeom>
              <a:rect b="b" l="l" r="r" t="t"/>
              <a:pathLst>
                <a:path extrusionOk="0" h="2782283" w="119839">
                  <a:moveTo>
                    <a:pt x="0" y="0"/>
                  </a:moveTo>
                  <a:lnTo>
                    <a:pt x="119839" y="0"/>
                  </a:lnTo>
                  <a:lnTo>
                    <a:pt x="119839" y="2782283"/>
                  </a:lnTo>
                  <a:lnTo>
                    <a:pt x="0" y="2782283"/>
                  </a:lnTo>
                  <a:close/>
                </a:path>
              </a:pathLst>
            </a:custGeom>
            <a:solidFill>
              <a:srgbClr val="5769D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1" name="Google Shape;211;g3e386a3ef61_0_137"/>
            <p:cNvSpPr txBox="1"/>
            <p:nvPr/>
          </p:nvSpPr>
          <p:spPr>
            <a:xfrm>
              <a:off x="0" y="-47625"/>
              <a:ext cx="119700" cy="2829900"/>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id="212" name="Google Shape;212;g3e386a3ef61_0_137"/>
          <p:cNvPicPr preferRelativeResize="0"/>
          <p:nvPr/>
        </p:nvPicPr>
        <p:blipFill rotWithShape="1">
          <a:blip r:embed="rId4">
            <a:alphaModFix/>
          </a:blip>
          <a:srcRect b="0" l="0" r="0" t="0"/>
          <a:stretch/>
        </p:blipFill>
        <p:spPr>
          <a:xfrm>
            <a:off x="339950" y="3513200"/>
            <a:ext cx="7368275" cy="34228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g3e386a3ef61_0_230"/>
          <p:cNvSpPr/>
          <p:nvPr/>
        </p:nvSpPr>
        <p:spPr>
          <a:xfrm>
            <a:off x="163919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8" name="Google Shape;218;g3e386a3ef61_0_230"/>
          <p:cNvSpPr txBox="1"/>
          <p:nvPr/>
        </p:nvSpPr>
        <p:spPr>
          <a:xfrm>
            <a:off x="666150" y="607700"/>
            <a:ext cx="15254700" cy="9162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5953"/>
              <a:buFont typeface="Arial"/>
              <a:buNone/>
            </a:pPr>
            <a:r>
              <a:rPr b="1" i="0" lang="en-US" sz="5953" u="none" cap="none" strike="noStrike">
                <a:solidFill>
                  <a:schemeClr val="dk1"/>
                </a:solidFill>
                <a:latin typeface="Arial"/>
                <a:ea typeface="Arial"/>
                <a:cs typeface="Arial"/>
                <a:sym typeface="Arial"/>
              </a:rPr>
              <a:t>Non-Participation Activity</a:t>
            </a:r>
            <a:endParaRPr b="1" i="0" sz="5953" u="none" cap="none" strike="noStrike">
              <a:solidFill>
                <a:srgbClr val="000000"/>
              </a:solidFill>
              <a:latin typeface="Arial"/>
              <a:ea typeface="Arial"/>
              <a:cs typeface="Arial"/>
              <a:sym typeface="Arial"/>
            </a:endParaRPr>
          </a:p>
        </p:txBody>
      </p:sp>
      <p:grpSp>
        <p:nvGrpSpPr>
          <p:cNvPr id="219" name="Google Shape;219;g3e386a3ef61_0_230"/>
          <p:cNvGrpSpPr/>
          <p:nvPr/>
        </p:nvGrpSpPr>
        <p:grpSpPr>
          <a:xfrm>
            <a:off x="9210299" y="2082809"/>
            <a:ext cx="7845914" cy="5473231"/>
            <a:chOff x="0" y="-47625"/>
            <a:chExt cx="2066400" cy="1441500"/>
          </a:xfrm>
        </p:grpSpPr>
        <p:sp>
          <p:nvSpPr>
            <p:cNvPr id="220" name="Google Shape;220;g3e386a3ef61_0_230"/>
            <p:cNvSpPr/>
            <p:nvPr/>
          </p:nvSpPr>
          <p:spPr>
            <a:xfrm>
              <a:off x="0" y="0"/>
              <a:ext cx="2066314" cy="1393758"/>
            </a:xfrm>
            <a:custGeom>
              <a:rect b="b" l="l" r="r" t="t"/>
              <a:pathLst>
                <a:path extrusionOk="0" h="1393758" w="2066314">
                  <a:moveTo>
                    <a:pt x="0" y="0"/>
                  </a:moveTo>
                  <a:lnTo>
                    <a:pt x="2066314" y="0"/>
                  </a:lnTo>
                  <a:lnTo>
                    <a:pt x="2066314" y="1393758"/>
                  </a:lnTo>
                  <a:lnTo>
                    <a:pt x="0" y="1393758"/>
                  </a:lnTo>
                  <a:close/>
                </a:path>
              </a:pathLst>
            </a:custGeom>
            <a:solidFill>
              <a:srgbClr val="FFFFFF">
                <a:alpha val="50980"/>
              </a:srgbClr>
            </a:solidFill>
            <a:ln cap="sq" cmpd="sng" w="133350">
              <a:solidFill>
                <a:srgbClr val="FFFFFF">
                  <a:alpha val="50980"/>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 name="Google Shape;221;g3e386a3ef61_0_230"/>
            <p:cNvSpPr txBox="1"/>
            <p:nvPr/>
          </p:nvSpPr>
          <p:spPr>
            <a:xfrm>
              <a:off x="0" y="-47625"/>
              <a:ext cx="2066400" cy="1441500"/>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22" name="Google Shape;222;g3e386a3ef61_0_230"/>
          <p:cNvSpPr txBox="1"/>
          <p:nvPr/>
        </p:nvSpPr>
        <p:spPr>
          <a:xfrm>
            <a:off x="9555350" y="4592475"/>
            <a:ext cx="7711500" cy="2146800"/>
          </a:xfrm>
          <a:prstGeom prst="rect">
            <a:avLst/>
          </a:prstGeom>
          <a:noFill/>
          <a:ln>
            <a:noFill/>
          </a:ln>
        </p:spPr>
        <p:txBody>
          <a:bodyPr anchorCtr="0" anchor="t" bIns="0" lIns="0" spcFirstLastPara="1" rIns="0" wrap="square" tIns="0">
            <a:spAutoFit/>
          </a:bodyPr>
          <a:lstStyle/>
          <a:p>
            <a:pPr indent="0" lvl="0" marL="0" marR="0" rtl="0" algn="l">
              <a:lnSpc>
                <a:spcPct val="140049"/>
              </a:lnSpc>
              <a:spcBef>
                <a:spcPts val="0"/>
              </a:spcBef>
              <a:spcAft>
                <a:spcPts val="0"/>
              </a:spcAft>
              <a:buClr>
                <a:srgbClr val="000000"/>
              </a:buClr>
              <a:buSzPts val="2035"/>
              <a:buFont typeface="Arial"/>
              <a:buNone/>
            </a:pPr>
            <a:r>
              <a:t/>
            </a:r>
            <a:endParaRPr b="1" i="0" sz="2035" u="none" cap="none" strike="noStrike">
              <a:solidFill>
                <a:srgbClr val="5769D4"/>
              </a:solidFill>
              <a:latin typeface="Arial"/>
              <a:ea typeface="Arial"/>
              <a:cs typeface="Arial"/>
              <a:sym typeface="Arial"/>
            </a:endParaRPr>
          </a:p>
          <a:p>
            <a:pPr indent="0" lvl="0" marL="0" marR="0" rtl="0" algn="ctr">
              <a:lnSpc>
                <a:spcPct val="140049"/>
              </a:lnSpc>
              <a:spcBef>
                <a:spcPts val="0"/>
              </a:spcBef>
              <a:spcAft>
                <a:spcPts val="0"/>
              </a:spcAft>
              <a:buClr>
                <a:srgbClr val="000000"/>
              </a:buClr>
              <a:buSzPts val="3234"/>
              <a:buFont typeface="Arial"/>
              <a:buNone/>
            </a:pPr>
            <a:r>
              <a:rPr b="1" i="0" lang="en-US" sz="3235" u="none" cap="none" strike="noStrike">
                <a:solidFill>
                  <a:srgbClr val="5769D4"/>
                </a:solidFill>
                <a:latin typeface="Arial"/>
                <a:ea typeface="Arial"/>
                <a:cs typeface="Arial"/>
                <a:sym typeface="Arial"/>
              </a:rPr>
              <a:t>Is this an example of - </a:t>
            </a:r>
            <a:endParaRPr b="1" i="0" sz="3235" u="none" cap="none" strike="noStrike">
              <a:solidFill>
                <a:srgbClr val="5769D4"/>
              </a:solidFill>
              <a:latin typeface="Arial"/>
              <a:ea typeface="Arial"/>
              <a:cs typeface="Arial"/>
              <a:sym typeface="Arial"/>
            </a:endParaRPr>
          </a:p>
          <a:p>
            <a:pPr indent="0" lvl="0" marL="0" marR="0" rtl="0" algn="ctr">
              <a:lnSpc>
                <a:spcPct val="140049"/>
              </a:lnSpc>
              <a:spcBef>
                <a:spcPts val="0"/>
              </a:spcBef>
              <a:spcAft>
                <a:spcPts val="0"/>
              </a:spcAft>
              <a:buClr>
                <a:srgbClr val="000000"/>
              </a:buClr>
              <a:buSzPts val="3234"/>
              <a:buFont typeface="Arial"/>
              <a:buNone/>
            </a:pPr>
            <a:r>
              <a:rPr b="1" i="0" lang="en-US" sz="3235" u="none" cap="none" strike="noStrike">
                <a:solidFill>
                  <a:srgbClr val="5769D4"/>
                </a:solidFill>
                <a:latin typeface="Arial"/>
                <a:ea typeface="Arial"/>
                <a:cs typeface="Arial"/>
                <a:sym typeface="Arial"/>
              </a:rPr>
              <a:t>Tokenism, Manipulation or Decoration?</a:t>
            </a:r>
            <a:endParaRPr b="1" i="0" sz="3235" u="none" cap="none" strike="noStrike">
              <a:solidFill>
                <a:srgbClr val="5769D4"/>
              </a:solidFill>
              <a:latin typeface="Arial"/>
              <a:ea typeface="Arial"/>
              <a:cs typeface="Arial"/>
              <a:sym typeface="Arial"/>
            </a:endParaRPr>
          </a:p>
          <a:p>
            <a:pPr indent="0" lvl="0" marL="0" marR="0" rtl="0" algn="ctr">
              <a:lnSpc>
                <a:spcPct val="141032"/>
              </a:lnSpc>
              <a:spcBef>
                <a:spcPts val="0"/>
              </a:spcBef>
              <a:spcAft>
                <a:spcPts val="0"/>
              </a:spcAft>
              <a:buClr>
                <a:srgbClr val="000000"/>
              </a:buClr>
              <a:buSzPts val="2035"/>
              <a:buFont typeface="Arial"/>
              <a:buNone/>
            </a:pPr>
            <a:r>
              <a:t/>
            </a:r>
            <a:endParaRPr b="0" i="0" sz="2035" u="none" cap="none" strike="noStrike">
              <a:solidFill>
                <a:srgbClr val="000000"/>
              </a:solidFill>
              <a:latin typeface="Arial"/>
              <a:ea typeface="Arial"/>
              <a:cs typeface="Arial"/>
              <a:sym typeface="Arial"/>
            </a:endParaRPr>
          </a:p>
        </p:txBody>
      </p:sp>
      <p:grpSp>
        <p:nvGrpSpPr>
          <p:cNvPr id="223" name="Google Shape;223;g3e386a3ef61_0_230"/>
          <p:cNvGrpSpPr/>
          <p:nvPr/>
        </p:nvGrpSpPr>
        <p:grpSpPr>
          <a:xfrm>
            <a:off x="1433875" y="2167246"/>
            <a:ext cx="7776495" cy="6781543"/>
            <a:chOff x="0" y="-47625"/>
            <a:chExt cx="1886400" cy="369653"/>
          </a:xfrm>
        </p:grpSpPr>
        <p:sp>
          <p:nvSpPr>
            <p:cNvPr id="224" name="Google Shape;224;g3e386a3ef61_0_230"/>
            <p:cNvSpPr/>
            <p:nvPr/>
          </p:nvSpPr>
          <p:spPr>
            <a:xfrm>
              <a:off x="0" y="0"/>
              <a:ext cx="1886363" cy="322028"/>
            </a:xfrm>
            <a:custGeom>
              <a:rect b="b" l="l" r="r" t="t"/>
              <a:pathLst>
                <a:path extrusionOk="0" h="322028" w="1886363">
                  <a:moveTo>
                    <a:pt x="0" y="0"/>
                  </a:moveTo>
                  <a:lnTo>
                    <a:pt x="1886363" y="0"/>
                  </a:lnTo>
                  <a:lnTo>
                    <a:pt x="1886363" y="322028"/>
                  </a:lnTo>
                  <a:lnTo>
                    <a:pt x="0" y="322028"/>
                  </a:lnTo>
                  <a:close/>
                </a:path>
              </a:pathLst>
            </a:custGeom>
            <a:solidFill>
              <a:srgbClr val="4CC9F0">
                <a:alpha val="49803"/>
              </a:srgbClr>
            </a:solidFill>
            <a:ln cap="sq" cmpd="sng" w="61575">
              <a:solidFill>
                <a:srgbClr val="5769D4">
                  <a:alpha val="49803"/>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 name="Google Shape;225;g3e386a3ef61_0_230"/>
            <p:cNvSpPr txBox="1"/>
            <p:nvPr/>
          </p:nvSpPr>
          <p:spPr>
            <a:xfrm>
              <a:off x="0" y="-47625"/>
              <a:ext cx="1886400" cy="369600"/>
            </a:xfrm>
            <a:prstGeom prst="rect">
              <a:avLst/>
            </a:prstGeom>
            <a:noFill/>
            <a:ln>
              <a:noFill/>
            </a:ln>
          </p:spPr>
          <p:txBody>
            <a:bodyPr anchorCtr="0" anchor="ctr" bIns="82100" lIns="82100" spcFirstLastPara="1" rIns="82100" wrap="square" tIns="82100">
              <a:noAutofit/>
            </a:bodyPr>
            <a:lstStyle/>
            <a:p>
              <a:pPr indent="0" lvl="0" marL="0" marR="0" rtl="0" algn="l">
                <a:lnSpc>
                  <a:spcPct val="185166"/>
                </a:lnSpc>
                <a:spcBef>
                  <a:spcPts val="0"/>
                </a:spcBef>
                <a:spcAft>
                  <a:spcPts val="0"/>
                </a:spcAft>
                <a:buClr>
                  <a:srgbClr val="000000"/>
                </a:buClr>
                <a:buSzPts val="2909"/>
                <a:buFont typeface="Arial"/>
                <a:buNone/>
              </a:pPr>
              <a:r>
                <a:t/>
              </a:r>
              <a:endParaRPr b="0" i="0" sz="2909" u="none" cap="none" strike="noStrike">
                <a:solidFill>
                  <a:schemeClr val="dk1"/>
                </a:solidFill>
                <a:latin typeface="Calibri"/>
                <a:ea typeface="Calibri"/>
                <a:cs typeface="Calibri"/>
                <a:sym typeface="Calibri"/>
              </a:endParaRPr>
            </a:p>
          </p:txBody>
        </p:sp>
      </p:grpSp>
      <p:grpSp>
        <p:nvGrpSpPr>
          <p:cNvPr id="226" name="Google Shape;226;g3e386a3ef61_0_230"/>
          <p:cNvGrpSpPr/>
          <p:nvPr/>
        </p:nvGrpSpPr>
        <p:grpSpPr>
          <a:xfrm rot="5400000">
            <a:off x="13280031" y="-793240"/>
            <a:ext cx="337922" cy="7979775"/>
            <a:chOff x="0" y="-47625"/>
            <a:chExt cx="119839" cy="2829908"/>
          </a:xfrm>
        </p:grpSpPr>
        <p:sp>
          <p:nvSpPr>
            <p:cNvPr id="227" name="Google Shape;227;g3e386a3ef61_0_230"/>
            <p:cNvSpPr/>
            <p:nvPr/>
          </p:nvSpPr>
          <p:spPr>
            <a:xfrm>
              <a:off x="0" y="0"/>
              <a:ext cx="119839" cy="2782283"/>
            </a:xfrm>
            <a:custGeom>
              <a:rect b="b" l="l" r="r" t="t"/>
              <a:pathLst>
                <a:path extrusionOk="0" h="2782283" w="119839">
                  <a:moveTo>
                    <a:pt x="0" y="0"/>
                  </a:moveTo>
                  <a:lnTo>
                    <a:pt x="119839" y="0"/>
                  </a:lnTo>
                  <a:lnTo>
                    <a:pt x="119839" y="2782283"/>
                  </a:lnTo>
                  <a:lnTo>
                    <a:pt x="0" y="2782283"/>
                  </a:lnTo>
                  <a:close/>
                </a:path>
              </a:pathLst>
            </a:custGeom>
            <a:solidFill>
              <a:srgbClr val="5769D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 name="Google Shape;228;g3e386a3ef61_0_230"/>
            <p:cNvSpPr txBox="1"/>
            <p:nvPr/>
          </p:nvSpPr>
          <p:spPr>
            <a:xfrm>
              <a:off x="0" y="-47625"/>
              <a:ext cx="119700" cy="2829900"/>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29" name="Google Shape;229;g3e386a3ef61_0_230"/>
          <p:cNvSpPr txBox="1"/>
          <p:nvPr/>
        </p:nvSpPr>
        <p:spPr>
          <a:xfrm>
            <a:off x="1638900" y="3365600"/>
            <a:ext cx="7257900" cy="5399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sng" cap="none" strike="noStrike">
                <a:solidFill>
                  <a:schemeClr val="dk1"/>
                </a:solidFill>
                <a:latin typeface="Calibri"/>
                <a:ea typeface="Calibri"/>
                <a:cs typeface="Calibri"/>
                <a:sym typeface="Calibri"/>
              </a:rPr>
              <a:t>Case study - </a:t>
            </a:r>
            <a:endParaRPr b="1" i="0" sz="3200" u="sng"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A local authority launches a new youth initiative. They invite a group of young people to attend the launch event. The young people are given branded t-shirts and banners to hold. They stand on stage and in the background of photos. </a:t>
            </a:r>
            <a:endParaRPr b="0"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The young people were not involved in planning the project and they were not able to speak or contribute at the launch event.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g3e386a3ef61_0_247"/>
          <p:cNvSpPr/>
          <p:nvPr/>
        </p:nvSpPr>
        <p:spPr>
          <a:xfrm>
            <a:off x="16391954" y="0"/>
            <a:ext cx="1742946" cy="1732253"/>
          </a:xfrm>
          <a:custGeom>
            <a:rect b="b" l="l" r="r" t="t"/>
            <a:pathLst>
              <a:path extrusionOk="0" h="1732253" w="1742946">
                <a:moveTo>
                  <a:pt x="0" y="0"/>
                </a:moveTo>
                <a:lnTo>
                  <a:pt x="1742946" y="0"/>
                </a:lnTo>
                <a:lnTo>
                  <a:pt x="1742946" y="1732253"/>
                </a:lnTo>
                <a:lnTo>
                  <a:pt x="0" y="17322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 name="Google Shape;235;g3e386a3ef61_0_247"/>
          <p:cNvSpPr txBox="1"/>
          <p:nvPr/>
        </p:nvSpPr>
        <p:spPr>
          <a:xfrm>
            <a:off x="666150" y="607700"/>
            <a:ext cx="15254700" cy="9162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Clr>
                <a:srgbClr val="000000"/>
              </a:buClr>
              <a:buSzPts val="5953"/>
              <a:buFont typeface="Arial"/>
              <a:buNone/>
            </a:pPr>
            <a:r>
              <a:rPr b="1" i="0" lang="en-US" sz="5953" u="none" cap="none" strike="noStrike">
                <a:solidFill>
                  <a:schemeClr val="dk1"/>
                </a:solidFill>
                <a:latin typeface="Arial"/>
                <a:ea typeface="Arial"/>
                <a:cs typeface="Arial"/>
                <a:sym typeface="Arial"/>
              </a:rPr>
              <a:t>Non-Participation Activity</a:t>
            </a:r>
            <a:endParaRPr b="1" i="0" sz="5953" u="none" cap="none" strike="noStrike">
              <a:solidFill>
                <a:srgbClr val="000000"/>
              </a:solidFill>
              <a:latin typeface="Arial"/>
              <a:ea typeface="Arial"/>
              <a:cs typeface="Arial"/>
              <a:sym typeface="Arial"/>
            </a:endParaRPr>
          </a:p>
        </p:txBody>
      </p:sp>
      <p:grpSp>
        <p:nvGrpSpPr>
          <p:cNvPr id="236" name="Google Shape;236;g3e386a3ef61_0_247"/>
          <p:cNvGrpSpPr/>
          <p:nvPr/>
        </p:nvGrpSpPr>
        <p:grpSpPr>
          <a:xfrm>
            <a:off x="9210299" y="2082809"/>
            <a:ext cx="7845914" cy="5473231"/>
            <a:chOff x="0" y="-47625"/>
            <a:chExt cx="2066400" cy="1441500"/>
          </a:xfrm>
        </p:grpSpPr>
        <p:sp>
          <p:nvSpPr>
            <p:cNvPr id="237" name="Google Shape;237;g3e386a3ef61_0_247"/>
            <p:cNvSpPr/>
            <p:nvPr/>
          </p:nvSpPr>
          <p:spPr>
            <a:xfrm>
              <a:off x="0" y="0"/>
              <a:ext cx="2066314" cy="1393758"/>
            </a:xfrm>
            <a:custGeom>
              <a:rect b="b" l="l" r="r" t="t"/>
              <a:pathLst>
                <a:path extrusionOk="0" h="1393758" w="2066314">
                  <a:moveTo>
                    <a:pt x="0" y="0"/>
                  </a:moveTo>
                  <a:lnTo>
                    <a:pt x="2066314" y="0"/>
                  </a:lnTo>
                  <a:lnTo>
                    <a:pt x="2066314" y="1393758"/>
                  </a:lnTo>
                  <a:lnTo>
                    <a:pt x="0" y="1393758"/>
                  </a:lnTo>
                  <a:close/>
                </a:path>
              </a:pathLst>
            </a:custGeom>
            <a:solidFill>
              <a:srgbClr val="FFFFFF">
                <a:alpha val="50980"/>
              </a:srgbClr>
            </a:solidFill>
            <a:ln cap="sq" cmpd="sng" w="133350">
              <a:solidFill>
                <a:srgbClr val="FFFFFF">
                  <a:alpha val="50980"/>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8" name="Google Shape;238;g3e386a3ef61_0_247"/>
            <p:cNvSpPr txBox="1"/>
            <p:nvPr/>
          </p:nvSpPr>
          <p:spPr>
            <a:xfrm>
              <a:off x="0" y="-47625"/>
              <a:ext cx="2066400" cy="1441500"/>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39" name="Google Shape;239;g3e386a3ef61_0_247"/>
          <p:cNvSpPr txBox="1"/>
          <p:nvPr/>
        </p:nvSpPr>
        <p:spPr>
          <a:xfrm>
            <a:off x="9555350" y="4592475"/>
            <a:ext cx="7711500" cy="2146800"/>
          </a:xfrm>
          <a:prstGeom prst="rect">
            <a:avLst/>
          </a:prstGeom>
          <a:noFill/>
          <a:ln>
            <a:noFill/>
          </a:ln>
        </p:spPr>
        <p:txBody>
          <a:bodyPr anchorCtr="0" anchor="t" bIns="0" lIns="0" spcFirstLastPara="1" rIns="0" wrap="square" tIns="0">
            <a:spAutoFit/>
          </a:bodyPr>
          <a:lstStyle/>
          <a:p>
            <a:pPr indent="0" lvl="0" marL="0" marR="0" rtl="0" algn="l">
              <a:lnSpc>
                <a:spcPct val="140049"/>
              </a:lnSpc>
              <a:spcBef>
                <a:spcPts val="0"/>
              </a:spcBef>
              <a:spcAft>
                <a:spcPts val="0"/>
              </a:spcAft>
              <a:buClr>
                <a:srgbClr val="000000"/>
              </a:buClr>
              <a:buSzPts val="2035"/>
              <a:buFont typeface="Arial"/>
              <a:buNone/>
            </a:pPr>
            <a:r>
              <a:t/>
            </a:r>
            <a:endParaRPr b="1" i="0" sz="2035" u="none" cap="none" strike="noStrike">
              <a:solidFill>
                <a:srgbClr val="5769D4"/>
              </a:solidFill>
              <a:latin typeface="Arial"/>
              <a:ea typeface="Arial"/>
              <a:cs typeface="Arial"/>
              <a:sym typeface="Arial"/>
            </a:endParaRPr>
          </a:p>
          <a:p>
            <a:pPr indent="0" lvl="0" marL="0" marR="0" rtl="0" algn="ctr">
              <a:lnSpc>
                <a:spcPct val="140049"/>
              </a:lnSpc>
              <a:spcBef>
                <a:spcPts val="0"/>
              </a:spcBef>
              <a:spcAft>
                <a:spcPts val="0"/>
              </a:spcAft>
              <a:buClr>
                <a:srgbClr val="000000"/>
              </a:buClr>
              <a:buSzPts val="3234"/>
              <a:buFont typeface="Arial"/>
              <a:buNone/>
            </a:pPr>
            <a:r>
              <a:rPr b="1" i="0" lang="en-US" sz="3235" u="none" cap="none" strike="noStrike">
                <a:solidFill>
                  <a:srgbClr val="5769D4"/>
                </a:solidFill>
                <a:latin typeface="Arial"/>
                <a:ea typeface="Arial"/>
                <a:cs typeface="Arial"/>
                <a:sym typeface="Arial"/>
              </a:rPr>
              <a:t>Is this an example of - </a:t>
            </a:r>
            <a:endParaRPr b="1" i="0" sz="3235" u="none" cap="none" strike="noStrike">
              <a:solidFill>
                <a:srgbClr val="5769D4"/>
              </a:solidFill>
              <a:latin typeface="Arial"/>
              <a:ea typeface="Arial"/>
              <a:cs typeface="Arial"/>
              <a:sym typeface="Arial"/>
            </a:endParaRPr>
          </a:p>
          <a:p>
            <a:pPr indent="0" lvl="0" marL="0" marR="0" rtl="0" algn="ctr">
              <a:lnSpc>
                <a:spcPct val="140049"/>
              </a:lnSpc>
              <a:spcBef>
                <a:spcPts val="0"/>
              </a:spcBef>
              <a:spcAft>
                <a:spcPts val="0"/>
              </a:spcAft>
              <a:buClr>
                <a:srgbClr val="000000"/>
              </a:buClr>
              <a:buSzPts val="3234"/>
              <a:buFont typeface="Arial"/>
              <a:buNone/>
            </a:pPr>
            <a:r>
              <a:rPr b="1" i="0" lang="en-US" sz="3235" u="none" cap="none" strike="noStrike">
                <a:solidFill>
                  <a:srgbClr val="5769D4"/>
                </a:solidFill>
                <a:latin typeface="Arial"/>
                <a:ea typeface="Arial"/>
                <a:cs typeface="Arial"/>
                <a:sym typeface="Arial"/>
              </a:rPr>
              <a:t>Tokenism, Manipulation or Decoration?</a:t>
            </a:r>
            <a:endParaRPr b="1" i="0" sz="3235" u="none" cap="none" strike="noStrike">
              <a:solidFill>
                <a:srgbClr val="5769D4"/>
              </a:solidFill>
              <a:latin typeface="Arial"/>
              <a:ea typeface="Arial"/>
              <a:cs typeface="Arial"/>
              <a:sym typeface="Arial"/>
            </a:endParaRPr>
          </a:p>
          <a:p>
            <a:pPr indent="0" lvl="0" marL="0" marR="0" rtl="0" algn="ctr">
              <a:lnSpc>
                <a:spcPct val="141032"/>
              </a:lnSpc>
              <a:spcBef>
                <a:spcPts val="0"/>
              </a:spcBef>
              <a:spcAft>
                <a:spcPts val="0"/>
              </a:spcAft>
              <a:buClr>
                <a:srgbClr val="000000"/>
              </a:buClr>
              <a:buSzPts val="2035"/>
              <a:buFont typeface="Arial"/>
              <a:buNone/>
            </a:pPr>
            <a:r>
              <a:t/>
            </a:r>
            <a:endParaRPr b="0" i="0" sz="2035" u="none" cap="none" strike="noStrike">
              <a:solidFill>
                <a:srgbClr val="000000"/>
              </a:solidFill>
              <a:latin typeface="Arial"/>
              <a:ea typeface="Arial"/>
              <a:cs typeface="Arial"/>
              <a:sym typeface="Arial"/>
            </a:endParaRPr>
          </a:p>
        </p:txBody>
      </p:sp>
      <p:grpSp>
        <p:nvGrpSpPr>
          <p:cNvPr id="240" name="Google Shape;240;g3e386a3ef61_0_247"/>
          <p:cNvGrpSpPr/>
          <p:nvPr/>
        </p:nvGrpSpPr>
        <p:grpSpPr>
          <a:xfrm>
            <a:off x="1433875" y="2167246"/>
            <a:ext cx="7776495" cy="6781543"/>
            <a:chOff x="0" y="-47625"/>
            <a:chExt cx="1886400" cy="369653"/>
          </a:xfrm>
        </p:grpSpPr>
        <p:sp>
          <p:nvSpPr>
            <p:cNvPr id="241" name="Google Shape;241;g3e386a3ef61_0_247"/>
            <p:cNvSpPr/>
            <p:nvPr/>
          </p:nvSpPr>
          <p:spPr>
            <a:xfrm>
              <a:off x="0" y="0"/>
              <a:ext cx="1886363" cy="322028"/>
            </a:xfrm>
            <a:custGeom>
              <a:rect b="b" l="l" r="r" t="t"/>
              <a:pathLst>
                <a:path extrusionOk="0" h="322028" w="1886363">
                  <a:moveTo>
                    <a:pt x="0" y="0"/>
                  </a:moveTo>
                  <a:lnTo>
                    <a:pt x="1886363" y="0"/>
                  </a:lnTo>
                  <a:lnTo>
                    <a:pt x="1886363" y="322028"/>
                  </a:lnTo>
                  <a:lnTo>
                    <a:pt x="0" y="322028"/>
                  </a:lnTo>
                  <a:close/>
                </a:path>
              </a:pathLst>
            </a:custGeom>
            <a:solidFill>
              <a:srgbClr val="4CC9F0">
                <a:alpha val="49803"/>
              </a:srgbClr>
            </a:solidFill>
            <a:ln cap="sq" cmpd="sng" w="61575">
              <a:solidFill>
                <a:srgbClr val="5769D4">
                  <a:alpha val="49803"/>
                </a:srgbClr>
              </a:solidFill>
              <a:prstDash val="solid"/>
              <a:miter lim="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2" name="Google Shape;242;g3e386a3ef61_0_247"/>
            <p:cNvSpPr txBox="1"/>
            <p:nvPr/>
          </p:nvSpPr>
          <p:spPr>
            <a:xfrm>
              <a:off x="0" y="-47625"/>
              <a:ext cx="1886400" cy="369600"/>
            </a:xfrm>
            <a:prstGeom prst="rect">
              <a:avLst/>
            </a:prstGeom>
            <a:noFill/>
            <a:ln>
              <a:noFill/>
            </a:ln>
          </p:spPr>
          <p:txBody>
            <a:bodyPr anchorCtr="0" anchor="ctr" bIns="82100" lIns="82100" spcFirstLastPara="1" rIns="82100" wrap="square" tIns="82100">
              <a:noAutofit/>
            </a:bodyPr>
            <a:lstStyle/>
            <a:p>
              <a:pPr indent="0" lvl="0" marL="0" marR="0" rtl="0" algn="l">
                <a:lnSpc>
                  <a:spcPct val="185166"/>
                </a:lnSpc>
                <a:spcBef>
                  <a:spcPts val="0"/>
                </a:spcBef>
                <a:spcAft>
                  <a:spcPts val="0"/>
                </a:spcAft>
                <a:buClr>
                  <a:srgbClr val="000000"/>
                </a:buClr>
                <a:buSzPts val="2909"/>
                <a:buFont typeface="Arial"/>
                <a:buNone/>
              </a:pPr>
              <a:r>
                <a:t/>
              </a:r>
              <a:endParaRPr b="0" i="0" sz="2909" u="none" cap="none" strike="noStrike">
                <a:solidFill>
                  <a:schemeClr val="dk1"/>
                </a:solidFill>
                <a:latin typeface="Calibri"/>
                <a:ea typeface="Calibri"/>
                <a:cs typeface="Calibri"/>
                <a:sym typeface="Calibri"/>
              </a:endParaRPr>
            </a:p>
          </p:txBody>
        </p:sp>
      </p:grpSp>
      <p:grpSp>
        <p:nvGrpSpPr>
          <p:cNvPr id="243" name="Google Shape;243;g3e386a3ef61_0_247"/>
          <p:cNvGrpSpPr/>
          <p:nvPr/>
        </p:nvGrpSpPr>
        <p:grpSpPr>
          <a:xfrm rot="5400000">
            <a:off x="13280031" y="-793240"/>
            <a:ext cx="337922" cy="7979775"/>
            <a:chOff x="0" y="-47625"/>
            <a:chExt cx="119839" cy="2829908"/>
          </a:xfrm>
        </p:grpSpPr>
        <p:sp>
          <p:nvSpPr>
            <p:cNvPr id="244" name="Google Shape;244;g3e386a3ef61_0_247"/>
            <p:cNvSpPr/>
            <p:nvPr/>
          </p:nvSpPr>
          <p:spPr>
            <a:xfrm>
              <a:off x="0" y="0"/>
              <a:ext cx="119839" cy="2782283"/>
            </a:xfrm>
            <a:custGeom>
              <a:rect b="b" l="l" r="r" t="t"/>
              <a:pathLst>
                <a:path extrusionOk="0" h="2782283" w="119839">
                  <a:moveTo>
                    <a:pt x="0" y="0"/>
                  </a:moveTo>
                  <a:lnTo>
                    <a:pt x="119839" y="0"/>
                  </a:lnTo>
                  <a:lnTo>
                    <a:pt x="119839" y="2782283"/>
                  </a:lnTo>
                  <a:lnTo>
                    <a:pt x="0" y="2782283"/>
                  </a:lnTo>
                  <a:close/>
                </a:path>
              </a:pathLst>
            </a:custGeom>
            <a:solidFill>
              <a:srgbClr val="5769D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 name="Google Shape;245;g3e386a3ef61_0_247"/>
            <p:cNvSpPr txBox="1"/>
            <p:nvPr/>
          </p:nvSpPr>
          <p:spPr>
            <a:xfrm>
              <a:off x="0" y="-47625"/>
              <a:ext cx="119700" cy="2829900"/>
            </a:xfrm>
            <a:prstGeom prst="rect">
              <a:avLst/>
            </a:prstGeom>
            <a:noFill/>
            <a:ln>
              <a:noFill/>
            </a:ln>
          </p:spPr>
          <p:txBody>
            <a:bodyPr anchorCtr="0" anchor="ctr" bIns="50800" lIns="50800" spcFirstLastPara="1" rIns="50800" wrap="square" tIns="50800">
              <a:noAutofit/>
            </a:bodyPr>
            <a:lstStyle/>
            <a:p>
              <a:pPr indent="0" lvl="0" marL="0" marR="0" rtl="0" algn="ctr">
                <a:lnSpc>
                  <a:spcPct val="185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46" name="Google Shape;246;g3e386a3ef61_0_247"/>
          <p:cNvSpPr txBox="1"/>
          <p:nvPr/>
        </p:nvSpPr>
        <p:spPr>
          <a:xfrm>
            <a:off x="1638900" y="3365600"/>
            <a:ext cx="7257900" cy="5399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sng" cap="none" strike="noStrike">
                <a:solidFill>
                  <a:schemeClr val="dk1"/>
                </a:solidFill>
                <a:latin typeface="Calibri"/>
                <a:ea typeface="Calibri"/>
                <a:cs typeface="Calibri"/>
                <a:sym typeface="Calibri"/>
              </a:rPr>
              <a:t>Case study - </a:t>
            </a:r>
            <a:endParaRPr b="1" i="0" sz="3200" u="sng"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A youth organisation is trying to secure funding for a new community centre. Staff ask a group of young people to appear in a campaign video, staff write the young people a script to read off. Staff say things to the young people like “this centre will change our lives”. The young people didn’t help design the project and they don’t really understand what it is about.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eca86e8-6fb5-45dd-bb08-a8d185fa5301_Enabled">
    <vt:lpwstr>true</vt:lpwstr>
  </property>
  <property fmtid="{D5CDD505-2E9C-101B-9397-08002B2CF9AE}" pid="3" name="MSIP_Label_8eca86e8-6fb5-45dd-bb08-a8d185fa5301_SetDate">
    <vt:lpwstr>2026-05-27T07:47:37Z</vt:lpwstr>
  </property>
  <property fmtid="{D5CDD505-2E9C-101B-9397-08002B2CF9AE}" pid="4" name="MSIP_Label_8eca86e8-6fb5-45dd-bb08-a8d185fa5301_Method">
    <vt:lpwstr>Standard</vt:lpwstr>
  </property>
  <property fmtid="{D5CDD505-2E9C-101B-9397-08002B2CF9AE}" pid="5" name="MSIP_Label_8eca86e8-6fb5-45dd-bb08-a8d185fa5301_Name">
    <vt:lpwstr>Official</vt:lpwstr>
  </property>
  <property fmtid="{D5CDD505-2E9C-101B-9397-08002B2CF9AE}" pid="6" name="MSIP_Label_8eca86e8-6fb5-45dd-bb08-a8d185fa5301_SiteId">
    <vt:lpwstr>9fe658cd-b3cd-4056-8519-3222ffa96be8</vt:lpwstr>
  </property>
  <property fmtid="{D5CDD505-2E9C-101B-9397-08002B2CF9AE}" pid="7" name="MSIP_Label_8eca86e8-6fb5-45dd-bb08-a8d185fa5301_ActionId">
    <vt:lpwstr>fec9037e-6421-40c6-bd3b-305156ef25de</vt:lpwstr>
  </property>
  <property fmtid="{D5CDD505-2E9C-101B-9397-08002B2CF9AE}" pid="8" name="MSIP_Label_8eca86e8-6fb5-45dd-bb08-a8d185fa5301_ContentBits">
    <vt:lpwstr>0</vt:lpwstr>
  </property>
  <property fmtid="{D5CDD505-2E9C-101B-9397-08002B2CF9AE}" pid="9" name="MSIP_Label_8eca86e8-6fb5-45dd-bb08-a8d185fa5301_Tag">
    <vt:lpwstr>10, 3, 0, 1</vt:lpwstr>
  </property>
</Properties>
</file>